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notesMasterIdLst>
    <p:notesMasterId r:id="rId78"/>
  </p:notesMasterIdLst>
  <p:sldIdLst>
    <p:sldId id="256" r:id="rId3"/>
    <p:sldId id="327" r:id="rId4"/>
    <p:sldId id="258" r:id="rId5"/>
    <p:sldId id="259" r:id="rId6"/>
    <p:sldId id="338" r:id="rId7"/>
    <p:sldId id="343" r:id="rId8"/>
    <p:sldId id="334" r:id="rId9"/>
    <p:sldId id="335" r:id="rId10"/>
    <p:sldId id="342" r:id="rId11"/>
    <p:sldId id="265" r:id="rId12"/>
    <p:sldId id="323" r:id="rId13"/>
    <p:sldId id="325" r:id="rId14"/>
    <p:sldId id="266" r:id="rId15"/>
    <p:sldId id="267" r:id="rId16"/>
    <p:sldId id="268" r:id="rId17"/>
    <p:sldId id="269" r:id="rId18"/>
    <p:sldId id="270" r:id="rId19"/>
    <p:sldId id="354" r:id="rId20"/>
    <p:sldId id="272" r:id="rId21"/>
    <p:sldId id="464" r:id="rId22"/>
    <p:sldId id="274" r:id="rId23"/>
    <p:sldId id="349" r:id="rId24"/>
    <p:sldId id="465" r:id="rId25"/>
    <p:sldId id="345" r:id="rId26"/>
    <p:sldId id="326" r:id="rId27"/>
    <p:sldId id="466" r:id="rId28"/>
    <p:sldId id="467" r:id="rId29"/>
    <p:sldId id="277" r:id="rId30"/>
    <p:sldId id="353" r:id="rId31"/>
    <p:sldId id="279" r:id="rId32"/>
    <p:sldId id="346" r:id="rId33"/>
    <p:sldId id="347" r:id="rId34"/>
    <p:sldId id="282" r:id="rId35"/>
    <p:sldId id="344" r:id="rId36"/>
    <p:sldId id="284" r:id="rId37"/>
    <p:sldId id="350" r:id="rId38"/>
    <p:sldId id="348" r:id="rId39"/>
    <p:sldId id="355" r:id="rId40"/>
    <p:sldId id="351" r:id="rId41"/>
    <p:sldId id="352" r:id="rId42"/>
    <p:sldId id="289" r:id="rId43"/>
    <p:sldId id="290" r:id="rId44"/>
    <p:sldId id="291" r:id="rId45"/>
    <p:sldId id="292" r:id="rId46"/>
    <p:sldId id="468"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CB9"/>
    <a:srgbClr val="D8D8D8"/>
    <a:srgbClr val="0099FF"/>
    <a:srgbClr val="005EB8"/>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4E92EF-92E1-4921-B3AF-81B902379C51}" v="53" dt="2024-02-22T16:30:54.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4" autoAdjust="0"/>
    <p:restoredTop sz="94660"/>
  </p:normalViewPr>
  <p:slideViewPr>
    <p:cSldViewPr snapToGrid="0" showGuides="1">
      <p:cViewPr varScale="1">
        <p:scale>
          <a:sx n="142" d="100"/>
          <a:sy n="142" d="100"/>
        </p:scale>
        <p:origin x="126"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Cappello" userId="8b4467df-e17b-48cd-aa5f-9b86b2388e41" providerId="ADAL" clId="{9D4E92EF-92E1-4921-B3AF-81B902379C51}"/>
    <pc:docChg chg="undo custSel addSld delSld modSld modMainMaster">
      <pc:chgData name="Chris Cappello" userId="8b4467df-e17b-48cd-aa5f-9b86b2388e41" providerId="ADAL" clId="{9D4E92EF-92E1-4921-B3AF-81B902379C51}" dt="2024-02-22T16:30:54.026" v="895"/>
      <pc:docMkLst>
        <pc:docMk/>
      </pc:docMkLst>
      <pc:sldChg chg="modSp mod modTransition">
        <pc:chgData name="Chris Cappello" userId="8b4467df-e17b-48cd-aa5f-9b86b2388e41" providerId="ADAL" clId="{9D4E92EF-92E1-4921-B3AF-81B902379C51}" dt="2024-02-22T16:30:54.026" v="895"/>
        <pc:sldMkLst>
          <pc:docMk/>
          <pc:sldMk cId="3360100901" sldId="256"/>
        </pc:sldMkLst>
        <pc:spChg chg="mod">
          <ac:chgData name="Chris Cappello" userId="8b4467df-e17b-48cd-aa5f-9b86b2388e41" providerId="ADAL" clId="{9D4E92EF-92E1-4921-B3AF-81B902379C51}" dt="2024-02-13T20:28:58.725" v="13" actId="20577"/>
          <ac:spMkLst>
            <pc:docMk/>
            <pc:sldMk cId="3360100901" sldId="256"/>
            <ac:spMk id="3" creationId="{00000000-0000-0000-0000-000000000000}"/>
          </ac:spMkLst>
        </pc:spChg>
      </pc:sldChg>
      <pc:sldChg chg="addSp delSp modSp mod modTransition">
        <pc:chgData name="Chris Cappello" userId="8b4467df-e17b-48cd-aa5f-9b86b2388e41" providerId="ADAL" clId="{9D4E92EF-92E1-4921-B3AF-81B902379C51}" dt="2024-02-22T16:30:54.026" v="895"/>
        <pc:sldMkLst>
          <pc:docMk/>
          <pc:sldMk cId="847341312" sldId="258"/>
        </pc:sldMkLst>
        <pc:spChg chg="add del mod">
          <ac:chgData name="Chris Cappello" userId="8b4467df-e17b-48cd-aa5f-9b86b2388e41" providerId="ADAL" clId="{9D4E92EF-92E1-4921-B3AF-81B902379C51}" dt="2024-02-22T15:09:19.315" v="374" actId="478"/>
          <ac:spMkLst>
            <pc:docMk/>
            <pc:sldMk cId="847341312" sldId="258"/>
            <ac:spMk id="3" creationId="{8AC9F750-5E3E-59A6-FAA2-51AB61F8C587}"/>
          </ac:spMkLst>
        </pc:spChg>
        <pc:spChg chg="mod">
          <ac:chgData name="Chris Cappello" userId="8b4467df-e17b-48cd-aa5f-9b86b2388e41" providerId="ADAL" clId="{9D4E92EF-92E1-4921-B3AF-81B902379C51}" dt="2024-02-22T15:11:00.190" v="393" actId="1076"/>
          <ac:spMkLst>
            <pc:docMk/>
            <pc:sldMk cId="847341312" sldId="258"/>
            <ac:spMk id="5" creationId="{00000000-0000-0000-0000-000000000000}"/>
          </ac:spMkLst>
        </pc:spChg>
        <pc:spChg chg="mod">
          <ac:chgData name="Chris Cappello" userId="8b4467df-e17b-48cd-aa5f-9b86b2388e41" providerId="ADAL" clId="{9D4E92EF-92E1-4921-B3AF-81B902379C51}" dt="2024-02-22T15:08:53.676" v="371" actId="20577"/>
          <ac:spMkLst>
            <pc:docMk/>
            <pc:sldMk cId="847341312" sldId="258"/>
            <ac:spMk id="6" creationId="{00000000-0000-0000-0000-000000000000}"/>
          </ac:spMkLst>
        </pc:spChg>
        <pc:spChg chg="mod">
          <ac:chgData name="Chris Cappello" userId="8b4467df-e17b-48cd-aa5f-9b86b2388e41" providerId="ADAL" clId="{9D4E92EF-92E1-4921-B3AF-81B902379C51}" dt="2024-02-22T15:09:12.499" v="373" actId="20577"/>
          <ac:spMkLst>
            <pc:docMk/>
            <pc:sldMk cId="847341312" sldId="258"/>
            <ac:spMk id="7" creationId="{00000000-0000-0000-0000-000000000000}"/>
          </ac:spMkLst>
        </pc:spChg>
        <pc:spChg chg="mod">
          <ac:chgData name="Chris Cappello" userId="8b4467df-e17b-48cd-aa5f-9b86b2388e41" providerId="ADAL" clId="{9D4E92EF-92E1-4921-B3AF-81B902379C51}" dt="2024-02-22T15:12:45.366" v="438" actId="1038"/>
          <ac:spMkLst>
            <pc:docMk/>
            <pc:sldMk cId="847341312" sldId="258"/>
            <ac:spMk id="51" creationId="{00000000-0000-0000-0000-000000000000}"/>
          </ac:spMkLst>
        </pc:spChg>
        <pc:spChg chg="add mod">
          <ac:chgData name="Chris Cappello" userId="8b4467df-e17b-48cd-aa5f-9b86b2388e41" providerId="ADAL" clId="{9D4E92EF-92E1-4921-B3AF-81B902379C51}" dt="2024-02-22T15:10:22.936" v="379" actId="1076"/>
          <ac:spMkLst>
            <pc:docMk/>
            <pc:sldMk cId="847341312" sldId="258"/>
            <ac:spMk id="62" creationId="{69405C8A-4631-68F5-61ED-AA16B70EA79C}"/>
          </ac:spMkLst>
        </pc:spChg>
        <pc:spChg chg="add mod">
          <ac:chgData name="Chris Cappello" userId="8b4467df-e17b-48cd-aa5f-9b86b2388e41" providerId="ADAL" clId="{9D4E92EF-92E1-4921-B3AF-81B902379C51}" dt="2024-02-22T15:10:22.936" v="379" actId="1076"/>
          <ac:spMkLst>
            <pc:docMk/>
            <pc:sldMk cId="847341312" sldId="258"/>
            <ac:spMk id="63" creationId="{DA5E32C1-D400-2AB2-9278-CA66C435CB70}"/>
          </ac:spMkLst>
        </pc:spChg>
        <pc:spChg chg="add mod">
          <ac:chgData name="Chris Cappello" userId="8b4467df-e17b-48cd-aa5f-9b86b2388e41" providerId="ADAL" clId="{9D4E92EF-92E1-4921-B3AF-81B902379C51}" dt="2024-02-22T15:10:49.966" v="392" actId="1037"/>
          <ac:spMkLst>
            <pc:docMk/>
            <pc:sldMk cId="847341312" sldId="258"/>
            <ac:spMk id="64" creationId="{81BC928D-4EBD-B860-121A-8315734877E8}"/>
          </ac:spMkLst>
        </pc:spChg>
        <pc:spChg chg="add mod">
          <ac:chgData name="Chris Cappello" userId="8b4467df-e17b-48cd-aa5f-9b86b2388e41" providerId="ADAL" clId="{9D4E92EF-92E1-4921-B3AF-81B902379C51}" dt="2024-02-22T15:10:41.137" v="381" actId="404"/>
          <ac:spMkLst>
            <pc:docMk/>
            <pc:sldMk cId="847341312" sldId="258"/>
            <ac:spMk id="65" creationId="{3F63EDCB-6398-5A32-7DA6-BAA3D19143DC}"/>
          </ac:spMkLst>
        </pc:spChg>
        <pc:spChg chg="add mod">
          <ac:chgData name="Chris Cappello" userId="8b4467df-e17b-48cd-aa5f-9b86b2388e41" providerId="ADAL" clId="{9D4E92EF-92E1-4921-B3AF-81B902379C51}" dt="2024-02-22T15:10:22.936" v="379" actId="1076"/>
          <ac:spMkLst>
            <pc:docMk/>
            <pc:sldMk cId="847341312" sldId="258"/>
            <ac:spMk id="66" creationId="{3F2C3746-CB83-FDBA-1E19-E75266E03261}"/>
          </ac:spMkLst>
        </pc:spChg>
        <pc:spChg chg="add mod">
          <ac:chgData name="Chris Cappello" userId="8b4467df-e17b-48cd-aa5f-9b86b2388e41" providerId="ADAL" clId="{9D4E92EF-92E1-4921-B3AF-81B902379C51}" dt="2024-02-22T15:11:50.546" v="402" actId="20577"/>
          <ac:spMkLst>
            <pc:docMk/>
            <pc:sldMk cId="847341312" sldId="258"/>
            <ac:spMk id="67" creationId="{6016D18B-80AC-6EE9-D890-907C4AAF9098}"/>
          </ac:spMkLst>
        </pc:spChg>
        <pc:spChg chg="mod">
          <ac:chgData name="Chris Cappello" userId="8b4467df-e17b-48cd-aa5f-9b86b2388e41" providerId="ADAL" clId="{9D4E92EF-92E1-4921-B3AF-81B902379C51}" dt="2024-02-22T15:12:21.708" v="430" actId="1037"/>
          <ac:spMkLst>
            <pc:docMk/>
            <pc:sldMk cId="847341312" sldId="258"/>
            <ac:spMk id="127" creationId="{00000000-0000-0000-0000-000000000000}"/>
          </ac:spMkLst>
        </pc:spChg>
        <pc:spChg chg="mod">
          <ac:chgData name="Chris Cappello" userId="8b4467df-e17b-48cd-aa5f-9b86b2388e41" providerId="ADAL" clId="{9D4E92EF-92E1-4921-B3AF-81B902379C51}" dt="2024-02-22T15:12:06.727" v="415" actId="1038"/>
          <ac:spMkLst>
            <pc:docMk/>
            <pc:sldMk cId="847341312" sldId="258"/>
            <ac:spMk id="140" creationId="{00000000-0000-0000-0000-000000000000}"/>
          </ac:spMkLst>
        </pc:spChg>
        <pc:spChg chg="mod">
          <ac:chgData name="Chris Cappello" userId="8b4467df-e17b-48cd-aa5f-9b86b2388e41" providerId="ADAL" clId="{9D4E92EF-92E1-4921-B3AF-81B902379C51}" dt="2024-02-22T15:12:27.772" v="434" actId="20577"/>
          <ac:spMkLst>
            <pc:docMk/>
            <pc:sldMk cId="847341312" sldId="258"/>
            <ac:spMk id="144" creationId="{00000000-0000-0000-0000-000000000000}"/>
          </ac:spMkLst>
        </pc:spChg>
        <pc:graphicFrameChg chg="add del mod">
          <ac:chgData name="Chris Cappello" userId="8b4467df-e17b-48cd-aa5f-9b86b2388e41" providerId="ADAL" clId="{9D4E92EF-92E1-4921-B3AF-81B902379C51}" dt="2024-02-22T15:10:06.345" v="377" actId="478"/>
          <ac:graphicFrameMkLst>
            <pc:docMk/>
            <pc:sldMk cId="847341312" sldId="258"/>
            <ac:graphicFrameMk id="8" creationId="{C7462572-2C29-FCDD-A5ED-E5EA5507E78D}"/>
          </ac:graphicFrameMkLst>
        </pc:graphicFrameChg>
        <pc:graphicFrameChg chg="add mod">
          <ac:chgData name="Chris Cappello" userId="8b4467df-e17b-48cd-aa5f-9b86b2388e41" providerId="ADAL" clId="{9D4E92EF-92E1-4921-B3AF-81B902379C51}" dt="2024-02-22T15:10:22.936" v="379" actId="1076"/>
          <ac:graphicFrameMkLst>
            <pc:docMk/>
            <pc:sldMk cId="847341312" sldId="258"/>
            <ac:graphicFrameMk id="61" creationId="{45566E1F-DDFD-1C16-E2EE-511A689E2154}"/>
          </ac:graphicFrameMkLst>
        </pc:graphicFrameChg>
        <pc:picChg chg="del">
          <ac:chgData name="Chris Cappello" userId="8b4467df-e17b-48cd-aa5f-9b86b2388e41" providerId="ADAL" clId="{9D4E92EF-92E1-4921-B3AF-81B902379C51}" dt="2024-02-22T15:09:46.682" v="375" actId="478"/>
          <ac:picMkLst>
            <pc:docMk/>
            <pc:sldMk cId="847341312" sldId="258"/>
            <ac:picMk id="4" creationId="{4C074782-0F0F-D9AF-52AA-861624B6F161}"/>
          </ac:picMkLst>
        </pc:picChg>
      </pc:sldChg>
      <pc:sldChg chg="addSp delSp modSp mod modTransition">
        <pc:chgData name="Chris Cappello" userId="8b4467df-e17b-48cd-aa5f-9b86b2388e41" providerId="ADAL" clId="{9D4E92EF-92E1-4921-B3AF-81B902379C51}" dt="2024-02-22T16:30:54.026" v="895"/>
        <pc:sldMkLst>
          <pc:docMk/>
          <pc:sldMk cId="1216113375" sldId="259"/>
        </pc:sldMkLst>
        <pc:spChg chg="mod">
          <ac:chgData name="Chris Cappello" userId="8b4467df-e17b-48cd-aa5f-9b86b2388e41" providerId="ADAL" clId="{9D4E92EF-92E1-4921-B3AF-81B902379C51}" dt="2024-02-22T15:29:51.973" v="557" actId="1037"/>
          <ac:spMkLst>
            <pc:docMk/>
            <pc:sldMk cId="1216113375" sldId="259"/>
            <ac:spMk id="2" creationId="{717733D2-A735-F767-66F6-3F5BD72A9FD2}"/>
          </ac:spMkLst>
        </pc:spChg>
        <pc:spChg chg="mod">
          <ac:chgData name="Chris Cappello" userId="8b4467df-e17b-48cd-aa5f-9b86b2388e41" providerId="ADAL" clId="{9D4E92EF-92E1-4921-B3AF-81B902379C51}" dt="2024-02-22T15:29:46.262" v="555" actId="1038"/>
          <ac:spMkLst>
            <pc:docMk/>
            <pc:sldMk cId="1216113375" sldId="259"/>
            <ac:spMk id="3" creationId="{C6CB33F9-1328-047D-D6B3-6C47A3655EC6}"/>
          </ac:spMkLst>
        </pc:spChg>
        <pc:picChg chg="add del mod">
          <ac:chgData name="Chris Cappello" userId="8b4467df-e17b-48cd-aa5f-9b86b2388e41" providerId="ADAL" clId="{9D4E92EF-92E1-4921-B3AF-81B902379C51}" dt="2024-02-22T15:29:12.930" v="488" actId="478"/>
          <ac:picMkLst>
            <pc:docMk/>
            <pc:sldMk cId="1216113375" sldId="259"/>
            <ac:picMk id="5" creationId="{06457F9C-F08F-AB79-26FD-D141504BC6F1}"/>
          </ac:picMkLst>
        </pc:picChg>
        <pc:picChg chg="del">
          <ac:chgData name="Chris Cappello" userId="8b4467df-e17b-48cd-aa5f-9b86b2388e41" providerId="ADAL" clId="{9D4E92EF-92E1-4921-B3AF-81B902379C51}" dt="2024-02-13T20:37:05.087" v="26" actId="478"/>
          <ac:picMkLst>
            <pc:docMk/>
            <pc:sldMk cId="1216113375" sldId="259"/>
            <ac:picMk id="6" creationId="{6DE32215-4961-0E2A-6961-3070844A7F84}"/>
          </ac:picMkLst>
        </pc:picChg>
        <pc:picChg chg="add mod ord">
          <ac:chgData name="Chris Cappello" userId="8b4467df-e17b-48cd-aa5f-9b86b2388e41" providerId="ADAL" clId="{9D4E92EF-92E1-4921-B3AF-81B902379C51}" dt="2024-02-22T15:29:27.129" v="505" actId="1036"/>
          <ac:picMkLst>
            <pc:docMk/>
            <pc:sldMk cId="1216113375" sldId="259"/>
            <ac:picMk id="6" creationId="{E4D7EFCD-1A55-05A3-105C-93DFB335746B}"/>
          </ac:picMkLst>
        </pc:picChg>
      </pc:sldChg>
      <pc:sldChg chg="modTransition">
        <pc:chgData name="Chris Cappello" userId="8b4467df-e17b-48cd-aa5f-9b86b2388e41" providerId="ADAL" clId="{9D4E92EF-92E1-4921-B3AF-81B902379C51}" dt="2024-02-22T16:30:54.026" v="895"/>
        <pc:sldMkLst>
          <pc:docMk/>
          <pc:sldMk cId="1803733143" sldId="265"/>
        </pc:sldMkLst>
      </pc:sldChg>
      <pc:sldChg chg="modSp mod modTransition">
        <pc:chgData name="Chris Cappello" userId="8b4467df-e17b-48cd-aa5f-9b86b2388e41" providerId="ADAL" clId="{9D4E92EF-92E1-4921-B3AF-81B902379C51}" dt="2024-02-22T16:30:54.026" v="895"/>
        <pc:sldMkLst>
          <pc:docMk/>
          <pc:sldMk cId="1360734059" sldId="266"/>
        </pc:sldMkLst>
        <pc:picChg chg="mod">
          <ac:chgData name="Chris Cappello" userId="8b4467df-e17b-48cd-aa5f-9b86b2388e41" providerId="ADAL" clId="{9D4E92EF-92E1-4921-B3AF-81B902379C51}" dt="2024-02-22T16:10:36.683" v="560" actId="1038"/>
          <ac:picMkLst>
            <pc:docMk/>
            <pc:sldMk cId="1360734059" sldId="266"/>
            <ac:picMk id="7" creationId="{00000000-0000-0000-0000-000000000000}"/>
          </ac:picMkLst>
        </pc:picChg>
        <pc:picChg chg="mod">
          <ac:chgData name="Chris Cappello" userId="8b4467df-e17b-48cd-aa5f-9b86b2388e41" providerId="ADAL" clId="{9D4E92EF-92E1-4921-B3AF-81B902379C51}" dt="2024-02-22T16:10:51.694" v="562" actId="14100"/>
          <ac:picMkLst>
            <pc:docMk/>
            <pc:sldMk cId="1360734059" sldId="266"/>
            <ac:picMk id="10" creationId="{00000000-0000-0000-0000-000000000000}"/>
          </ac:picMkLst>
        </pc:picChg>
      </pc:sldChg>
      <pc:sldChg chg="modSp mod modTransition">
        <pc:chgData name="Chris Cappello" userId="8b4467df-e17b-48cd-aa5f-9b86b2388e41" providerId="ADAL" clId="{9D4E92EF-92E1-4921-B3AF-81B902379C51}" dt="2024-02-22T16:30:54.026" v="895"/>
        <pc:sldMkLst>
          <pc:docMk/>
          <pc:sldMk cId="449092239" sldId="267"/>
        </pc:sldMkLst>
        <pc:spChg chg="mod">
          <ac:chgData name="Chris Cappello" userId="8b4467df-e17b-48cd-aa5f-9b86b2388e41" providerId="ADAL" clId="{9D4E92EF-92E1-4921-B3AF-81B902379C51}" dt="2024-02-15T13:50:56.364" v="289" actId="20577"/>
          <ac:spMkLst>
            <pc:docMk/>
            <pc:sldMk cId="449092239" sldId="267"/>
            <ac:spMk id="12" creationId="{00000000-0000-0000-0000-000000000000}"/>
          </ac:spMkLst>
        </pc:spChg>
      </pc:sldChg>
      <pc:sldChg chg="modTransition">
        <pc:chgData name="Chris Cappello" userId="8b4467df-e17b-48cd-aa5f-9b86b2388e41" providerId="ADAL" clId="{9D4E92EF-92E1-4921-B3AF-81B902379C51}" dt="2024-02-22T16:30:54.026" v="895"/>
        <pc:sldMkLst>
          <pc:docMk/>
          <pc:sldMk cId="426222195" sldId="268"/>
        </pc:sldMkLst>
      </pc:sldChg>
      <pc:sldChg chg="modTransition">
        <pc:chgData name="Chris Cappello" userId="8b4467df-e17b-48cd-aa5f-9b86b2388e41" providerId="ADAL" clId="{9D4E92EF-92E1-4921-B3AF-81B902379C51}" dt="2024-02-22T16:30:54.026" v="895"/>
        <pc:sldMkLst>
          <pc:docMk/>
          <pc:sldMk cId="2679704793" sldId="269"/>
        </pc:sldMkLst>
      </pc:sldChg>
      <pc:sldChg chg="modTransition">
        <pc:chgData name="Chris Cappello" userId="8b4467df-e17b-48cd-aa5f-9b86b2388e41" providerId="ADAL" clId="{9D4E92EF-92E1-4921-B3AF-81B902379C51}" dt="2024-02-22T16:30:54.026" v="895"/>
        <pc:sldMkLst>
          <pc:docMk/>
          <pc:sldMk cId="1244833113" sldId="270"/>
        </pc:sldMkLst>
      </pc:sldChg>
      <pc:sldChg chg="modTransition">
        <pc:chgData name="Chris Cappello" userId="8b4467df-e17b-48cd-aa5f-9b86b2388e41" providerId="ADAL" clId="{9D4E92EF-92E1-4921-B3AF-81B902379C51}" dt="2024-02-22T16:30:54.026" v="895"/>
        <pc:sldMkLst>
          <pc:docMk/>
          <pc:sldMk cId="210233715" sldId="272"/>
        </pc:sldMkLst>
      </pc:sldChg>
      <pc:sldChg chg="modTransition">
        <pc:chgData name="Chris Cappello" userId="8b4467df-e17b-48cd-aa5f-9b86b2388e41" providerId="ADAL" clId="{9D4E92EF-92E1-4921-B3AF-81B902379C51}" dt="2024-02-22T16:30:54.026" v="895"/>
        <pc:sldMkLst>
          <pc:docMk/>
          <pc:sldMk cId="3567773945" sldId="274"/>
        </pc:sldMkLst>
      </pc:sldChg>
      <pc:sldChg chg="modTransition">
        <pc:chgData name="Chris Cappello" userId="8b4467df-e17b-48cd-aa5f-9b86b2388e41" providerId="ADAL" clId="{9D4E92EF-92E1-4921-B3AF-81B902379C51}" dt="2024-02-22T16:30:54.026" v="895"/>
        <pc:sldMkLst>
          <pc:docMk/>
          <pc:sldMk cId="280166513" sldId="277"/>
        </pc:sldMkLst>
      </pc:sldChg>
      <pc:sldChg chg="modTransition">
        <pc:chgData name="Chris Cappello" userId="8b4467df-e17b-48cd-aa5f-9b86b2388e41" providerId="ADAL" clId="{9D4E92EF-92E1-4921-B3AF-81B902379C51}" dt="2024-02-22T16:30:54.026" v="895"/>
        <pc:sldMkLst>
          <pc:docMk/>
          <pc:sldMk cId="980706581" sldId="279"/>
        </pc:sldMkLst>
      </pc:sldChg>
      <pc:sldChg chg="modTransition">
        <pc:chgData name="Chris Cappello" userId="8b4467df-e17b-48cd-aa5f-9b86b2388e41" providerId="ADAL" clId="{9D4E92EF-92E1-4921-B3AF-81B902379C51}" dt="2024-02-22T16:30:54.026" v="895"/>
        <pc:sldMkLst>
          <pc:docMk/>
          <pc:sldMk cId="3234011941" sldId="282"/>
        </pc:sldMkLst>
      </pc:sldChg>
      <pc:sldChg chg="modTransition">
        <pc:chgData name="Chris Cappello" userId="8b4467df-e17b-48cd-aa5f-9b86b2388e41" providerId="ADAL" clId="{9D4E92EF-92E1-4921-B3AF-81B902379C51}" dt="2024-02-22T16:30:54.026" v="895"/>
        <pc:sldMkLst>
          <pc:docMk/>
          <pc:sldMk cId="4159517439" sldId="284"/>
        </pc:sldMkLst>
      </pc:sldChg>
      <pc:sldChg chg="modTransition">
        <pc:chgData name="Chris Cappello" userId="8b4467df-e17b-48cd-aa5f-9b86b2388e41" providerId="ADAL" clId="{9D4E92EF-92E1-4921-B3AF-81B902379C51}" dt="2024-02-22T16:30:54.026" v="895"/>
        <pc:sldMkLst>
          <pc:docMk/>
          <pc:sldMk cId="519139695" sldId="289"/>
        </pc:sldMkLst>
      </pc:sldChg>
      <pc:sldChg chg="modTransition">
        <pc:chgData name="Chris Cappello" userId="8b4467df-e17b-48cd-aa5f-9b86b2388e41" providerId="ADAL" clId="{9D4E92EF-92E1-4921-B3AF-81B902379C51}" dt="2024-02-22T16:30:54.026" v="895"/>
        <pc:sldMkLst>
          <pc:docMk/>
          <pc:sldMk cId="3598859843" sldId="290"/>
        </pc:sldMkLst>
      </pc:sldChg>
      <pc:sldChg chg="modTransition">
        <pc:chgData name="Chris Cappello" userId="8b4467df-e17b-48cd-aa5f-9b86b2388e41" providerId="ADAL" clId="{9D4E92EF-92E1-4921-B3AF-81B902379C51}" dt="2024-02-22T16:30:54.026" v="895"/>
        <pc:sldMkLst>
          <pc:docMk/>
          <pc:sldMk cId="2726030596" sldId="291"/>
        </pc:sldMkLst>
      </pc:sldChg>
      <pc:sldChg chg="modTransition">
        <pc:chgData name="Chris Cappello" userId="8b4467df-e17b-48cd-aa5f-9b86b2388e41" providerId="ADAL" clId="{9D4E92EF-92E1-4921-B3AF-81B902379C51}" dt="2024-02-22T16:30:54.026" v="895"/>
        <pc:sldMkLst>
          <pc:docMk/>
          <pc:sldMk cId="1846101035" sldId="292"/>
        </pc:sldMkLst>
      </pc:sldChg>
      <pc:sldChg chg="modTransition">
        <pc:chgData name="Chris Cappello" userId="8b4467df-e17b-48cd-aa5f-9b86b2388e41" providerId="ADAL" clId="{9D4E92EF-92E1-4921-B3AF-81B902379C51}" dt="2024-02-22T16:30:54.026" v="895"/>
        <pc:sldMkLst>
          <pc:docMk/>
          <pc:sldMk cId="1365156935" sldId="293"/>
        </pc:sldMkLst>
      </pc:sldChg>
      <pc:sldChg chg="modTransition">
        <pc:chgData name="Chris Cappello" userId="8b4467df-e17b-48cd-aa5f-9b86b2388e41" providerId="ADAL" clId="{9D4E92EF-92E1-4921-B3AF-81B902379C51}" dt="2024-02-22T16:30:54.026" v="895"/>
        <pc:sldMkLst>
          <pc:docMk/>
          <pc:sldMk cId="2776487403" sldId="294"/>
        </pc:sldMkLst>
      </pc:sldChg>
      <pc:sldChg chg="modTransition">
        <pc:chgData name="Chris Cappello" userId="8b4467df-e17b-48cd-aa5f-9b86b2388e41" providerId="ADAL" clId="{9D4E92EF-92E1-4921-B3AF-81B902379C51}" dt="2024-02-22T16:30:54.026" v="895"/>
        <pc:sldMkLst>
          <pc:docMk/>
          <pc:sldMk cId="1708684505" sldId="295"/>
        </pc:sldMkLst>
      </pc:sldChg>
      <pc:sldChg chg="modTransition">
        <pc:chgData name="Chris Cappello" userId="8b4467df-e17b-48cd-aa5f-9b86b2388e41" providerId="ADAL" clId="{9D4E92EF-92E1-4921-B3AF-81B902379C51}" dt="2024-02-22T16:30:54.026" v="895"/>
        <pc:sldMkLst>
          <pc:docMk/>
          <pc:sldMk cId="3834136785" sldId="296"/>
        </pc:sldMkLst>
      </pc:sldChg>
      <pc:sldChg chg="modTransition">
        <pc:chgData name="Chris Cappello" userId="8b4467df-e17b-48cd-aa5f-9b86b2388e41" providerId="ADAL" clId="{9D4E92EF-92E1-4921-B3AF-81B902379C51}" dt="2024-02-22T16:30:54.026" v="895"/>
        <pc:sldMkLst>
          <pc:docMk/>
          <pc:sldMk cId="3899150934" sldId="297"/>
        </pc:sldMkLst>
      </pc:sldChg>
      <pc:sldChg chg="modTransition">
        <pc:chgData name="Chris Cappello" userId="8b4467df-e17b-48cd-aa5f-9b86b2388e41" providerId="ADAL" clId="{9D4E92EF-92E1-4921-B3AF-81B902379C51}" dt="2024-02-22T16:30:54.026" v="895"/>
        <pc:sldMkLst>
          <pc:docMk/>
          <pc:sldMk cId="3937376060" sldId="298"/>
        </pc:sldMkLst>
      </pc:sldChg>
      <pc:sldChg chg="modTransition">
        <pc:chgData name="Chris Cappello" userId="8b4467df-e17b-48cd-aa5f-9b86b2388e41" providerId="ADAL" clId="{9D4E92EF-92E1-4921-B3AF-81B902379C51}" dt="2024-02-22T16:30:54.026" v="895"/>
        <pc:sldMkLst>
          <pc:docMk/>
          <pc:sldMk cId="64906819" sldId="299"/>
        </pc:sldMkLst>
      </pc:sldChg>
      <pc:sldChg chg="modTransition">
        <pc:chgData name="Chris Cappello" userId="8b4467df-e17b-48cd-aa5f-9b86b2388e41" providerId="ADAL" clId="{9D4E92EF-92E1-4921-B3AF-81B902379C51}" dt="2024-02-22T16:30:54.026" v="895"/>
        <pc:sldMkLst>
          <pc:docMk/>
          <pc:sldMk cId="1550775941" sldId="300"/>
        </pc:sldMkLst>
      </pc:sldChg>
      <pc:sldChg chg="modTransition">
        <pc:chgData name="Chris Cappello" userId="8b4467df-e17b-48cd-aa5f-9b86b2388e41" providerId="ADAL" clId="{9D4E92EF-92E1-4921-B3AF-81B902379C51}" dt="2024-02-22T16:30:54.026" v="895"/>
        <pc:sldMkLst>
          <pc:docMk/>
          <pc:sldMk cId="3739188655" sldId="301"/>
        </pc:sldMkLst>
      </pc:sldChg>
      <pc:sldChg chg="modTransition">
        <pc:chgData name="Chris Cappello" userId="8b4467df-e17b-48cd-aa5f-9b86b2388e41" providerId="ADAL" clId="{9D4E92EF-92E1-4921-B3AF-81B902379C51}" dt="2024-02-22T16:30:54.026" v="895"/>
        <pc:sldMkLst>
          <pc:docMk/>
          <pc:sldMk cId="2994746485" sldId="302"/>
        </pc:sldMkLst>
      </pc:sldChg>
      <pc:sldChg chg="modTransition">
        <pc:chgData name="Chris Cappello" userId="8b4467df-e17b-48cd-aa5f-9b86b2388e41" providerId="ADAL" clId="{9D4E92EF-92E1-4921-B3AF-81B902379C51}" dt="2024-02-22T16:30:54.026" v="895"/>
        <pc:sldMkLst>
          <pc:docMk/>
          <pc:sldMk cId="4244798028" sldId="303"/>
        </pc:sldMkLst>
      </pc:sldChg>
      <pc:sldChg chg="modTransition">
        <pc:chgData name="Chris Cappello" userId="8b4467df-e17b-48cd-aa5f-9b86b2388e41" providerId="ADAL" clId="{9D4E92EF-92E1-4921-B3AF-81B902379C51}" dt="2024-02-22T16:30:54.026" v="895"/>
        <pc:sldMkLst>
          <pc:docMk/>
          <pc:sldMk cId="2514875362" sldId="304"/>
        </pc:sldMkLst>
      </pc:sldChg>
      <pc:sldChg chg="modTransition">
        <pc:chgData name="Chris Cappello" userId="8b4467df-e17b-48cd-aa5f-9b86b2388e41" providerId="ADAL" clId="{9D4E92EF-92E1-4921-B3AF-81B902379C51}" dt="2024-02-22T16:30:54.026" v="895"/>
        <pc:sldMkLst>
          <pc:docMk/>
          <pc:sldMk cId="199726242" sldId="305"/>
        </pc:sldMkLst>
      </pc:sldChg>
      <pc:sldChg chg="modTransition">
        <pc:chgData name="Chris Cappello" userId="8b4467df-e17b-48cd-aa5f-9b86b2388e41" providerId="ADAL" clId="{9D4E92EF-92E1-4921-B3AF-81B902379C51}" dt="2024-02-22T16:30:54.026" v="895"/>
        <pc:sldMkLst>
          <pc:docMk/>
          <pc:sldMk cId="3174503536" sldId="306"/>
        </pc:sldMkLst>
      </pc:sldChg>
      <pc:sldChg chg="modTransition">
        <pc:chgData name="Chris Cappello" userId="8b4467df-e17b-48cd-aa5f-9b86b2388e41" providerId="ADAL" clId="{9D4E92EF-92E1-4921-B3AF-81B902379C51}" dt="2024-02-22T16:30:54.026" v="895"/>
        <pc:sldMkLst>
          <pc:docMk/>
          <pc:sldMk cId="3548218279" sldId="307"/>
        </pc:sldMkLst>
      </pc:sldChg>
      <pc:sldChg chg="modTransition">
        <pc:chgData name="Chris Cappello" userId="8b4467df-e17b-48cd-aa5f-9b86b2388e41" providerId="ADAL" clId="{9D4E92EF-92E1-4921-B3AF-81B902379C51}" dt="2024-02-22T16:30:54.026" v="895"/>
        <pc:sldMkLst>
          <pc:docMk/>
          <pc:sldMk cId="3648090876" sldId="308"/>
        </pc:sldMkLst>
      </pc:sldChg>
      <pc:sldChg chg="modTransition">
        <pc:chgData name="Chris Cappello" userId="8b4467df-e17b-48cd-aa5f-9b86b2388e41" providerId="ADAL" clId="{9D4E92EF-92E1-4921-B3AF-81B902379C51}" dt="2024-02-22T16:30:54.026" v="895"/>
        <pc:sldMkLst>
          <pc:docMk/>
          <pc:sldMk cId="964404759" sldId="309"/>
        </pc:sldMkLst>
      </pc:sldChg>
      <pc:sldChg chg="modTransition">
        <pc:chgData name="Chris Cappello" userId="8b4467df-e17b-48cd-aa5f-9b86b2388e41" providerId="ADAL" clId="{9D4E92EF-92E1-4921-B3AF-81B902379C51}" dt="2024-02-22T16:30:54.026" v="895"/>
        <pc:sldMkLst>
          <pc:docMk/>
          <pc:sldMk cId="514636975" sldId="310"/>
        </pc:sldMkLst>
      </pc:sldChg>
      <pc:sldChg chg="modTransition">
        <pc:chgData name="Chris Cappello" userId="8b4467df-e17b-48cd-aa5f-9b86b2388e41" providerId="ADAL" clId="{9D4E92EF-92E1-4921-B3AF-81B902379C51}" dt="2024-02-22T16:30:54.026" v="895"/>
        <pc:sldMkLst>
          <pc:docMk/>
          <pc:sldMk cId="2495646423" sldId="311"/>
        </pc:sldMkLst>
      </pc:sldChg>
      <pc:sldChg chg="modTransition">
        <pc:chgData name="Chris Cappello" userId="8b4467df-e17b-48cd-aa5f-9b86b2388e41" providerId="ADAL" clId="{9D4E92EF-92E1-4921-B3AF-81B902379C51}" dt="2024-02-22T16:30:54.026" v="895"/>
        <pc:sldMkLst>
          <pc:docMk/>
          <pc:sldMk cId="4157262991" sldId="312"/>
        </pc:sldMkLst>
      </pc:sldChg>
      <pc:sldChg chg="modTransition">
        <pc:chgData name="Chris Cappello" userId="8b4467df-e17b-48cd-aa5f-9b86b2388e41" providerId="ADAL" clId="{9D4E92EF-92E1-4921-B3AF-81B902379C51}" dt="2024-02-22T16:30:54.026" v="895"/>
        <pc:sldMkLst>
          <pc:docMk/>
          <pc:sldMk cId="891629759" sldId="313"/>
        </pc:sldMkLst>
      </pc:sldChg>
      <pc:sldChg chg="modTransition">
        <pc:chgData name="Chris Cappello" userId="8b4467df-e17b-48cd-aa5f-9b86b2388e41" providerId="ADAL" clId="{9D4E92EF-92E1-4921-B3AF-81B902379C51}" dt="2024-02-22T16:30:54.026" v="895"/>
        <pc:sldMkLst>
          <pc:docMk/>
          <pc:sldMk cId="313107681" sldId="314"/>
        </pc:sldMkLst>
      </pc:sldChg>
      <pc:sldChg chg="modTransition">
        <pc:chgData name="Chris Cappello" userId="8b4467df-e17b-48cd-aa5f-9b86b2388e41" providerId="ADAL" clId="{9D4E92EF-92E1-4921-B3AF-81B902379C51}" dt="2024-02-22T16:30:54.026" v="895"/>
        <pc:sldMkLst>
          <pc:docMk/>
          <pc:sldMk cId="2679022965" sldId="315"/>
        </pc:sldMkLst>
      </pc:sldChg>
      <pc:sldChg chg="modTransition">
        <pc:chgData name="Chris Cappello" userId="8b4467df-e17b-48cd-aa5f-9b86b2388e41" providerId="ADAL" clId="{9D4E92EF-92E1-4921-B3AF-81B902379C51}" dt="2024-02-22T16:30:54.026" v="895"/>
        <pc:sldMkLst>
          <pc:docMk/>
          <pc:sldMk cId="3008539529" sldId="316"/>
        </pc:sldMkLst>
      </pc:sldChg>
      <pc:sldChg chg="modTransition">
        <pc:chgData name="Chris Cappello" userId="8b4467df-e17b-48cd-aa5f-9b86b2388e41" providerId="ADAL" clId="{9D4E92EF-92E1-4921-B3AF-81B902379C51}" dt="2024-02-22T16:30:54.026" v="895"/>
        <pc:sldMkLst>
          <pc:docMk/>
          <pc:sldMk cId="4164236216" sldId="317"/>
        </pc:sldMkLst>
      </pc:sldChg>
      <pc:sldChg chg="modTransition">
        <pc:chgData name="Chris Cappello" userId="8b4467df-e17b-48cd-aa5f-9b86b2388e41" providerId="ADAL" clId="{9D4E92EF-92E1-4921-B3AF-81B902379C51}" dt="2024-02-22T16:30:54.026" v="895"/>
        <pc:sldMkLst>
          <pc:docMk/>
          <pc:sldMk cId="3349798205" sldId="318"/>
        </pc:sldMkLst>
      </pc:sldChg>
      <pc:sldChg chg="modTransition">
        <pc:chgData name="Chris Cappello" userId="8b4467df-e17b-48cd-aa5f-9b86b2388e41" providerId="ADAL" clId="{9D4E92EF-92E1-4921-B3AF-81B902379C51}" dt="2024-02-22T16:30:54.026" v="895"/>
        <pc:sldMkLst>
          <pc:docMk/>
          <pc:sldMk cId="3531659294" sldId="319"/>
        </pc:sldMkLst>
      </pc:sldChg>
      <pc:sldChg chg="modTransition">
        <pc:chgData name="Chris Cappello" userId="8b4467df-e17b-48cd-aa5f-9b86b2388e41" providerId="ADAL" clId="{9D4E92EF-92E1-4921-B3AF-81B902379C51}" dt="2024-02-22T16:30:54.026" v="895"/>
        <pc:sldMkLst>
          <pc:docMk/>
          <pc:sldMk cId="3068790872" sldId="320"/>
        </pc:sldMkLst>
      </pc:sldChg>
      <pc:sldChg chg="modTransition">
        <pc:chgData name="Chris Cappello" userId="8b4467df-e17b-48cd-aa5f-9b86b2388e41" providerId="ADAL" clId="{9D4E92EF-92E1-4921-B3AF-81B902379C51}" dt="2024-02-22T16:30:54.026" v="895"/>
        <pc:sldMkLst>
          <pc:docMk/>
          <pc:sldMk cId="2717857407" sldId="321"/>
        </pc:sldMkLst>
      </pc:sldChg>
      <pc:sldChg chg="modTransition">
        <pc:chgData name="Chris Cappello" userId="8b4467df-e17b-48cd-aa5f-9b86b2388e41" providerId="ADAL" clId="{9D4E92EF-92E1-4921-B3AF-81B902379C51}" dt="2024-02-22T16:30:54.026" v="895"/>
        <pc:sldMkLst>
          <pc:docMk/>
          <pc:sldMk cId="623075744" sldId="322"/>
        </pc:sldMkLst>
      </pc:sldChg>
      <pc:sldChg chg="modTransition">
        <pc:chgData name="Chris Cappello" userId="8b4467df-e17b-48cd-aa5f-9b86b2388e41" providerId="ADAL" clId="{9D4E92EF-92E1-4921-B3AF-81B902379C51}" dt="2024-02-22T16:30:54.026" v="895"/>
        <pc:sldMkLst>
          <pc:docMk/>
          <pc:sldMk cId="1503875975" sldId="323"/>
        </pc:sldMkLst>
      </pc:sldChg>
      <pc:sldChg chg="modTransition">
        <pc:chgData name="Chris Cappello" userId="8b4467df-e17b-48cd-aa5f-9b86b2388e41" providerId="ADAL" clId="{9D4E92EF-92E1-4921-B3AF-81B902379C51}" dt="2024-02-22T16:30:54.026" v="895"/>
        <pc:sldMkLst>
          <pc:docMk/>
          <pc:sldMk cId="2515230732" sldId="325"/>
        </pc:sldMkLst>
      </pc:sldChg>
      <pc:sldChg chg="modTransition">
        <pc:chgData name="Chris Cappello" userId="8b4467df-e17b-48cd-aa5f-9b86b2388e41" providerId="ADAL" clId="{9D4E92EF-92E1-4921-B3AF-81B902379C51}" dt="2024-02-22T16:30:54.026" v="895"/>
        <pc:sldMkLst>
          <pc:docMk/>
          <pc:sldMk cId="2391597839" sldId="326"/>
        </pc:sldMkLst>
      </pc:sldChg>
      <pc:sldChg chg="addSp delSp modSp mod modTransition">
        <pc:chgData name="Chris Cappello" userId="8b4467df-e17b-48cd-aa5f-9b86b2388e41" providerId="ADAL" clId="{9D4E92EF-92E1-4921-B3AF-81B902379C51}" dt="2024-02-22T16:30:54.026" v="895"/>
        <pc:sldMkLst>
          <pc:docMk/>
          <pc:sldMk cId="2623821003" sldId="327"/>
        </pc:sldMkLst>
        <pc:spChg chg="add del mod">
          <ac:chgData name="Chris Cappello" userId="8b4467df-e17b-48cd-aa5f-9b86b2388e41" providerId="ADAL" clId="{9D4E92EF-92E1-4921-B3AF-81B902379C51}" dt="2024-02-22T15:07:33.436" v="345" actId="478"/>
          <ac:spMkLst>
            <pc:docMk/>
            <pc:sldMk cId="2623821003" sldId="327"/>
            <ac:spMk id="3" creationId="{90344A3B-29FC-A2EB-233D-3B46D0432FD5}"/>
          </ac:spMkLst>
        </pc:spChg>
        <pc:spChg chg="mod">
          <ac:chgData name="Chris Cappello" userId="8b4467df-e17b-48cd-aa5f-9b86b2388e41" providerId="ADAL" clId="{9D4E92EF-92E1-4921-B3AF-81B902379C51}" dt="2024-02-22T15:08:36.841" v="368" actId="1076"/>
          <ac:spMkLst>
            <pc:docMk/>
            <pc:sldMk cId="2623821003" sldId="327"/>
            <ac:spMk id="5" creationId="{00000000-0000-0000-0000-000000000000}"/>
          </ac:spMkLst>
        </pc:spChg>
        <pc:spChg chg="mod">
          <ac:chgData name="Chris Cappello" userId="8b4467df-e17b-48cd-aa5f-9b86b2388e41" providerId="ADAL" clId="{9D4E92EF-92E1-4921-B3AF-81B902379C51}" dt="2024-02-22T15:03:45.482" v="320"/>
          <ac:spMkLst>
            <pc:docMk/>
            <pc:sldMk cId="2623821003" sldId="327"/>
            <ac:spMk id="12" creationId="{3D0BEF97-159E-F848-327F-7DFB5C9C2D83}"/>
          </ac:spMkLst>
        </pc:spChg>
        <pc:spChg chg="mod">
          <ac:chgData name="Chris Cappello" userId="8b4467df-e17b-48cd-aa5f-9b86b2388e41" providerId="ADAL" clId="{9D4E92EF-92E1-4921-B3AF-81B902379C51}" dt="2024-02-22T15:03:45.482" v="320"/>
          <ac:spMkLst>
            <pc:docMk/>
            <pc:sldMk cId="2623821003" sldId="327"/>
            <ac:spMk id="13" creationId="{79E8A38C-30B9-D729-54F8-6648A8B34FA4}"/>
          </ac:spMkLst>
        </pc:spChg>
        <pc:spChg chg="mod">
          <ac:chgData name="Chris Cappello" userId="8b4467df-e17b-48cd-aa5f-9b86b2388e41" providerId="ADAL" clId="{9D4E92EF-92E1-4921-B3AF-81B902379C51}" dt="2024-02-22T15:03:45.482" v="320"/>
          <ac:spMkLst>
            <pc:docMk/>
            <pc:sldMk cId="2623821003" sldId="327"/>
            <ac:spMk id="14" creationId="{03DFC968-51FB-1280-2906-258E6C1FF458}"/>
          </ac:spMkLst>
        </pc:spChg>
        <pc:spChg chg="mod">
          <ac:chgData name="Chris Cappello" userId="8b4467df-e17b-48cd-aa5f-9b86b2388e41" providerId="ADAL" clId="{9D4E92EF-92E1-4921-B3AF-81B902379C51}" dt="2024-02-22T15:03:45.482" v="320"/>
          <ac:spMkLst>
            <pc:docMk/>
            <pc:sldMk cId="2623821003" sldId="327"/>
            <ac:spMk id="17" creationId="{53D12C50-957A-876E-A45D-CB71665DB3F0}"/>
          </ac:spMkLst>
        </pc:spChg>
        <pc:spChg chg="mod">
          <ac:chgData name="Chris Cappello" userId="8b4467df-e17b-48cd-aa5f-9b86b2388e41" providerId="ADAL" clId="{9D4E92EF-92E1-4921-B3AF-81B902379C51}" dt="2024-02-22T15:03:45.482" v="320"/>
          <ac:spMkLst>
            <pc:docMk/>
            <pc:sldMk cId="2623821003" sldId="327"/>
            <ac:spMk id="28" creationId="{64D41919-A9E1-6E18-7DD4-5506E46814BA}"/>
          </ac:spMkLst>
        </pc:spChg>
        <pc:spChg chg="mod">
          <ac:chgData name="Chris Cappello" userId="8b4467df-e17b-48cd-aa5f-9b86b2388e41" providerId="ADAL" clId="{9D4E92EF-92E1-4921-B3AF-81B902379C51}" dt="2024-02-22T15:03:45.482" v="320"/>
          <ac:spMkLst>
            <pc:docMk/>
            <pc:sldMk cId="2623821003" sldId="327"/>
            <ac:spMk id="29" creationId="{1BBBF82E-246F-7864-DD2E-84B1E5842C09}"/>
          </ac:spMkLst>
        </pc:spChg>
        <pc:spChg chg="mod">
          <ac:chgData name="Chris Cappello" userId="8b4467df-e17b-48cd-aa5f-9b86b2388e41" providerId="ADAL" clId="{9D4E92EF-92E1-4921-B3AF-81B902379C51}" dt="2024-02-22T15:03:45.482" v="320"/>
          <ac:spMkLst>
            <pc:docMk/>
            <pc:sldMk cId="2623821003" sldId="327"/>
            <ac:spMk id="30" creationId="{C76A6272-96DD-F8D6-2060-34FE859220FF}"/>
          </ac:spMkLst>
        </pc:spChg>
        <pc:spChg chg="mod">
          <ac:chgData name="Chris Cappello" userId="8b4467df-e17b-48cd-aa5f-9b86b2388e41" providerId="ADAL" clId="{9D4E92EF-92E1-4921-B3AF-81B902379C51}" dt="2024-02-22T15:03:45.482" v="320"/>
          <ac:spMkLst>
            <pc:docMk/>
            <pc:sldMk cId="2623821003" sldId="327"/>
            <ac:spMk id="31" creationId="{7CC1A8C8-54D8-0DA8-49C5-D8C48CCB6DC9}"/>
          </ac:spMkLst>
        </pc:spChg>
        <pc:spChg chg="mod">
          <ac:chgData name="Chris Cappello" userId="8b4467df-e17b-48cd-aa5f-9b86b2388e41" providerId="ADAL" clId="{9D4E92EF-92E1-4921-B3AF-81B902379C51}" dt="2024-02-22T15:03:45.482" v="320"/>
          <ac:spMkLst>
            <pc:docMk/>
            <pc:sldMk cId="2623821003" sldId="327"/>
            <ac:spMk id="32" creationId="{60FAF3F6-6A3E-B1BE-45A9-09E134B0C39F}"/>
          </ac:spMkLst>
        </pc:spChg>
        <pc:spChg chg="del mod">
          <ac:chgData name="Chris Cappello" userId="8b4467df-e17b-48cd-aa5f-9b86b2388e41" providerId="ADAL" clId="{9D4E92EF-92E1-4921-B3AF-81B902379C51}" dt="2024-02-22T15:05:47.554" v="338" actId="478"/>
          <ac:spMkLst>
            <pc:docMk/>
            <pc:sldMk cId="2623821003" sldId="327"/>
            <ac:spMk id="35" creationId="{55437F8C-D759-04D9-B6B3-74C78CBDD2F7}"/>
          </ac:spMkLst>
        </pc:spChg>
        <pc:spChg chg="mod">
          <ac:chgData name="Chris Cappello" userId="8b4467df-e17b-48cd-aa5f-9b86b2388e41" providerId="ADAL" clId="{9D4E92EF-92E1-4921-B3AF-81B902379C51}" dt="2024-02-22T15:06:12.270" v="342" actId="404"/>
          <ac:spMkLst>
            <pc:docMk/>
            <pc:sldMk cId="2623821003" sldId="327"/>
            <ac:spMk id="36" creationId="{1481DF96-0007-773A-6703-D7017468FAAA}"/>
          </ac:spMkLst>
        </pc:spChg>
        <pc:spChg chg="mod">
          <ac:chgData name="Chris Cappello" userId="8b4467df-e17b-48cd-aa5f-9b86b2388e41" providerId="ADAL" clId="{9D4E92EF-92E1-4921-B3AF-81B902379C51}" dt="2024-02-22T15:06:12.270" v="342" actId="404"/>
          <ac:spMkLst>
            <pc:docMk/>
            <pc:sldMk cId="2623821003" sldId="327"/>
            <ac:spMk id="37" creationId="{58D3BED4-101D-F064-BC9E-978CC5364D72}"/>
          </ac:spMkLst>
        </pc:spChg>
        <pc:spChg chg="mod">
          <ac:chgData name="Chris Cappello" userId="8b4467df-e17b-48cd-aa5f-9b86b2388e41" providerId="ADAL" clId="{9D4E92EF-92E1-4921-B3AF-81B902379C51}" dt="2024-02-22T15:06:12.270" v="342" actId="404"/>
          <ac:spMkLst>
            <pc:docMk/>
            <pc:sldMk cId="2623821003" sldId="327"/>
            <ac:spMk id="38" creationId="{EFC52492-F30F-CDDD-163B-BD766D1720B8}"/>
          </ac:spMkLst>
        </pc:spChg>
        <pc:spChg chg="mod">
          <ac:chgData name="Chris Cappello" userId="8b4467df-e17b-48cd-aa5f-9b86b2388e41" providerId="ADAL" clId="{9D4E92EF-92E1-4921-B3AF-81B902379C51}" dt="2024-02-22T15:06:12.270" v="342" actId="404"/>
          <ac:spMkLst>
            <pc:docMk/>
            <pc:sldMk cId="2623821003" sldId="327"/>
            <ac:spMk id="39" creationId="{94D87982-8BAC-9290-4204-994207AF8BA0}"/>
          </ac:spMkLst>
        </pc:spChg>
        <pc:spChg chg="mod">
          <ac:chgData name="Chris Cappello" userId="8b4467df-e17b-48cd-aa5f-9b86b2388e41" providerId="ADAL" clId="{9D4E92EF-92E1-4921-B3AF-81B902379C51}" dt="2024-02-22T15:06:12.270" v="342" actId="404"/>
          <ac:spMkLst>
            <pc:docMk/>
            <pc:sldMk cId="2623821003" sldId="327"/>
            <ac:spMk id="40" creationId="{97C05EF9-9D98-DF04-7B9A-273860F8094F}"/>
          </ac:spMkLst>
        </pc:spChg>
        <pc:spChg chg="mod">
          <ac:chgData name="Chris Cappello" userId="8b4467df-e17b-48cd-aa5f-9b86b2388e41" providerId="ADAL" clId="{9D4E92EF-92E1-4921-B3AF-81B902379C51}" dt="2024-02-22T15:06:12.270" v="342" actId="404"/>
          <ac:spMkLst>
            <pc:docMk/>
            <pc:sldMk cId="2623821003" sldId="327"/>
            <ac:spMk id="41" creationId="{1834B3F7-FD69-97CA-8B6A-A73792DAC609}"/>
          </ac:spMkLst>
        </pc:spChg>
        <pc:spChg chg="mod">
          <ac:chgData name="Chris Cappello" userId="8b4467df-e17b-48cd-aa5f-9b86b2388e41" providerId="ADAL" clId="{9D4E92EF-92E1-4921-B3AF-81B902379C51}" dt="2024-02-22T15:06:12.270" v="342" actId="404"/>
          <ac:spMkLst>
            <pc:docMk/>
            <pc:sldMk cId="2623821003" sldId="327"/>
            <ac:spMk id="42" creationId="{8E412C8D-0CD0-05F2-3E0E-F02D30258A5C}"/>
          </ac:spMkLst>
        </pc:spChg>
        <pc:spChg chg="mod">
          <ac:chgData name="Chris Cappello" userId="8b4467df-e17b-48cd-aa5f-9b86b2388e41" providerId="ADAL" clId="{9D4E92EF-92E1-4921-B3AF-81B902379C51}" dt="2024-02-22T15:06:12.270" v="342" actId="404"/>
          <ac:spMkLst>
            <pc:docMk/>
            <pc:sldMk cId="2623821003" sldId="327"/>
            <ac:spMk id="43" creationId="{DC08DCFC-B86A-CD9A-44DF-00BF9A7C71ED}"/>
          </ac:spMkLst>
        </pc:spChg>
        <pc:grpChg chg="add del mod">
          <ac:chgData name="Chris Cappello" userId="8b4467df-e17b-48cd-aa5f-9b86b2388e41" providerId="ADAL" clId="{9D4E92EF-92E1-4921-B3AF-81B902379C51}" dt="2024-02-22T15:04:41.175" v="324" actId="478"/>
          <ac:grpSpMkLst>
            <pc:docMk/>
            <pc:sldMk cId="2623821003" sldId="327"/>
            <ac:grpSpMk id="6" creationId="{AD77AF51-5225-B0A0-AADE-2C41D1C2CE06}"/>
          </ac:grpSpMkLst>
        </pc:grpChg>
        <pc:grpChg chg="add mod">
          <ac:chgData name="Chris Cappello" userId="8b4467df-e17b-48cd-aa5f-9b86b2388e41" providerId="ADAL" clId="{9D4E92EF-92E1-4921-B3AF-81B902379C51}" dt="2024-02-22T15:08:31.578" v="367" actId="1035"/>
          <ac:grpSpMkLst>
            <pc:docMk/>
            <pc:sldMk cId="2623821003" sldId="327"/>
            <ac:grpSpMk id="33" creationId="{B50EE35D-B60B-C4B8-69C8-3B4010ED8DC6}"/>
          </ac:grpSpMkLst>
        </pc:grpChg>
        <pc:graphicFrameChg chg="mod">
          <ac:chgData name="Chris Cappello" userId="8b4467df-e17b-48cd-aa5f-9b86b2388e41" providerId="ADAL" clId="{9D4E92EF-92E1-4921-B3AF-81B902379C51}" dt="2024-02-22T15:03:50.681" v="321"/>
          <ac:graphicFrameMkLst>
            <pc:docMk/>
            <pc:sldMk cId="2623821003" sldId="327"/>
            <ac:graphicFrameMk id="8" creationId="{BEE06696-AE8F-2AB6-F5C7-D58FA0E280EC}"/>
          </ac:graphicFrameMkLst>
        </pc:graphicFrameChg>
        <pc:graphicFrameChg chg="mod">
          <ac:chgData name="Chris Cappello" userId="8b4467df-e17b-48cd-aa5f-9b86b2388e41" providerId="ADAL" clId="{9D4E92EF-92E1-4921-B3AF-81B902379C51}" dt="2024-02-22T15:07:27.301" v="344" actId="404"/>
          <ac:graphicFrameMkLst>
            <pc:docMk/>
            <pc:sldMk cId="2623821003" sldId="327"/>
            <ac:graphicFrameMk id="34" creationId="{2A683B42-1830-01E6-8190-048ED1EC9A59}"/>
          </ac:graphicFrameMkLst>
        </pc:graphicFrameChg>
        <pc:picChg chg="del">
          <ac:chgData name="Chris Cappello" userId="8b4467df-e17b-48cd-aa5f-9b86b2388e41" providerId="ADAL" clId="{9D4E92EF-92E1-4921-B3AF-81B902379C51}" dt="2024-02-22T15:03:44.478" v="319" actId="478"/>
          <ac:picMkLst>
            <pc:docMk/>
            <pc:sldMk cId="2623821003" sldId="327"/>
            <ac:picMk id="9" creationId="{9A33F171-0EFD-4D05-9FE8-D11BB4C23E2A}"/>
          </ac:picMkLst>
        </pc:picChg>
        <pc:picChg chg="del">
          <ac:chgData name="Chris Cappello" userId="8b4467df-e17b-48cd-aa5f-9b86b2388e41" providerId="ADAL" clId="{9D4E92EF-92E1-4921-B3AF-81B902379C51}" dt="2024-02-22T15:04:43.654" v="325" actId="478"/>
          <ac:picMkLst>
            <pc:docMk/>
            <pc:sldMk cId="2623821003" sldId="327"/>
            <ac:picMk id="10" creationId="{C787206B-A162-470B-A0FC-156F47A1FCE3}"/>
          </ac:picMkLst>
        </pc:picChg>
        <pc:picChg chg="del">
          <ac:chgData name="Chris Cappello" userId="8b4467df-e17b-48cd-aa5f-9b86b2388e41" providerId="ADAL" clId="{9D4E92EF-92E1-4921-B3AF-81B902379C51}" dt="2024-02-22T15:04:45.733" v="328" actId="478"/>
          <ac:picMkLst>
            <pc:docMk/>
            <pc:sldMk cId="2623821003" sldId="327"/>
            <ac:picMk id="11" creationId="{00000000-0000-0000-0000-000000000000}"/>
          </ac:picMkLst>
        </pc:picChg>
        <pc:picChg chg="del">
          <ac:chgData name="Chris Cappello" userId="8b4467df-e17b-48cd-aa5f-9b86b2388e41" providerId="ADAL" clId="{9D4E92EF-92E1-4921-B3AF-81B902379C51}" dt="2024-02-22T15:04:44.248" v="326" actId="478"/>
          <ac:picMkLst>
            <pc:docMk/>
            <pc:sldMk cId="2623821003" sldId="327"/>
            <ac:picMk id="15" creationId="{00000000-0000-0000-0000-000000000000}"/>
          </ac:picMkLst>
        </pc:picChg>
        <pc:picChg chg="del">
          <ac:chgData name="Chris Cappello" userId="8b4467df-e17b-48cd-aa5f-9b86b2388e41" providerId="ADAL" clId="{9D4E92EF-92E1-4921-B3AF-81B902379C51}" dt="2024-02-22T15:04:46.514" v="329" actId="478"/>
          <ac:picMkLst>
            <pc:docMk/>
            <pc:sldMk cId="2623821003" sldId="327"/>
            <ac:picMk id="16" creationId="{00000000-0000-0000-0000-000000000000}"/>
          </ac:picMkLst>
        </pc:picChg>
        <pc:picChg chg="del">
          <ac:chgData name="Chris Cappello" userId="8b4467df-e17b-48cd-aa5f-9b86b2388e41" providerId="ADAL" clId="{9D4E92EF-92E1-4921-B3AF-81B902379C51}" dt="2024-02-22T15:04:45.032" v="327" actId="478"/>
          <ac:picMkLst>
            <pc:docMk/>
            <pc:sldMk cId="2623821003" sldId="327"/>
            <ac:picMk id="24" creationId="{62AABB99-ADDC-F521-C0DF-0131D487FD32}"/>
          </ac:picMkLst>
        </pc:picChg>
        <pc:picChg chg="del">
          <ac:chgData name="Chris Cappello" userId="8b4467df-e17b-48cd-aa5f-9b86b2388e41" providerId="ADAL" clId="{9D4E92EF-92E1-4921-B3AF-81B902379C51}" dt="2024-02-22T15:04:47.249" v="330" actId="478"/>
          <ac:picMkLst>
            <pc:docMk/>
            <pc:sldMk cId="2623821003" sldId="327"/>
            <ac:picMk id="25" creationId="{DDEA575C-DAEB-6E2C-B9D5-EC228FA648F1}"/>
          </ac:picMkLst>
        </pc:picChg>
        <pc:picChg chg="del">
          <ac:chgData name="Chris Cappello" userId="8b4467df-e17b-48cd-aa5f-9b86b2388e41" providerId="ADAL" clId="{9D4E92EF-92E1-4921-B3AF-81B902379C51}" dt="2024-02-22T15:04:48.017" v="331" actId="478"/>
          <ac:picMkLst>
            <pc:docMk/>
            <pc:sldMk cId="2623821003" sldId="327"/>
            <ac:picMk id="26" creationId="{EC98DF32-13B0-D8A7-94D9-0D38871DFB9B}"/>
          </ac:picMkLst>
        </pc:picChg>
        <pc:picChg chg="del">
          <ac:chgData name="Chris Cappello" userId="8b4467df-e17b-48cd-aa5f-9b86b2388e41" providerId="ADAL" clId="{9D4E92EF-92E1-4921-B3AF-81B902379C51}" dt="2024-02-22T15:04:48.784" v="332" actId="478"/>
          <ac:picMkLst>
            <pc:docMk/>
            <pc:sldMk cId="2623821003" sldId="327"/>
            <ac:picMk id="27" creationId="{782D0708-F52D-54E2-92E4-4BE43BC7D328}"/>
          </ac:picMkLst>
        </pc:picChg>
        <pc:picChg chg="add mod">
          <ac:chgData name="Chris Cappello" userId="8b4467df-e17b-48cd-aa5f-9b86b2388e41" providerId="ADAL" clId="{9D4E92EF-92E1-4921-B3AF-81B902379C51}" dt="2024-02-22T15:08:17.629" v="357" actId="1076"/>
          <ac:picMkLst>
            <pc:docMk/>
            <pc:sldMk cId="2623821003" sldId="327"/>
            <ac:picMk id="44" creationId="{C5109D90-F1F8-91FA-BCF6-7AF369AE7643}"/>
          </ac:picMkLst>
        </pc:picChg>
        <pc:picChg chg="add mod">
          <ac:chgData name="Chris Cappello" userId="8b4467df-e17b-48cd-aa5f-9b86b2388e41" providerId="ADAL" clId="{9D4E92EF-92E1-4921-B3AF-81B902379C51}" dt="2024-02-22T15:07:59.769" v="349" actId="1076"/>
          <ac:picMkLst>
            <pc:docMk/>
            <pc:sldMk cId="2623821003" sldId="327"/>
            <ac:picMk id="45" creationId="{C0196308-236B-CC16-E765-26F903417993}"/>
          </ac:picMkLst>
        </pc:picChg>
        <pc:picChg chg="add mod">
          <ac:chgData name="Chris Cappello" userId="8b4467df-e17b-48cd-aa5f-9b86b2388e41" providerId="ADAL" clId="{9D4E92EF-92E1-4921-B3AF-81B902379C51}" dt="2024-02-22T15:08:11.271" v="354" actId="1076"/>
          <ac:picMkLst>
            <pc:docMk/>
            <pc:sldMk cId="2623821003" sldId="327"/>
            <ac:picMk id="46" creationId="{F2D1A479-9E84-5FDB-E321-3E7DDBBAA91D}"/>
          </ac:picMkLst>
        </pc:picChg>
        <pc:picChg chg="add mod">
          <ac:chgData name="Chris Cappello" userId="8b4467df-e17b-48cd-aa5f-9b86b2388e41" providerId="ADAL" clId="{9D4E92EF-92E1-4921-B3AF-81B902379C51}" dt="2024-02-22T15:08:04.349" v="351" actId="1076"/>
          <ac:picMkLst>
            <pc:docMk/>
            <pc:sldMk cId="2623821003" sldId="327"/>
            <ac:picMk id="47" creationId="{25D6BE82-B069-2D02-0DCF-81EDD8BEFD5A}"/>
          </ac:picMkLst>
        </pc:picChg>
        <pc:picChg chg="add mod">
          <ac:chgData name="Chris Cappello" userId="8b4467df-e17b-48cd-aa5f-9b86b2388e41" providerId="ADAL" clId="{9D4E92EF-92E1-4921-B3AF-81B902379C51}" dt="2024-02-22T15:08:22.073" v="358" actId="1076"/>
          <ac:picMkLst>
            <pc:docMk/>
            <pc:sldMk cId="2623821003" sldId="327"/>
            <ac:picMk id="48" creationId="{2A584B0F-011D-5042-BA1E-BCF4B80B9987}"/>
          </ac:picMkLst>
        </pc:picChg>
        <pc:picChg chg="add mod">
          <ac:chgData name="Chris Cappello" userId="8b4467df-e17b-48cd-aa5f-9b86b2388e41" providerId="ADAL" clId="{9D4E92EF-92E1-4921-B3AF-81B902379C51}" dt="2024-02-22T15:08:06.844" v="352" actId="1076"/>
          <ac:picMkLst>
            <pc:docMk/>
            <pc:sldMk cId="2623821003" sldId="327"/>
            <ac:picMk id="49" creationId="{4B895CBD-03EC-B0C3-B37E-E18ACB7E0B89}"/>
          </ac:picMkLst>
        </pc:picChg>
        <pc:picChg chg="add mod">
          <ac:chgData name="Chris Cappello" userId="8b4467df-e17b-48cd-aa5f-9b86b2388e41" providerId="ADAL" clId="{9D4E92EF-92E1-4921-B3AF-81B902379C51}" dt="2024-02-22T15:08:08.868" v="353" actId="1076"/>
          <ac:picMkLst>
            <pc:docMk/>
            <pc:sldMk cId="2623821003" sldId="327"/>
            <ac:picMk id="50" creationId="{1A1FEAA4-3D9D-DC48-DFC1-8D2B47EBB36F}"/>
          </ac:picMkLst>
        </pc:picChg>
        <pc:picChg chg="add mod">
          <ac:chgData name="Chris Cappello" userId="8b4467df-e17b-48cd-aa5f-9b86b2388e41" providerId="ADAL" clId="{9D4E92EF-92E1-4921-B3AF-81B902379C51}" dt="2024-02-22T15:07:57.274" v="348" actId="1076"/>
          <ac:picMkLst>
            <pc:docMk/>
            <pc:sldMk cId="2623821003" sldId="327"/>
            <ac:picMk id="51" creationId="{EC185762-1878-57FA-02D1-D9465DD7681B}"/>
          </ac:picMkLst>
        </pc:picChg>
      </pc:sldChg>
      <pc:sldChg chg="addSp delSp modSp mod modTransition">
        <pc:chgData name="Chris Cappello" userId="8b4467df-e17b-48cd-aa5f-9b86b2388e41" providerId="ADAL" clId="{9D4E92EF-92E1-4921-B3AF-81B902379C51}" dt="2024-02-22T16:30:54.026" v="895"/>
        <pc:sldMkLst>
          <pc:docMk/>
          <pc:sldMk cId="923994712" sldId="334"/>
        </pc:sldMkLst>
        <pc:spChg chg="add del mod">
          <ac:chgData name="Chris Cappello" userId="8b4467df-e17b-48cd-aa5f-9b86b2388e41" providerId="ADAL" clId="{9D4E92EF-92E1-4921-B3AF-81B902379C51}" dt="2024-02-14T15:35:59.222" v="189" actId="478"/>
          <ac:spMkLst>
            <pc:docMk/>
            <pc:sldMk cId="923994712" sldId="334"/>
            <ac:spMk id="20" creationId="{C5129BD5-4FBF-1AC4-0F38-A97947DB1E19}"/>
          </ac:spMkLst>
        </pc:spChg>
        <pc:picChg chg="add mod">
          <ac:chgData name="Chris Cappello" userId="8b4467df-e17b-48cd-aa5f-9b86b2388e41" providerId="ADAL" clId="{9D4E92EF-92E1-4921-B3AF-81B902379C51}" dt="2024-02-14T15:35:51.025" v="188" actId="1038"/>
          <ac:picMkLst>
            <pc:docMk/>
            <pc:sldMk cId="923994712" sldId="334"/>
            <ac:picMk id="24" creationId="{D502CC07-757F-11A9-B7FB-00998E5069D9}"/>
          </ac:picMkLst>
        </pc:picChg>
        <pc:picChg chg="del">
          <ac:chgData name="Chris Cappello" userId="8b4467df-e17b-48cd-aa5f-9b86b2388e41" providerId="ADAL" clId="{9D4E92EF-92E1-4921-B3AF-81B902379C51}" dt="2024-02-14T15:35:22.760" v="178" actId="478"/>
          <ac:picMkLst>
            <pc:docMk/>
            <pc:sldMk cId="923994712" sldId="334"/>
            <ac:picMk id="114" creationId="{3069DA47-4221-64CC-70BE-934E177BA703}"/>
          </ac:picMkLst>
        </pc:picChg>
      </pc:sldChg>
      <pc:sldChg chg="addSp delSp modSp mod modTransition">
        <pc:chgData name="Chris Cappello" userId="8b4467df-e17b-48cd-aa5f-9b86b2388e41" providerId="ADAL" clId="{9D4E92EF-92E1-4921-B3AF-81B902379C51}" dt="2024-02-22T16:30:54.026" v="895"/>
        <pc:sldMkLst>
          <pc:docMk/>
          <pc:sldMk cId="3892226511" sldId="335"/>
        </pc:sldMkLst>
        <pc:spChg chg="add del mod">
          <ac:chgData name="Chris Cappello" userId="8b4467df-e17b-48cd-aa5f-9b86b2388e41" providerId="ADAL" clId="{9D4E92EF-92E1-4921-B3AF-81B902379C51}" dt="2024-02-14T20:21:47.596" v="251" actId="478"/>
          <ac:spMkLst>
            <pc:docMk/>
            <pc:sldMk cId="3892226511" sldId="335"/>
            <ac:spMk id="12" creationId="{EC7FF2D8-D559-D006-BC7D-00EF13697954}"/>
          </ac:spMkLst>
        </pc:spChg>
        <pc:picChg chg="del">
          <ac:chgData name="Chris Cappello" userId="8b4467df-e17b-48cd-aa5f-9b86b2388e41" providerId="ADAL" clId="{9D4E92EF-92E1-4921-B3AF-81B902379C51}" dt="2024-02-14T20:20:46.634" v="244" actId="478"/>
          <ac:picMkLst>
            <pc:docMk/>
            <pc:sldMk cId="3892226511" sldId="335"/>
            <ac:picMk id="4" creationId="{00000000-0000-0000-0000-000000000000}"/>
          </ac:picMkLst>
        </pc:picChg>
        <pc:picChg chg="add mod">
          <ac:chgData name="Chris Cappello" userId="8b4467df-e17b-48cd-aa5f-9b86b2388e41" providerId="ADAL" clId="{9D4E92EF-92E1-4921-B3AF-81B902379C51}" dt="2024-02-14T20:21:41.060" v="250" actId="1038"/>
          <ac:picMkLst>
            <pc:docMk/>
            <pc:sldMk cId="3892226511" sldId="335"/>
            <ac:picMk id="15" creationId="{9522211B-1D37-0459-C646-764A0358133D}"/>
          </ac:picMkLst>
        </pc:picChg>
      </pc:sldChg>
      <pc:sldChg chg="addSp delSp modSp mod modTransition">
        <pc:chgData name="Chris Cappello" userId="8b4467df-e17b-48cd-aa5f-9b86b2388e41" providerId="ADAL" clId="{9D4E92EF-92E1-4921-B3AF-81B902379C51}" dt="2024-02-22T16:30:54.026" v="895"/>
        <pc:sldMkLst>
          <pc:docMk/>
          <pc:sldMk cId="1529002610" sldId="338"/>
        </pc:sldMkLst>
        <pc:spChg chg="add del mod">
          <ac:chgData name="Chris Cappello" userId="8b4467df-e17b-48cd-aa5f-9b86b2388e41" providerId="ADAL" clId="{9D4E92EF-92E1-4921-B3AF-81B902379C51}" dt="2024-02-22T15:27:28.690" v="446" actId="478"/>
          <ac:spMkLst>
            <pc:docMk/>
            <pc:sldMk cId="1529002610" sldId="338"/>
            <ac:spMk id="3" creationId="{F1029194-A65D-6E9E-0CB3-CD1114BD03C0}"/>
          </ac:spMkLst>
        </pc:spChg>
        <pc:spChg chg="mod">
          <ac:chgData name="Chris Cappello" userId="8b4467df-e17b-48cd-aa5f-9b86b2388e41" providerId="ADAL" clId="{9D4E92EF-92E1-4921-B3AF-81B902379C51}" dt="2024-02-22T15:30:47.841" v="559" actId="20577"/>
          <ac:spMkLst>
            <pc:docMk/>
            <pc:sldMk cId="1529002610" sldId="338"/>
            <ac:spMk id="7" creationId="{452103EF-BE6C-58B2-F04E-106B16BDFB2D}"/>
          </ac:spMkLst>
        </pc:spChg>
        <pc:spChg chg="mod">
          <ac:chgData name="Chris Cappello" userId="8b4467df-e17b-48cd-aa5f-9b86b2388e41" providerId="ADAL" clId="{9D4E92EF-92E1-4921-B3AF-81B902379C51}" dt="2024-02-13T20:38:58.808" v="41" actId="20577"/>
          <ac:spMkLst>
            <pc:docMk/>
            <pc:sldMk cId="1529002610" sldId="338"/>
            <ac:spMk id="8" creationId="{AB0FCA5B-10EA-6F04-BD14-FD9584BDAE56}"/>
          </ac:spMkLst>
        </pc:spChg>
        <pc:picChg chg="del ord">
          <ac:chgData name="Chris Cappello" userId="8b4467df-e17b-48cd-aa5f-9b86b2388e41" providerId="ADAL" clId="{9D4E92EF-92E1-4921-B3AF-81B902379C51}" dt="2024-02-22T15:26:57.178" v="439" actId="478"/>
          <ac:picMkLst>
            <pc:docMk/>
            <pc:sldMk cId="1529002610" sldId="338"/>
            <ac:picMk id="4" creationId="{8C68EEAB-811D-DC3E-7531-D95266B7F456}"/>
          </ac:picMkLst>
        </pc:picChg>
        <pc:picChg chg="add del mod ord">
          <ac:chgData name="Chris Cappello" userId="8b4467df-e17b-48cd-aa5f-9b86b2388e41" providerId="ADAL" clId="{9D4E92EF-92E1-4921-B3AF-81B902379C51}" dt="2024-02-22T15:27:36.793" v="447" actId="478"/>
          <ac:picMkLst>
            <pc:docMk/>
            <pc:sldMk cId="1529002610" sldId="338"/>
            <ac:picMk id="6" creationId="{E3B87B49-2DC4-135E-A4C3-E709AA99207C}"/>
          </ac:picMkLst>
        </pc:picChg>
        <pc:picChg chg="add mod ord">
          <ac:chgData name="Chris Cappello" userId="8b4467df-e17b-48cd-aa5f-9b86b2388e41" providerId="ADAL" clId="{9D4E92EF-92E1-4921-B3AF-81B902379C51}" dt="2024-02-22T15:28:10.297" v="487" actId="1036"/>
          <ac:picMkLst>
            <pc:docMk/>
            <pc:sldMk cId="1529002610" sldId="338"/>
            <ac:picMk id="17" creationId="{46C48CAD-15CD-58DF-2583-C52700C729CC}"/>
          </ac:picMkLst>
        </pc:picChg>
      </pc:sldChg>
      <pc:sldChg chg="addSp delSp modSp mod modTransition">
        <pc:chgData name="Chris Cappello" userId="8b4467df-e17b-48cd-aa5f-9b86b2388e41" providerId="ADAL" clId="{9D4E92EF-92E1-4921-B3AF-81B902379C51}" dt="2024-02-22T16:30:54.026" v="895"/>
        <pc:sldMkLst>
          <pc:docMk/>
          <pc:sldMk cId="3319531162" sldId="342"/>
        </pc:sldMkLst>
        <pc:spChg chg="mod">
          <ac:chgData name="Chris Cappello" userId="8b4467df-e17b-48cd-aa5f-9b86b2388e41" providerId="ADAL" clId="{9D4E92EF-92E1-4921-B3AF-81B902379C51}" dt="2024-02-13T20:45:24.062" v="119" actId="20577"/>
          <ac:spMkLst>
            <pc:docMk/>
            <pc:sldMk cId="3319531162" sldId="342"/>
            <ac:spMk id="5" creationId="{F267979C-01F9-4285-B049-690E22D041B0}"/>
          </ac:spMkLst>
        </pc:spChg>
        <pc:spChg chg="add del mod">
          <ac:chgData name="Chris Cappello" userId="8b4467df-e17b-48cd-aa5f-9b86b2388e41" providerId="ADAL" clId="{9D4E92EF-92E1-4921-B3AF-81B902379C51}" dt="2024-02-14T16:57:24.664" v="204" actId="478"/>
          <ac:spMkLst>
            <pc:docMk/>
            <pc:sldMk cId="3319531162" sldId="342"/>
            <ac:spMk id="8" creationId="{0AA8AD40-5C8F-54F7-4D63-9908AD4E8683}"/>
          </ac:spMkLst>
        </pc:spChg>
        <pc:spChg chg="add del">
          <ac:chgData name="Chris Cappello" userId="8b4467df-e17b-48cd-aa5f-9b86b2388e41" providerId="ADAL" clId="{9D4E92EF-92E1-4921-B3AF-81B902379C51}" dt="2024-02-14T16:55:34.073" v="192" actId="22"/>
          <ac:spMkLst>
            <pc:docMk/>
            <pc:sldMk cId="3319531162" sldId="342"/>
            <ac:spMk id="10" creationId="{88FB12DE-90CF-33F1-17F6-DAC5428E1CF1}"/>
          </ac:spMkLst>
        </pc:spChg>
        <pc:picChg chg="del">
          <ac:chgData name="Chris Cappello" userId="8b4467df-e17b-48cd-aa5f-9b86b2388e41" providerId="ADAL" clId="{9D4E92EF-92E1-4921-B3AF-81B902379C51}" dt="2024-02-14T16:55:30.703" v="190" actId="478"/>
          <ac:picMkLst>
            <pc:docMk/>
            <pc:sldMk cId="3319531162" sldId="342"/>
            <ac:picMk id="6" creationId="{7CE1DE4D-4A08-C0C2-00D2-30BC481BF39D}"/>
          </ac:picMkLst>
        </pc:picChg>
        <pc:picChg chg="add del mod">
          <ac:chgData name="Chris Cappello" userId="8b4467df-e17b-48cd-aa5f-9b86b2388e41" providerId="ADAL" clId="{9D4E92EF-92E1-4921-B3AF-81B902379C51}" dt="2024-02-14T16:55:53.307" v="196" actId="478"/>
          <ac:picMkLst>
            <pc:docMk/>
            <pc:sldMk cId="3319531162" sldId="342"/>
            <ac:picMk id="12" creationId="{201D9B16-6776-1565-0D14-2A7903598CFA}"/>
          </ac:picMkLst>
        </pc:picChg>
        <pc:picChg chg="add del mod">
          <ac:chgData name="Chris Cappello" userId="8b4467df-e17b-48cd-aa5f-9b86b2388e41" providerId="ADAL" clId="{9D4E92EF-92E1-4921-B3AF-81B902379C51}" dt="2024-02-14T16:56:33.596" v="200" actId="478"/>
          <ac:picMkLst>
            <pc:docMk/>
            <pc:sldMk cId="3319531162" sldId="342"/>
            <ac:picMk id="14" creationId="{E8198ED8-BF8D-01E8-894F-EF6895A68C32}"/>
          </ac:picMkLst>
        </pc:picChg>
        <pc:picChg chg="add del mod ord">
          <ac:chgData name="Chris Cappello" userId="8b4467df-e17b-48cd-aa5f-9b86b2388e41" providerId="ADAL" clId="{9D4E92EF-92E1-4921-B3AF-81B902379C51}" dt="2024-02-14T20:25:39.130" v="252" actId="478"/>
          <ac:picMkLst>
            <pc:docMk/>
            <pc:sldMk cId="3319531162" sldId="342"/>
            <ac:picMk id="21" creationId="{18C91D49-A415-F97B-8010-D11AA70EA801}"/>
          </ac:picMkLst>
        </pc:picChg>
        <pc:picChg chg="add mod ord">
          <ac:chgData name="Chris Cappello" userId="8b4467df-e17b-48cd-aa5f-9b86b2388e41" providerId="ADAL" clId="{9D4E92EF-92E1-4921-B3AF-81B902379C51}" dt="2024-02-14T20:26:03.852" v="287" actId="1036"/>
          <ac:picMkLst>
            <pc:docMk/>
            <pc:sldMk cId="3319531162" sldId="342"/>
            <ac:picMk id="23" creationId="{D16386CC-26A7-0EF6-D7F5-1BCED853BCBB}"/>
          </ac:picMkLst>
        </pc:picChg>
      </pc:sldChg>
      <pc:sldChg chg="addSp delSp modSp mod modTransition">
        <pc:chgData name="Chris Cappello" userId="8b4467df-e17b-48cd-aa5f-9b86b2388e41" providerId="ADAL" clId="{9D4E92EF-92E1-4921-B3AF-81B902379C51}" dt="2024-02-22T16:30:54.026" v="895"/>
        <pc:sldMkLst>
          <pc:docMk/>
          <pc:sldMk cId="40243602" sldId="343"/>
        </pc:sldMkLst>
        <pc:picChg chg="add mod">
          <ac:chgData name="Chris Cappello" userId="8b4467df-e17b-48cd-aa5f-9b86b2388e41" providerId="ADAL" clId="{9D4E92EF-92E1-4921-B3AF-81B902379C51}" dt="2024-02-13T20:43:18.438" v="75" actId="1035"/>
          <ac:picMkLst>
            <pc:docMk/>
            <pc:sldMk cId="40243602" sldId="343"/>
            <ac:picMk id="6" creationId="{5583FB53-FF7C-C86E-F179-160AD6676049}"/>
          </ac:picMkLst>
        </pc:picChg>
        <pc:picChg chg="del">
          <ac:chgData name="Chris Cappello" userId="8b4467df-e17b-48cd-aa5f-9b86b2388e41" providerId="ADAL" clId="{9D4E92EF-92E1-4921-B3AF-81B902379C51}" dt="2024-02-13T20:42:34.314" v="42" actId="478"/>
          <ac:picMkLst>
            <pc:docMk/>
            <pc:sldMk cId="40243602" sldId="343"/>
            <ac:picMk id="17" creationId="{394AA240-6A44-F82C-8321-474C2697560A}"/>
          </ac:picMkLst>
        </pc:picChg>
      </pc:sldChg>
      <pc:sldChg chg="modTransition">
        <pc:chgData name="Chris Cappello" userId="8b4467df-e17b-48cd-aa5f-9b86b2388e41" providerId="ADAL" clId="{9D4E92EF-92E1-4921-B3AF-81B902379C51}" dt="2024-02-22T16:30:54.026" v="895"/>
        <pc:sldMkLst>
          <pc:docMk/>
          <pc:sldMk cId="2303448293" sldId="344"/>
        </pc:sldMkLst>
      </pc:sldChg>
      <pc:sldChg chg="modTransition">
        <pc:chgData name="Chris Cappello" userId="8b4467df-e17b-48cd-aa5f-9b86b2388e41" providerId="ADAL" clId="{9D4E92EF-92E1-4921-B3AF-81B902379C51}" dt="2024-02-22T16:30:54.026" v="895"/>
        <pc:sldMkLst>
          <pc:docMk/>
          <pc:sldMk cId="2210110431" sldId="345"/>
        </pc:sldMkLst>
      </pc:sldChg>
      <pc:sldChg chg="modTransition">
        <pc:chgData name="Chris Cappello" userId="8b4467df-e17b-48cd-aa5f-9b86b2388e41" providerId="ADAL" clId="{9D4E92EF-92E1-4921-B3AF-81B902379C51}" dt="2024-02-22T16:30:54.026" v="895"/>
        <pc:sldMkLst>
          <pc:docMk/>
          <pc:sldMk cId="2340409809" sldId="346"/>
        </pc:sldMkLst>
      </pc:sldChg>
      <pc:sldChg chg="modTransition">
        <pc:chgData name="Chris Cappello" userId="8b4467df-e17b-48cd-aa5f-9b86b2388e41" providerId="ADAL" clId="{9D4E92EF-92E1-4921-B3AF-81B902379C51}" dt="2024-02-22T16:30:54.026" v="895"/>
        <pc:sldMkLst>
          <pc:docMk/>
          <pc:sldMk cId="3574682020" sldId="347"/>
        </pc:sldMkLst>
      </pc:sldChg>
      <pc:sldChg chg="modTransition">
        <pc:chgData name="Chris Cappello" userId="8b4467df-e17b-48cd-aa5f-9b86b2388e41" providerId="ADAL" clId="{9D4E92EF-92E1-4921-B3AF-81B902379C51}" dt="2024-02-22T16:30:54.026" v="895"/>
        <pc:sldMkLst>
          <pc:docMk/>
          <pc:sldMk cId="3124212886" sldId="348"/>
        </pc:sldMkLst>
      </pc:sldChg>
      <pc:sldChg chg="modSp mod modTransition">
        <pc:chgData name="Chris Cappello" userId="8b4467df-e17b-48cd-aa5f-9b86b2388e41" providerId="ADAL" clId="{9D4E92EF-92E1-4921-B3AF-81B902379C51}" dt="2024-02-22T16:30:54.026" v="895"/>
        <pc:sldMkLst>
          <pc:docMk/>
          <pc:sldMk cId="2688868133" sldId="349"/>
        </pc:sldMkLst>
        <pc:spChg chg="mod">
          <ac:chgData name="Chris Cappello" userId="8b4467df-e17b-48cd-aa5f-9b86b2388e41" providerId="ADAL" clId="{9D4E92EF-92E1-4921-B3AF-81B902379C51}" dt="2024-02-15T13:53:24.672" v="313" actId="20577"/>
          <ac:spMkLst>
            <pc:docMk/>
            <pc:sldMk cId="2688868133" sldId="349"/>
            <ac:spMk id="4" creationId="{00000000-0000-0000-0000-000000000000}"/>
          </ac:spMkLst>
        </pc:spChg>
        <pc:picChg chg="mod">
          <ac:chgData name="Chris Cappello" userId="8b4467df-e17b-48cd-aa5f-9b86b2388e41" providerId="ADAL" clId="{9D4E92EF-92E1-4921-B3AF-81B902379C51}" dt="2024-02-15T13:52:51.024" v="303"/>
          <ac:picMkLst>
            <pc:docMk/>
            <pc:sldMk cId="2688868133" sldId="349"/>
            <ac:picMk id="3" creationId="{00000000-0000-0000-0000-000000000000}"/>
          </ac:picMkLst>
        </pc:picChg>
      </pc:sldChg>
      <pc:sldChg chg="modTransition">
        <pc:chgData name="Chris Cappello" userId="8b4467df-e17b-48cd-aa5f-9b86b2388e41" providerId="ADAL" clId="{9D4E92EF-92E1-4921-B3AF-81B902379C51}" dt="2024-02-22T16:30:54.026" v="895"/>
        <pc:sldMkLst>
          <pc:docMk/>
          <pc:sldMk cId="2887720555" sldId="350"/>
        </pc:sldMkLst>
      </pc:sldChg>
      <pc:sldChg chg="modTransition">
        <pc:chgData name="Chris Cappello" userId="8b4467df-e17b-48cd-aa5f-9b86b2388e41" providerId="ADAL" clId="{9D4E92EF-92E1-4921-B3AF-81B902379C51}" dt="2024-02-22T16:30:54.026" v="895"/>
        <pc:sldMkLst>
          <pc:docMk/>
          <pc:sldMk cId="1283829688" sldId="351"/>
        </pc:sldMkLst>
      </pc:sldChg>
      <pc:sldChg chg="modSp mod modTransition">
        <pc:chgData name="Chris Cappello" userId="8b4467df-e17b-48cd-aa5f-9b86b2388e41" providerId="ADAL" clId="{9D4E92EF-92E1-4921-B3AF-81B902379C51}" dt="2024-02-22T16:30:54.026" v="895"/>
        <pc:sldMkLst>
          <pc:docMk/>
          <pc:sldMk cId="4176181484" sldId="352"/>
        </pc:sldMkLst>
        <pc:grpChg chg="mod">
          <ac:chgData name="Chris Cappello" userId="8b4467df-e17b-48cd-aa5f-9b86b2388e41" providerId="ADAL" clId="{9D4E92EF-92E1-4921-B3AF-81B902379C51}" dt="2024-02-22T16:29:38.314" v="893" actId="1076"/>
          <ac:grpSpMkLst>
            <pc:docMk/>
            <pc:sldMk cId="4176181484" sldId="352"/>
            <ac:grpSpMk id="16" creationId="{41C87DA4-1947-781A-4C44-0DCA60925C82}"/>
          </ac:grpSpMkLst>
        </pc:grpChg>
      </pc:sldChg>
      <pc:sldChg chg="modTransition">
        <pc:chgData name="Chris Cappello" userId="8b4467df-e17b-48cd-aa5f-9b86b2388e41" providerId="ADAL" clId="{9D4E92EF-92E1-4921-B3AF-81B902379C51}" dt="2024-02-22T16:30:54.026" v="895"/>
        <pc:sldMkLst>
          <pc:docMk/>
          <pc:sldMk cId="2568301599" sldId="353"/>
        </pc:sldMkLst>
      </pc:sldChg>
      <pc:sldChg chg="modSp mod modTransition">
        <pc:chgData name="Chris Cappello" userId="8b4467df-e17b-48cd-aa5f-9b86b2388e41" providerId="ADAL" clId="{9D4E92EF-92E1-4921-B3AF-81B902379C51}" dt="2024-02-22T16:30:54.026" v="895"/>
        <pc:sldMkLst>
          <pc:docMk/>
          <pc:sldMk cId="4250258729" sldId="354"/>
        </pc:sldMkLst>
        <pc:spChg chg="mod">
          <ac:chgData name="Chris Cappello" userId="8b4467df-e17b-48cd-aa5f-9b86b2388e41" providerId="ADAL" clId="{9D4E92EF-92E1-4921-B3AF-81B902379C51}" dt="2024-02-15T13:51:30.731" v="298" actId="20577"/>
          <ac:spMkLst>
            <pc:docMk/>
            <pc:sldMk cId="4250258729" sldId="354"/>
            <ac:spMk id="4" creationId="{00000000-0000-0000-0000-000000000000}"/>
          </ac:spMkLst>
        </pc:spChg>
      </pc:sldChg>
      <pc:sldChg chg="modTransition">
        <pc:chgData name="Chris Cappello" userId="8b4467df-e17b-48cd-aa5f-9b86b2388e41" providerId="ADAL" clId="{9D4E92EF-92E1-4921-B3AF-81B902379C51}" dt="2024-02-22T16:30:54.026" v="895"/>
        <pc:sldMkLst>
          <pc:docMk/>
          <pc:sldMk cId="3096266679" sldId="355"/>
        </pc:sldMkLst>
      </pc:sldChg>
      <pc:sldChg chg="modSp mod modTransition">
        <pc:chgData name="Chris Cappello" userId="8b4467df-e17b-48cd-aa5f-9b86b2388e41" providerId="ADAL" clId="{9D4E92EF-92E1-4921-B3AF-81B902379C51}" dt="2024-02-22T16:30:54.026" v="895"/>
        <pc:sldMkLst>
          <pc:docMk/>
          <pc:sldMk cId="3776586119" sldId="464"/>
        </pc:sldMkLst>
        <pc:spChg chg="mod">
          <ac:chgData name="Chris Cappello" userId="8b4467df-e17b-48cd-aa5f-9b86b2388e41" providerId="ADAL" clId="{9D4E92EF-92E1-4921-B3AF-81B902379C51}" dt="2024-02-15T13:51:54.547" v="302" actId="20577"/>
          <ac:spMkLst>
            <pc:docMk/>
            <pc:sldMk cId="3776586119" sldId="464"/>
            <ac:spMk id="11" creationId="{760B1B97-C240-2927-9CC8-B6C4D6EF1FA9}"/>
          </ac:spMkLst>
        </pc:spChg>
      </pc:sldChg>
      <pc:sldChg chg="modSp mod modTransition">
        <pc:chgData name="Chris Cappello" userId="8b4467df-e17b-48cd-aa5f-9b86b2388e41" providerId="ADAL" clId="{9D4E92EF-92E1-4921-B3AF-81B902379C51}" dt="2024-02-22T16:30:54.026" v="895"/>
        <pc:sldMkLst>
          <pc:docMk/>
          <pc:sldMk cId="1392275185" sldId="465"/>
        </pc:sldMkLst>
        <pc:spChg chg="mod">
          <ac:chgData name="Chris Cappello" userId="8b4467df-e17b-48cd-aa5f-9b86b2388e41" providerId="ADAL" clId="{9D4E92EF-92E1-4921-B3AF-81B902379C51}" dt="2024-02-15T13:53:35.058" v="315" actId="20577"/>
          <ac:spMkLst>
            <pc:docMk/>
            <pc:sldMk cId="1392275185" sldId="465"/>
            <ac:spMk id="4" creationId="{00000000-0000-0000-0000-000000000000}"/>
          </ac:spMkLst>
        </pc:spChg>
        <pc:picChg chg="mod">
          <ac:chgData name="Chris Cappello" userId="8b4467df-e17b-48cd-aa5f-9b86b2388e41" providerId="ADAL" clId="{9D4E92EF-92E1-4921-B3AF-81B902379C51}" dt="2024-02-22T16:28:14.358" v="889"/>
          <ac:picMkLst>
            <pc:docMk/>
            <pc:sldMk cId="1392275185" sldId="465"/>
            <ac:picMk id="8" creationId="{E80424A8-33D7-5BEB-6636-A90DC3625383}"/>
          </ac:picMkLst>
        </pc:picChg>
      </pc:sldChg>
      <pc:sldChg chg="modSp modTransition">
        <pc:chgData name="Chris Cappello" userId="8b4467df-e17b-48cd-aa5f-9b86b2388e41" providerId="ADAL" clId="{9D4E92EF-92E1-4921-B3AF-81B902379C51}" dt="2024-02-22T16:30:54.026" v="895"/>
        <pc:sldMkLst>
          <pc:docMk/>
          <pc:sldMk cId="1551255851" sldId="466"/>
        </pc:sldMkLst>
        <pc:picChg chg="mod">
          <ac:chgData name="Chris Cappello" userId="8b4467df-e17b-48cd-aa5f-9b86b2388e41" providerId="ADAL" clId="{9D4E92EF-92E1-4921-B3AF-81B902379C51}" dt="2024-02-22T16:28:48.512" v="890"/>
          <ac:picMkLst>
            <pc:docMk/>
            <pc:sldMk cId="1551255851" sldId="466"/>
            <ac:picMk id="3" creationId="{176DD9FB-CEFA-9B3B-9EF5-EE8695F39BA8}"/>
          </ac:picMkLst>
        </pc:picChg>
      </pc:sldChg>
      <pc:sldChg chg="modSp modTransition">
        <pc:chgData name="Chris Cappello" userId="8b4467df-e17b-48cd-aa5f-9b86b2388e41" providerId="ADAL" clId="{9D4E92EF-92E1-4921-B3AF-81B902379C51}" dt="2024-02-22T16:30:54.026" v="895"/>
        <pc:sldMkLst>
          <pc:docMk/>
          <pc:sldMk cId="3892687072" sldId="467"/>
        </pc:sldMkLst>
        <pc:picChg chg="mod">
          <ac:chgData name="Chris Cappello" userId="8b4467df-e17b-48cd-aa5f-9b86b2388e41" providerId="ADAL" clId="{9D4E92EF-92E1-4921-B3AF-81B902379C51}" dt="2024-02-22T16:29:09.819" v="891"/>
          <ac:picMkLst>
            <pc:docMk/>
            <pc:sldMk cId="3892687072" sldId="467"/>
            <ac:picMk id="12" creationId="{AFD532F9-50CF-845C-01E7-496C04C6D156}"/>
          </ac:picMkLst>
        </pc:picChg>
      </pc:sldChg>
      <pc:sldChg chg="addSp modSp new del">
        <pc:chgData name="Chris Cappello" userId="8b4467df-e17b-48cd-aa5f-9b86b2388e41" providerId="ADAL" clId="{9D4E92EF-92E1-4921-B3AF-81B902379C51}" dt="2024-02-22T15:03:31.852" v="318" actId="2696"/>
        <pc:sldMkLst>
          <pc:docMk/>
          <pc:sldMk cId="338494700" sldId="468"/>
        </pc:sldMkLst>
        <pc:spChg chg="add mod">
          <ac:chgData name="Chris Cappello" userId="8b4467df-e17b-48cd-aa5f-9b86b2388e41" providerId="ADAL" clId="{9D4E92EF-92E1-4921-B3AF-81B902379C51}" dt="2024-02-22T15:03:09.244" v="317"/>
          <ac:spMkLst>
            <pc:docMk/>
            <pc:sldMk cId="338494700" sldId="468"/>
            <ac:spMk id="3" creationId="{5CC96DB9-4998-1C12-FA95-D1C7EF199E16}"/>
          </ac:spMkLst>
        </pc:spChg>
        <pc:spChg chg="add mod">
          <ac:chgData name="Chris Cappello" userId="8b4467df-e17b-48cd-aa5f-9b86b2388e41" providerId="ADAL" clId="{9D4E92EF-92E1-4921-B3AF-81B902379C51}" dt="2024-02-22T15:03:09.244" v="317"/>
          <ac:spMkLst>
            <pc:docMk/>
            <pc:sldMk cId="338494700" sldId="468"/>
            <ac:spMk id="4" creationId="{4E9BDEEB-46DD-A2CF-117D-0421C4BFF972}"/>
          </ac:spMkLst>
        </pc:spChg>
        <pc:spChg chg="mod">
          <ac:chgData name="Chris Cappello" userId="8b4467df-e17b-48cd-aa5f-9b86b2388e41" providerId="ADAL" clId="{9D4E92EF-92E1-4921-B3AF-81B902379C51}" dt="2024-02-22T15:03:09.244" v="317"/>
          <ac:spMkLst>
            <pc:docMk/>
            <pc:sldMk cId="338494700" sldId="468"/>
            <ac:spMk id="7" creationId="{6BAA25EB-5B23-9C6F-0A25-E4DBF3F53EC9}"/>
          </ac:spMkLst>
        </pc:spChg>
        <pc:spChg chg="mod">
          <ac:chgData name="Chris Cappello" userId="8b4467df-e17b-48cd-aa5f-9b86b2388e41" providerId="ADAL" clId="{9D4E92EF-92E1-4921-B3AF-81B902379C51}" dt="2024-02-22T15:03:09.244" v="317"/>
          <ac:spMkLst>
            <pc:docMk/>
            <pc:sldMk cId="338494700" sldId="468"/>
            <ac:spMk id="8" creationId="{B779569F-C62D-AE7A-56F5-345E342B628D}"/>
          </ac:spMkLst>
        </pc:spChg>
        <pc:spChg chg="mod">
          <ac:chgData name="Chris Cappello" userId="8b4467df-e17b-48cd-aa5f-9b86b2388e41" providerId="ADAL" clId="{9D4E92EF-92E1-4921-B3AF-81B902379C51}" dt="2024-02-22T15:03:09.244" v="317"/>
          <ac:spMkLst>
            <pc:docMk/>
            <pc:sldMk cId="338494700" sldId="468"/>
            <ac:spMk id="9" creationId="{4FEB10AC-0566-F4A2-C2DA-95E7605692BB}"/>
          </ac:spMkLst>
        </pc:spChg>
        <pc:spChg chg="mod">
          <ac:chgData name="Chris Cappello" userId="8b4467df-e17b-48cd-aa5f-9b86b2388e41" providerId="ADAL" clId="{9D4E92EF-92E1-4921-B3AF-81B902379C51}" dt="2024-02-22T15:03:09.244" v="317"/>
          <ac:spMkLst>
            <pc:docMk/>
            <pc:sldMk cId="338494700" sldId="468"/>
            <ac:spMk id="10" creationId="{17216814-6342-C196-6AEC-8B34E7157C1A}"/>
          </ac:spMkLst>
        </pc:spChg>
        <pc:spChg chg="mod">
          <ac:chgData name="Chris Cappello" userId="8b4467df-e17b-48cd-aa5f-9b86b2388e41" providerId="ADAL" clId="{9D4E92EF-92E1-4921-B3AF-81B902379C51}" dt="2024-02-22T15:03:09.244" v="317"/>
          <ac:spMkLst>
            <pc:docMk/>
            <pc:sldMk cId="338494700" sldId="468"/>
            <ac:spMk id="11" creationId="{35585F2D-0616-A921-85FC-F69372012AB0}"/>
          </ac:spMkLst>
        </pc:spChg>
        <pc:spChg chg="mod">
          <ac:chgData name="Chris Cappello" userId="8b4467df-e17b-48cd-aa5f-9b86b2388e41" providerId="ADAL" clId="{9D4E92EF-92E1-4921-B3AF-81B902379C51}" dt="2024-02-22T15:03:09.244" v="317"/>
          <ac:spMkLst>
            <pc:docMk/>
            <pc:sldMk cId="338494700" sldId="468"/>
            <ac:spMk id="12" creationId="{78029776-8EF2-B57B-3774-3DE9F8C6BF22}"/>
          </ac:spMkLst>
        </pc:spChg>
        <pc:spChg chg="mod">
          <ac:chgData name="Chris Cappello" userId="8b4467df-e17b-48cd-aa5f-9b86b2388e41" providerId="ADAL" clId="{9D4E92EF-92E1-4921-B3AF-81B902379C51}" dt="2024-02-22T15:03:09.244" v="317"/>
          <ac:spMkLst>
            <pc:docMk/>
            <pc:sldMk cId="338494700" sldId="468"/>
            <ac:spMk id="13" creationId="{364D3195-77E1-A091-1D06-23732726508B}"/>
          </ac:spMkLst>
        </pc:spChg>
        <pc:spChg chg="mod">
          <ac:chgData name="Chris Cappello" userId="8b4467df-e17b-48cd-aa5f-9b86b2388e41" providerId="ADAL" clId="{9D4E92EF-92E1-4921-B3AF-81B902379C51}" dt="2024-02-22T15:03:09.244" v="317"/>
          <ac:spMkLst>
            <pc:docMk/>
            <pc:sldMk cId="338494700" sldId="468"/>
            <ac:spMk id="14" creationId="{F2A32DD4-3F22-A1AD-4436-C00CEB94FF66}"/>
          </ac:spMkLst>
        </pc:spChg>
        <pc:spChg chg="mod">
          <ac:chgData name="Chris Cappello" userId="8b4467df-e17b-48cd-aa5f-9b86b2388e41" providerId="ADAL" clId="{9D4E92EF-92E1-4921-B3AF-81B902379C51}" dt="2024-02-22T15:03:09.244" v="317"/>
          <ac:spMkLst>
            <pc:docMk/>
            <pc:sldMk cId="338494700" sldId="468"/>
            <ac:spMk id="15" creationId="{AAB1E1B8-CC72-7E01-8B5B-40177EE6D89D}"/>
          </ac:spMkLst>
        </pc:spChg>
        <pc:spChg chg="add mod">
          <ac:chgData name="Chris Cappello" userId="8b4467df-e17b-48cd-aa5f-9b86b2388e41" providerId="ADAL" clId="{9D4E92EF-92E1-4921-B3AF-81B902379C51}" dt="2024-02-22T15:03:09.244" v="317"/>
          <ac:spMkLst>
            <pc:docMk/>
            <pc:sldMk cId="338494700" sldId="468"/>
            <ac:spMk id="16" creationId="{031043EC-F069-CD62-C024-A40C5C1D2F53}"/>
          </ac:spMkLst>
        </pc:spChg>
        <pc:grpChg chg="add mod">
          <ac:chgData name="Chris Cappello" userId="8b4467df-e17b-48cd-aa5f-9b86b2388e41" providerId="ADAL" clId="{9D4E92EF-92E1-4921-B3AF-81B902379C51}" dt="2024-02-22T15:03:09.244" v="317"/>
          <ac:grpSpMkLst>
            <pc:docMk/>
            <pc:sldMk cId="338494700" sldId="468"/>
            <ac:grpSpMk id="5" creationId="{33BD53AF-3A41-2048-03EC-839E67610754}"/>
          </ac:grpSpMkLst>
        </pc:grpChg>
        <pc:graphicFrameChg chg="mod">
          <ac:chgData name="Chris Cappello" userId="8b4467df-e17b-48cd-aa5f-9b86b2388e41" providerId="ADAL" clId="{9D4E92EF-92E1-4921-B3AF-81B902379C51}" dt="2024-02-22T15:03:09.244" v="317"/>
          <ac:graphicFrameMkLst>
            <pc:docMk/>
            <pc:sldMk cId="338494700" sldId="468"/>
            <ac:graphicFrameMk id="6" creationId="{579CDE06-DEB2-3F65-227E-FB9A3A9BA353}"/>
          </ac:graphicFrameMkLst>
        </pc:graphicFrameChg>
        <pc:picChg chg="add mod">
          <ac:chgData name="Chris Cappello" userId="8b4467df-e17b-48cd-aa5f-9b86b2388e41" providerId="ADAL" clId="{9D4E92EF-92E1-4921-B3AF-81B902379C51}" dt="2024-02-22T15:03:09.244" v="317"/>
          <ac:picMkLst>
            <pc:docMk/>
            <pc:sldMk cId="338494700" sldId="468"/>
            <ac:picMk id="17" creationId="{5B1E0461-058D-00E0-0CA6-E57FE4DEEC53}"/>
          </ac:picMkLst>
        </pc:picChg>
        <pc:picChg chg="add mod">
          <ac:chgData name="Chris Cappello" userId="8b4467df-e17b-48cd-aa5f-9b86b2388e41" providerId="ADAL" clId="{9D4E92EF-92E1-4921-B3AF-81B902379C51}" dt="2024-02-22T15:03:09.244" v="317"/>
          <ac:picMkLst>
            <pc:docMk/>
            <pc:sldMk cId="338494700" sldId="468"/>
            <ac:picMk id="18" creationId="{660FFAED-6922-E73E-E984-07E7DA20B841}"/>
          </ac:picMkLst>
        </pc:picChg>
        <pc:picChg chg="add mod">
          <ac:chgData name="Chris Cappello" userId="8b4467df-e17b-48cd-aa5f-9b86b2388e41" providerId="ADAL" clId="{9D4E92EF-92E1-4921-B3AF-81B902379C51}" dt="2024-02-22T15:03:09.244" v="317"/>
          <ac:picMkLst>
            <pc:docMk/>
            <pc:sldMk cId="338494700" sldId="468"/>
            <ac:picMk id="19" creationId="{4B53D63D-1579-138E-F3D7-7CDC0C98494C}"/>
          </ac:picMkLst>
        </pc:picChg>
        <pc:picChg chg="add mod">
          <ac:chgData name="Chris Cappello" userId="8b4467df-e17b-48cd-aa5f-9b86b2388e41" providerId="ADAL" clId="{9D4E92EF-92E1-4921-B3AF-81B902379C51}" dt="2024-02-22T15:03:09.244" v="317"/>
          <ac:picMkLst>
            <pc:docMk/>
            <pc:sldMk cId="338494700" sldId="468"/>
            <ac:picMk id="20" creationId="{728A28F2-5024-D07A-C146-000CE28B2271}"/>
          </ac:picMkLst>
        </pc:picChg>
        <pc:picChg chg="add mod">
          <ac:chgData name="Chris Cappello" userId="8b4467df-e17b-48cd-aa5f-9b86b2388e41" providerId="ADAL" clId="{9D4E92EF-92E1-4921-B3AF-81B902379C51}" dt="2024-02-22T15:03:09.244" v="317"/>
          <ac:picMkLst>
            <pc:docMk/>
            <pc:sldMk cId="338494700" sldId="468"/>
            <ac:picMk id="21" creationId="{61571DA8-D58B-E0EE-4714-7BBCF83ECC54}"/>
          </ac:picMkLst>
        </pc:picChg>
        <pc:picChg chg="add mod">
          <ac:chgData name="Chris Cappello" userId="8b4467df-e17b-48cd-aa5f-9b86b2388e41" providerId="ADAL" clId="{9D4E92EF-92E1-4921-B3AF-81B902379C51}" dt="2024-02-22T15:03:09.244" v="317"/>
          <ac:picMkLst>
            <pc:docMk/>
            <pc:sldMk cId="338494700" sldId="468"/>
            <ac:picMk id="22" creationId="{41F677B8-97F6-7334-A6CA-703033051F00}"/>
          </ac:picMkLst>
        </pc:picChg>
        <pc:picChg chg="add mod">
          <ac:chgData name="Chris Cappello" userId="8b4467df-e17b-48cd-aa5f-9b86b2388e41" providerId="ADAL" clId="{9D4E92EF-92E1-4921-B3AF-81B902379C51}" dt="2024-02-22T15:03:09.244" v="317"/>
          <ac:picMkLst>
            <pc:docMk/>
            <pc:sldMk cId="338494700" sldId="468"/>
            <ac:picMk id="23" creationId="{4EE520D7-93F2-4019-D640-1D4C89B52E89}"/>
          </ac:picMkLst>
        </pc:picChg>
        <pc:picChg chg="add mod">
          <ac:chgData name="Chris Cappello" userId="8b4467df-e17b-48cd-aa5f-9b86b2388e41" providerId="ADAL" clId="{9D4E92EF-92E1-4921-B3AF-81B902379C51}" dt="2024-02-22T15:03:09.244" v="317"/>
          <ac:picMkLst>
            <pc:docMk/>
            <pc:sldMk cId="338494700" sldId="468"/>
            <ac:picMk id="24" creationId="{DF0612EF-ADB2-62DC-D1DF-B744B3D0F261}"/>
          </ac:picMkLst>
        </pc:picChg>
      </pc:sldChg>
      <pc:sldChg chg="addSp delSp modSp new mod modTransition modShow">
        <pc:chgData name="Chris Cappello" userId="8b4467df-e17b-48cd-aa5f-9b86b2388e41" providerId="ADAL" clId="{9D4E92EF-92E1-4921-B3AF-81B902379C51}" dt="2024-02-22T16:30:54.026" v="895"/>
        <pc:sldMkLst>
          <pc:docMk/>
          <pc:sldMk cId="3931116314" sldId="468"/>
        </pc:sldMkLst>
        <pc:spChg chg="mod">
          <ac:chgData name="Chris Cappello" userId="8b4467df-e17b-48cd-aa5f-9b86b2388e41" providerId="ADAL" clId="{9D4E92EF-92E1-4921-B3AF-81B902379C51}" dt="2024-02-22T16:13:00.788" v="590" actId="20577"/>
          <ac:spMkLst>
            <pc:docMk/>
            <pc:sldMk cId="3931116314" sldId="468"/>
            <ac:spMk id="2" creationId="{70BBC292-1475-C73F-DA12-F1B2BDA3D021}"/>
          </ac:spMkLst>
        </pc:spChg>
        <pc:spChg chg="add del mod">
          <ac:chgData name="Chris Cappello" userId="8b4467df-e17b-48cd-aa5f-9b86b2388e41" providerId="ADAL" clId="{9D4E92EF-92E1-4921-B3AF-81B902379C51}" dt="2024-02-22T16:13:36.716" v="592" actId="478"/>
          <ac:spMkLst>
            <pc:docMk/>
            <pc:sldMk cId="3931116314" sldId="468"/>
            <ac:spMk id="3" creationId="{90E1CB79-5AAB-4903-FCED-E2CE15ECCF2B}"/>
          </ac:spMkLst>
        </pc:spChg>
        <pc:spChg chg="add mod">
          <ac:chgData name="Chris Cappello" userId="8b4467df-e17b-48cd-aa5f-9b86b2388e41" providerId="ADAL" clId="{9D4E92EF-92E1-4921-B3AF-81B902379C51}" dt="2024-02-22T16:17:11.332" v="753" actId="20577"/>
          <ac:spMkLst>
            <pc:docMk/>
            <pc:sldMk cId="3931116314" sldId="468"/>
            <ac:spMk id="6" creationId="{00E04BB1-736F-87F7-F8F4-B55D19885F0A}"/>
          </ac:spMkLst>
        </pc:spChg>
        <pc:spChg chg="add mod">
          <ac:chgData name="Chris Cappello" userId="8b4467df-e17b-48cd-aa5f-9b86b2388e41" providerId="ADAL" clId="{9D4E92EF-92E1-4921-B3AF-81B902379C51}" dt="2024-02-22T16:26:25.724" v="875" actId="1035"/>
          <ac:spMkLst>
            <pc:docMk/>
            <pc:sldMk cId="3931116314" sldId="468"/>
            <ac:spMk id="7" creationId="{0FA3E5A1-5C03-41C6-FA38-5FFBAE339062}"/>
          </ac:spMkLst>
        </pc:spChg>
        <pc:spChg chg="add del mod">
          <ac:chgData name="Chris Cappello" userId="8b4467df-e17b-48cd-aa5f-9b86b2388e41" providerId="ADAL" clId="{9D4E92EF-92E1-4921-B3AF-81B902379C51}" dt="2024-02-22T16:19:12.236" v="755" actId="478"/>
          <ac:spMkLst>
            <pc:docMk/>
            <pc:sldMk cId="3931116314" sldId="468"/>
            <ac:spMk id="8" creationId="{63C24269-FE54-345A-8993-75183773C339}"/>
          </ac:spMkLst>
        </pc:spChg>
        <pc:spChg chg="add mod">
          <ac:chgData name="Chris Cappello" userId="8b4467df-e17b-48cd-aa5f-9b86b2388e41" providerId="ADAL" clId="{9D4E92EF-92E1-4921-B3AF-81B902379C51}" dt="2024-02-22T16:26:25.724" v="875" actId="1035"/>
          <ac:spMkLst>
            <pc:docMk/>
            <pc:sldMk cId="3931116314" sldId="468"/>
            <ac:spMk id="9" creationId="{4A6A5C63-2382-8DEC-D689-CA5EDFCFE326}"/>
          </ac:spMkLst>
        </pc:spChg>
        <pc:spChg chg="add mod">
          <ac:chgData name="Chris Cappello" userId="8b4467df-e17b-48cd-aa5f-9b86b2388e41" providerId="ADAL" clId="{9D4E92EF-92E1-4921-B3AF-81B902379C51}" dt="2024-02-22T16:26:25.724" v="875" actId="1035"/>
          <ac:spMkLst>
            <pc:docMk/>
            <pc:sldMk cId="3931116314" sldId="468"/>
            <ac:spMk id="10" creationId="{89ACE38A-BA28-F173-6DCE-93644273B994}"/>
          </ac:spMkLst>
        </pc:spChg>
        <pc:spChg chg="add del">
          <ac:chgData name="Chris Cappello" userId="8b4467df-e17b-48cd-aa5f-9b86b2388e41" providerId="ADAL" clId="{9D4E92EF-92E1-4921-B3AF-81B902379C51}" dt="2024-02-22T16:16:34.127" v="679" actId="22"/>
          <ac:spMkLst>
            <pc:docMk/>
            <pc:sldMk cId="3931116314" sldId="468"/>
            <ac:spMk id="12" creationId="{926CC73A-7BA1-15F7-3CB3-1F2AE512D04A}"/>
          </ac:spMkLst>
        </pc:spChg>
        <pc:spChg chg="add del">
          <ac:chgData name="Chris Cappello" userId="8b4467df-e17b-48cd-aa5f-9b86b2388e41" providerId="ADAL" clId="{9D4E92EF-92E1-4921-B3AF-81B902379C51}" dt="2024-02-22T16:17:15.524" v="754" actId="478"/>
          <ac:spMkLst>
            <pc:docMk/>
            <pc:sldMk cId="3931116314" sldId="468"/>
            <ac:spMk id="14" creationId="{2F170301-55DD-3DAF-0CFF-B1A737F2D9AB}"/>
          </ac:spMkLst>
        </pc:spChg>
        <pc:spChg chg="add mod">
          <ac:chgData name="Chris Cappello" userId="8b4467df-e17b-48cd-aa5f-9b86b2388e41" providerId="ADAL" clId="{9D4E92EF-92E1-4921-B3AF-81B902379C51}" dt="2024-02-22T16:24:15.422" v="852"/>
          <ac:spMkLst>
            <pc:docMk/>
            <pc:sldMk cId="3931116314" sldId="468"/>
            <ac:spMk id="19" creationId="{64282185-BF2B-2700-485B-A4650692136A}"/>
          </ac:spMkLst>
        </pc:spChg>
        <pc:spChg chg="mod">
          <ac:chgData name="Chris Cappello" userId="8b4467df-e17b-48cd-aa5f-9b86b2388e41" providerId="ADAL" clId="{9D4E92EF-92E1-4921-B3AF-81B902379C51}" dt="2024-02-22T16:24:15.422" v="852"/>
          <ac:spMkLst>
            <pc:docMk/>
            <pc:sldMk cId="3931116314" sldId="468"/>
            <ac:spMk id="21" creationId="{E05FBFC3-F610-6655-0D56-1B584BEA8756}"/>
          </ac:spMkLst>
        </pc:spChg>
        <pc:spChg chg="mod">
          <ac:chgData name="Chris Cappello" userId="8b4467df-e17b-48cd-aa5f-9b86b2388e41" providerId="ADAL" clId="{9D4E92EF-92E1-4921-B3AF-81B902379C51}" dt="2024-02-22T16:24:15.422" v="852"/>
          <ac:spMkLst>
            <pc:docMk/>
            <pc:sldMk cId="3931116314" sldId="468"/>
            <ac:spMk id="22" creationId="{1E6F63A6-F01A-78DD-F145-87B4880801CF}"/>
          </ac:spMkLst>
        </pc:spChg>
        <pc:spChg chg="mod">
          <ac:chgData name="Chris Cappello" userId="8b4467df-e17b-48cd-aa5f-9b86b2388e41" providerId="ADAL" clId="{9D4E92EF-92E1-4921-B3AF-81B902379C51}" dt="2024-02-22T16:24:15.422" v="852"/>
          <ac:spMkLst>
            <pc:docMk/>
            <pc:sldMk cId="3931116314" sldId="468"/>
            <ac:spMk id="23" creationId="{5BC5FF86-37DB-9F83-F07A-9DEEA954C104}"/>
          </ac:spMkLst>
        </pc:spChg>
        <pc:spChg chg="mod">
          <ac:chgData name="Chris Cappello" userId="8b4467df-e17b-48cd-aa5f-9b86b2388e41" providerId="ADAL" clId="{9D4E92EF-92E1-4921-B3AF-81B902379C51}" dt="2024-02-22T16:24:15.422" v="852"/>
          <ac:spMkLst>
            <pc:docMk/>
            <pc:sldMk cId="3931116314" sldId="468"/>
            <ac:spMk id="24" creationId="{2EF68918-49E3-6E0D-A26A-4C19AF891B75}"/>
          </ac:spMkLst>
        </pc:spChg>
        <pc:spChg chg="mod">
          <ac:chgData name="Chris Cappello" userId="8b4467df-e17b-48cd-aa5f-9b86b2388e41" providerId="ADAL" clId="{9D4E92EF-92E1-4921-B3AF-81B902379C51}" dt="2024-02-22T16:24:15.422" v="852"/>
          <ac:spMkLst>
            <pc:docMk/>
            <pc:sldMk cId="3931116314" sldId="468"/>
            <ac:spMk id="25" creationId="{B43C2D5A-B599-0E82-542B-7D4207678330}"/>
          </ac:spMkLst>
        </pc:spChg>
        <pc:spChg chg="mod">
          <ac:chgData name="Chris Cappello" userId="8b4467df-e17b-48cd-aa5f-9b86b2388e41" providerId="ADAL" clId="{9D4E92EF-92E1-4921-B3AF-81B902379C51}" dt="2024-02-22T16:24:15.422" v="852"/>
          <ac:spMkLst>
            <pc:docMk/>
            <pc:sldMk cId="3931116314" sldId="468"/>
            <ac:spMk id="26" creationId="{20C7D874-BF40-2194-E8A9-EB1E46638271}"/>
          </ac:spMkLst>
        </pc:spChg>
        <pc:grpChg chg="add mod">
          <ac:chgData name="Chris Cappello" userId="8b4467df-e17b-48cd-aa5f-9b86b2388e41" providerId="ADAL" clId="{9D4E92EF-92E1-4921-B3AF-81B902379C51}" dt="2024-02-22T16:24:15.422" v="852"/>
          <ac:grpSpMkLst>
            <pc:docMk/>
            <pc:sldMk cId="3931116314" sldId="468"/>
            <ac:grpSpMk id="20" creationId="{D6FDFD8F-6C78-8D7C-0B59-99F797C4F543}"/>
          </ac:grpSpMkLst>
        </pc:grpChg>
        <pc:picChg chg="add mod">
          <ac:chgData name="Chris Cappello" userId="8b4467df-e17b-48cd-aa5f-9b86b2388e41" providerId="ADAL" clId="{9D4E92EF-92E1-4921-B3AF-81B902379C51}" dt="2024-02-22T16:13:53.130" v="596" actId="14100"/>
          <ac:picMkLst>
            <pc:docMk/>
            <pc:sldMk cId="3931116314" sldId="468"/>
            <ac:picMk id="4" creationId="{E4A7890D-CB21-4840-D18F-7A5F5BE789EB}"/>
          </ac:picMkLst>
        </pc:picChg>
        <pc:picChg chg="add mod">
          <ac:chgData name="Chris Cappello" userId="8b4467df-e17b-48cd-aa5f-9b86b2388e41" providerId="ADAL" clId="{9D4E92EF-92E1-4921-B3AF-81B902379C51}" dt="2024-02-22T16:27:20.315" v="888"/>
          <ac:picMkLst>
            <pc:docMk/>
            <pc:sldMk cId="3931116314" sldId="468"/>
            <ac:picMk id="5" creationId="{7B85878D-AA27-3B09-7737-394351015C50}"/>
          </ac:picMkLst>
        </pc:picChg>
        <pc:picChg chg="add mod">
          <ac:chgData name="Chris Cappello" userId="8b4467df-e17b-48cd-aa5f-9b86b2388e41" providerId="ADAL" clId="{9D4E92EF-92E1-4921-B3AF-81B902379C51}" dt="2024-02-22T16:26:33.588" v="887" actId="1036"/>
          <ac:picMkLst>
            <pc:docMk/>
            <pc:sldMk cId="3931116314" sldId="468"/>
            <ac:picMk id="15" creationId="{120A3F53-0DEE-0188-9214-4A8DE347AD58}"/>
          </ac:picMkLst>
        </pc:picChg>
        <pc:picChg chg="add mod">
          <ac:chgData name="Chris Cappello" userId="8b4467df-e17b-48cd-aa5f-9b86b2388e41" providerId="ADAL" clId="{9D4E92EF-92E1-4921-B3AF-81B902379C51}" dt="2024-02-22T16:26:33.588" v="887" actId="1036"/>
          <ac:picMkLst>
            <pc:docMk/>
            <pc:sldMk cId="3931116314" sldId="468"/>
            <ac:picMk id="16" creationId="{FF79C992-3056-5715-32B7-9A15801C6878}"/>
          </ac:picMkLst>
        </pc:picChg>
        <pc:picChg chg="add mod">
          <ac:chgData name="Chris Cappello" userId="8b4467df-e17b-48cd-aa5f-9b86b2388e41" providerId="ADAL" clId="{9D4E92EF-92E1-4921-B3AF-81B902379C51}" dt="2024-02-22T16:26:33.588" v="887" actId="1036"/>
          <ac:picMkLst>
            <pc:docMk/>
            <pc:sldMk cId="3931116314" sldId="468"/>
            <ac:picMk id="17" creationId="{B00FC70D-0276-7CE0-A0B7-9388A31BF7A2}"/>
          </ac:picMkLst>
        </pc:picChg>
        <pc:picChg chg="add mod">
          <ac:chgData name="Chris Cappello" userId="8b4467df-e17b-48cd-aa5f-9b86b2388e41" providerId="ADAL" clId="{9D4E92EF-92E1-4921-B3AF-81B902379C51}" dt="2024-02-22T16:26:33.588" v="887" actId="1036"/>
          <ac:picMkLst>
            <pc:docMk/>
            <pc:sldMk cId="3931116314" sldId="468"/>
            <ac:picMk id="18" creationId="{A2AB3D45-3151-7078-40FC-59D12CDF46EB}"/>
          </ac:picMkLst>
        </pc:picChg>
      </pc:sldChg>
      <pc:sldMasterChg chg="modTransition modSldLayout">
        <pc:chgData name="Chris Cappello" userId="8b4467df-e17b-48cd-aa5f-9b86b2388e41" providerId="ADAL" clId="{9D4E92EF-92E1-4921-B3AF-81B902379C51}" dt="2024-02-22T16:30:54.026" v="895"/>
        <pc:sldMasterMkLst>
          <pc:docMk/>
          <pc:sldMasterMk cId="2773256976" sldId="2147483648"/>
        </pc:sldMasterMkLst>
        <pc:sldLayoutChg chg="modTransition">
          <pc:chgData name="Chris Cappello" userId="8b4467df-e17b-48cd-aa5f-9b86b2388e41" providerId="ADAL" clId="{9D4E92EF-92E1-4921-B3AF-81B902379C51}" dt="2024-02-22T16:30:54.026" v="895"/>
          <pc:sldLayoutMkLst>
            <pc:docMk/>
            <pc:sldMasterMk cId="2773256976" sldId="2147483648"/>
            <pc:sldLayoutMk cId="141728075" sldId="2147483649"/>
          </pc:sldLayoutMkLst>
        </pc:sldLayoutChg>
        <pc:sldLayoutChg chg="modTransition">
          <pc:chgData name="Chris Cappello" userId="8b4467df-e17b-48cd-aa5f-9b86b2388e41" providerId="ADAL" clId="{9D4E92EF-92E1-4921-B3AF-81B902379C51}" dt="2024-02-22T16:30:54.026" v="895"/>
          <pc:sldLayoutMkLst>
            <pc:docMk/>
            <pc:sldMasterMk cId="2773256976" sldId="2147483648"/>
            <pc:sldLayoutMk cId="1885852932" sldId="2147483650"/>
          </pc:sldLayoutMkLst>
        </pc:sldLayoutChg>
        <pc:sldLayoutChg chg="modTransition">
          <pc:chgData name="Chris Cappello" userId="8b4467df-e17b-48cd-aa5f-9b86b2388e41" providerId="ADAL" clId="{9D4E92EF-92E1-4921-B3AF-81B902379C51}" dt="2024-02-22T16:30:54.026" v="895"/>
          <pc:sldLayoutMkLst>
            <pc:docMk/>
            <pc:sldMasterMk cId="2773256976" sldId="2147483648"/>
            <pc:sldLayoutMk cId="1412467841" sldId="2147483654"/>
          </pc:sldLayoutMkLst>
        </pc:sldLayoutChg>
        <pc:sldLayoutChg chg="modTransition">
          <pc:chgData name="Chris Cappello" userId="8b4467df-e17b-48cd-aa5f-9b86b2388e41" providerId="ADAL" clId="{9D4E92EF-92E1-4921-B3AF-81B902379C51}" dt="2024-02-22T16:30:54.026" v="895"/>
          <pc:sldLayoutMkLst>
            <pc:docMk/>
            <pc:sldMasterMk cId="2773256976" sldId="2147483648"/>
            <pc:sldLayoutMk cId="3132854163" sldId="2147483655"/>
          </pc:sldLayoutMkLst>
        </pc:sldLayoutChg>
        <pc:sldLayoutChg chg="modTransition">
          <pc:chgData name="Chris Cappello" userId="8b4467df-e17b-48cd-aa5f-9b86b2388e41" providerId="ADAL" clId="{9D4E92EF-92E1-4921-B3AF-81B902379C51}" dt="2024-02-22T16:30:54.026" v="895"/>
          <pc:sldLayoutMkLst>
            <pc:docMk/>
            <pc:sldMasterMk cId="2773256976" sldId="2147483648"/>
            <pc:sldLayoutMk cId="3508475324" sldId="2147483656"/>
          </pc:sldLayoutMkLst>
        </pc:sldLayoutChg>
        <pc:sldLayoutChg chg="modTransition">
          <pc:chgData name="Chris Cappello" userId="8b4467df-e17b-48cd-aa5f-9b86b2388e41" providerId="ADAL" clId="{9D4E92EF-92E1-4921-B3AF-81B902379C51}" dt="2024-02-22T16:30:54.026" v="895"/>
          <pc:sldLayoutMkLst>
            <pc:docMk/>
            <pc:sldMasterMk cId="2773256976" sldId="2147483648"/>
            <pc:sldLayoutMk cId="3669512611" sldId="2147483657"/>
          </pc:sldLayoutMkLst>
        </pc:sldLayoutChg>
      </pc:sldMasterChg>
      <pc:sldMasterChg chg="modTransition modSldLayout">
        <pc:chgData name="Chris Cappello" userId="8b4467df-e17b-48cd-aa5f-9b86b2388e41" providerId="ADAL" clId="{9D4E92EF-92E1-4921-B3AF-81B902379C51}" dt="2024-02-22T16:30:54.026" v="895"/>
        <pc:sldMasterMkLst>
          <pc:docMk/>
          <pc:sldMasterMk cId="1888249281" sldId="2147483658"/>
        </pc:sldMasterMkLst>
        <pc:sldLayoutChg chg="modTransition">
          <pc:chgData name="Chris Cappello" userId="8b4467df-e17b-48cd-aa5f-9b86b2388e41" providerId="ADAL" clId="{9D4E92EF-92E1-4921-B3AF-81B902379C51}" dt="2024-02-22T16:30:54.026" v="895"/>
          <pc:sldLayoutMkLst>
            <pc:docMk/>
            <pc:sldMasterMk cId="1888249281" sldId="2147483658"/>
            <pc:sldLayoutMk cId="2124790313" sldId="2147483659"/>
          </pc:sldLayoutMkLst>
        </pc:sldLayoutChg>
        <pc:sldLayoutChg chg="modTransition">
          <pc:chgData name="Chris Cappello" userId="8b4467df-e17b-48cd-aa5f-9b86b2388e41" providerId="ADAL" clId="{9D4E92EF-92E1-4921-B3AF-81B902379C51}" dt="2024-02-22T16:30:54.026" v="895"/>
          <pc:sldLayoutMkLst>
            <pc:docMk/>
            <pc:sldMasterMk cId="1888249281" sldId="2147483658"/>
            <pc:sldLayoutMk cId="3068646827" sldId="2147483660"/>
          </pc:sldLayoutMkLst>
        </pc:sldLayoutChg>
        <pc:sldLayoutChg chg="modTransition">
          <pc:chgData name="Chris Cappello" userId="8b4467df-e17b-48cd-aa5f-9b86b2388e41" providerId="ADAL" clId="{9D4E92EF-92E1-4921-B3AF-81B902379C51}" dt="2024-02-22T16:30:54.026" v="895"/>
          <pc:sldLayoutMkLst>
            <pc:docMk/>
            <pc:sldMasterMk cId="1888249281" sldId="2147483658"/>
            <pc:sldLayoutMk cId="1754468577" sldId="2147483661"/>
          </pc:sldLayoutMkLst>
        </pc:sldLayoutChg>
        <pc:sldLayoutChg chg="modTransition">
          <pc:chgData name="Chris Cappello" userId="8b4467df-e17b-48cd-aa5f-9b86b2388e41" providerId="ADAL" clId="{9D4E92EF-92E1-4921-B3AF-81B902379C51}" dt="2024-02-22T16:30:54.026" v="895"/>
          <pc:sldLayoutMkLst>
            <pc:docMk/>
            <pc:sldMasterMk cId="1888249281" sldId="2147483658"/>
            <pc:sldLayoutMk cId="2861975307" sldId="2147483662"/>
          </pc:sldLayoutMkLst>
        </pc:sldLayoutChg>
        <pc:sldLayoutChg chg="modTransition">
          <pc:chgData name="Chris Cappello" userId="8b4467df-e17b-48cd-aa5f-9b86b2388e41" providerId="ADAL" clId="{9D4E92EF-92E1-4921-B3AF-81B902379C51}" dt="2024-02-22T16:30:54.026" v="895"/>
          <pc:sldLayoutMkLst>
            <pc:docMk/>
            <pc:sldMasterMk cId="1888249281" sldId="2147483658"/>
            <pc:sldLayoutMk cId="4255479409" sldId="2147483663"/>
          </pc:sldLayoutMkLst>
        </pc:sldLayoutChg>
        <pc:sldLayoutChg chg="modTransition">
          <pc:chgData name="Chris Cappello" userId="8b4467df-e17b-48cd-aa5f-9b86b2388e41" providerId="ADAL" clId="{9D4E92EF-92E1-4921-B3AF-81B902379C51}" dt="2024-02-22T16:30:54.026" v="895"/>
          <pc:sldLayoutMkLst>
            <pc:docMk/>
            <pc:sldMasterMk cId="1888249281" sldId="2147483658"/>
            <pc:sldLayoutMk cId="3635972428" sldId="214748366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269"/>
      <c:rAngAx val="0"/>
      <c:perspective val="2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Pt>
            <c:idx val="0"/>
            <c:bubble3D val="0"/>
            <c:spPr>
              <a:solidFill>
                <a:srgbClr val="FFC000"/>
              </a:solidFill>
            </c:spPr>
            <c:extLst>
              <c:ext xmlns:c16="http://schemas.microsoft.com/office/drawing/2014/chart" uri="{C3380CC4-5D6E-409C-BE32-E72D297353CC}">
                <c16:uniqueId val="{00000001-3EE7-4E93-B622-8C8ABD39AFB5}"/>
              </c:ext>
            </c:extLst>
          </c:dPt>
          <c:dPt>
            <c:idx val="1"/>
            <c:bubble3D val="0"/>
            <c:spPr>
              <a:solidFill>
                <a:srgbClr val="008000"/>
              </a:solidFill>
            </c:spPr>
            <c:extLst>
              <c:ext xmlns:c16="http://schemas.microsoft.com/office/drawing/2014/chart" uri="{C3380CC4-5D6E-409C-BE32-E72D297353CC}">
                <c16:uniqueId val="{00000003-3EE7-4E93-B622-8C8ABD39AFB5}"/>
              </c:ext>
            </c:extLst>
          </c:dPt>
          <c:dPt>
            <c:idx val="2"/>
            <c:bubble3D val="0"/>
            <c:spPr>
              <a:solidFill>
                <a:srgbClr val="FFFF00"/>
              </a:solidFill>
            </c:spPr>
            <c:extLst>
              <c:ext xmlns:c16="http://schemas.microsoft.com/office/drawing/2014/chart" uri="{C3380CC4-5D6E-409C-BE32-E72D297353CC}">
                <c16:uniqueId val="{00000005-3EE7-4E93-B622-8C8ABD39AFB5}"/>
              </c:ext>
            </c:extLst>
          </c:dPt>
          <c:dPt>
            <c:idx val="3"/>
            <c:bubble3D val="0"/>
            <c:spPr>
              <a:solidFill>
                <a:srgbClr val="00FF00"/>
              </a:solidFill>
            </c:spPr>
            <c:extLst>
              <c:ext xmlns:c16="http://schemas.microsoft.com/office/drawing/2014/chart" uri="{C3380CC4-5D6E-409C-BE32-E72D297353CC}">
                <c16:uniqueId val="{00000007-3EE7-4E93-B622-8C8ABD39AFB5}"/>
              </c:ext>
            </c:extLst>
          </c:dPt>
          <c:dPt>
            <c:idx val="4"/>
            <c:bubble3D val="0"/>
            <c:spPr>
              <a:solidFill>
                <a:srgbClr val="00B0F0"/>
              </a:solidFill>
            </c:spPr>
            <c:extLst>
              <c:ext xmlns:c16="http://schemas.microsoft.com/office/drawing/2014/chart" uri="{C3380CC4-5D6E-409C-BE32-E72D297353CC}">
                <c16:uniqueId val="{00000009-3EE7-4E93-B622-8C8ABD39AFB5}"/>
              </c:ext>
            </c:extLst>
          </c:dPt>
          <c:dPt>
            <c:idx val="5"/>
            <c:bubble3D val="0"/>
            <c:spPr>
              <a:solidFill>
                <a:srgbClr val="0000FF"/>
              </a:solidFill>
            </c:spPr>
            <c:extLst>
              <c:ext xmlns:c16="http://schemas.microsoft.com/office/drawing/2014/chart" uri="{C3380CC4-5D6E-409C-BE32-E72D297353CC}">
                <c16:uniqueId val="{0000000B-3EE7-4E93-B622-8C8ABD39AFB5}"/>
              </c:ext>
            </c:extLst>
          </c:dPt>
          <c:dPt>
            <c:idx val="6"/>
            <c:bubble3D val="0"/>
            <c:spPr>
              <a:solidFill>
                <a:srgbClr val="99CCFF"/>
              </a:solidFill>
            </c:spPr>
            <c:extLst>
              <c:ext xmlns:c16="http://schemas.microsoft.com/office/drawing/2014/chart" uri="{C3380CC4-5D6E-409C-BE32-E72D297353CC}">
                <c16:uniqueId val="{0000000D-3EE7-4E93-B622-8C8ABD39AFB5}"/>
              </c:ext>
            </c:extLst>
          </c:dPt>
          <c:dPt>
            <c:idx val="7"/>
            <c:bubble3D val="0"/>
            <c:spPr>
              <a:solidFill>
                <a:srgbClr val="66FFFF"/>
              </a:solidFill>
            </c:spPr>
            <c:extLst>
              <c:ext xmlns:c16="http://schemas.microsoft.com/office/drawing/2014/chart" uri="{C3380CC4-5D6E-409C-BE32-E72D297353CC}">
                <c16:uniqueId val="{0000000F-3EE7-4E93-B622-8C8ABD39AFB5}"/>
              </c:ext>
            </c:extLst>
          </c:dPt>
          <c:dLbls>
            <c:dLbl>
              <c:idx val="1"/>
              <c:layout>
                <c:manualLayout>
                  <c:x val="0.10757985912219879"/>
                  <c:y val="7.64260473089271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E7-4E93-B622-8C8ABD39AFB5}"/>
                </c:ext>
              </c:extLst>
            </c:dLbl>
            <c:dLbl>
              <c:idx val="5"/>
              <c:layout>
                <c:manualLayout>
                  <c:x val="9.3651577297596822E-2"/>
                  <c:y val="-0.15409728538396322"/>
                </c:manualLayout>
              </c:layout>
              <c:spPr>
                <a:noFill/>
                <a:ln>
                  <a:noFill/>
                </a:ln>
                <a:effectLst/>
              </c:spPr>
              <c:txPr>
                <a:bodyPr/>
                <a:lstStyle/>
                <a:p>
                  <a:pPr>
                    <a:defRPr sz="1800" b="1">
                      <a:solidFill>
                        <a:schemeClr val="bg1"/>
                      </a:solidFill>
                      <a:latin typeface="Arial" panose="020B0604020202020204" pitchFamily="34" charset="0"/>
                      <a:cs typeface="Arial"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E7-4E93-B622-8C8ABD39AFB5}"/>
                </c:ext>
              </c:extLst>
            </c:dLbl>
            <c:spPr>
              <a:noFill/>
              <a:ln>
                <a:noFill/>
              </a:ln>
              <a:effectLst/>
            </c:spPr>
            <c:txPr>
              <a:bodyPr/>
              <a:lstStyle/>
              <a:p>
                <a:pPr>
                  <a:defRPr sz="1800" b="1">
                    <a:solidFill>
                      <a:srgbClr val="000000"/>
                    </a:solidFill>
                    <a:latin typeface="Arial" panose="020B0604020202020204" pitchFamily="34" charset="0"/>
                    <a:cs typeface="Arial" panose="020B0604020202020204" pitchFamily="34" charset="0"/>
                  </a:defRPr>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Sheet1!$A$2:$A$9</c:f>
              <c:strCache>
                <c:ptCount val="8"/>
                <c:pt idx="0">
                  <c:v>Defense</c:v>
                </c:pt>
                <c:pt idx="1">
                  <c:v>Comm Air</c:v>
                </c:pt>
                <c:pt idx="2">
                  <c:v>Industrial</c:v>
                </c:pt>
                <c:pt idx="3">
                  <c:v>Automotive</c:v>
                </c:pt>
                <c:pt idx="4">
                  <c:v>Mobile Devices</c:v>
                </c:pt>
                <c:pt idx="5">
                  <c:v>IT &amp; Data Com</c:v>
                </c:pt>
                <c:pt idx="6">
                  <c:v>Mobile Networks</c:v>
                </c:pt>
                <c:pt idx="7">
                  <c:v>Broadband</c:v>
                </c:pt>
              </c:strCache>
            </c:strRef>
          </c:cat>
          <c:val>
            <c:numRef>
              <c:f>Sheet1!$B$2:$B$9</c:f>
              <c:numCache>
                <c:formatCode>0%</c:formatCode>
                <c:ptCount val="8"/>
                <c:pt idx="0">
                  <c:v>0.11</c:v>
                </c:pt>
                <c:pt idx="1">
                  <c:v>0.03</c:v>
                </c:pt>
                <c:pt idx="2">
                  <c:v>0.25</c:v>
                </c:pt>
                <c:pt idx="3">
                  <c:v>0.23</c:v>
                </c:pt>
                <c:pt idx="4">
                  <c:v>0.1</c:v>
                </c:pt>
                <c:pt idx="5">
                  <c:v>0.19</c:v>
                </c:pt>
                <c:pt idx="6">
                  <c:v>0.04</c:v>
                </c:pt>
                <c:pt idx="7">
                  <c:v>0.05</c:v>
                </c:pt>
              </c:numCache>
            </c:numRef>
          </c:val>
          <c:extLst>
            <c:ext xmlns:c16="http://schemas.microsoft.com/office/drawing/2014/chart" uri="{C3380CC4-5D6E-409C-BE32-E72D297353CC}">
              <c16:uniqueId val="{00000010-3EE7-4E93-B622-8C8ABD39AFB5}"/>
            </c:ext>
          </c:extLst>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60"/>
      <c:rotY val="219"/>
      <c:rAngAx val="0"/>
    </c:view3D>
    <c:floor>
      <c:thickness val="0"/>
    </c:floor>
    <c:sideWall>
      <c:thickness val="0"/>
    </c:sideWall>
    <c:backWall>
      <c:thickness val="0"/>
    </c:backWall>
    <c:plotArea>
      <c:layout>
        <c:manualLayout>
          <c:layoutTarget val="inner"/>
          <c:xMode val="edge"/>
          <c:yMode val="edge"/>
          <c:x val="6.2188258251788864E-2"/>
          <c:y val="0.12997340799212406"/>
          <c:w val="0.85606060606060663"/>
          <c:h val="0.5623342175066316"/>
        </c:manualLayout>
      </c:layout>
      <c:pie3DChart>
        <c:varyColors val="1"/>
        <c:ser>
          <c:idx val="0"/>
          <c:order val="0"/>
          <c:tx>
            <c:strRef>
              <c:f>Sheet1!$B$1</c:f>
              <c:strCache>
                <c:ptCount val="1"/>
                <c:pt idx="0">
                  <c:v>Column1</c:v>
                </c:pt>
              </c:strCache>
            </c:strRef>
          </c:tx>
          <c:dPt>
            <c:idx val="0"/>
            <c:bubble3D val="0"/>
            <c:spPr>
              <a:solidFill>
                <a:srgbClr val="008000"/>
              </a:solidFill>
            </c:spPr>
            <c:extLst>
              <c:ext xmlns:c16="http://schemas.microsoft.com/office/drawing/2014/chart" uri="{C3380CC4-5D6E-409C-BE32-E72D297353CC}">
                <c16:uniqueId val="{00000001-59AF-4DEC-84D0-98E9BDB20759}"/>
              </c:ext>
            </c:extLst>
          </c:dPt>
          <c:dPt>
            <c:idx val="1"/>
            <c:bubble3D val="0"/>
            <c:spPr>
              <a:solidFill>
                <a:srgbClr val="FFFF00"/>
              </a:solidFill>
            </c:spPr>
            <c:extLst>
              <c:ext xmlns:c16="http://schemas.microsoft.com/office/drawing/2014/chart" uri="{C3380CC4-5D6E-409C-BE32-E72D297353CC}">
                <c16:uniqueId val="{00000003-59AF-4DEC-84D0-98E9BDB20759}"/>
              </c:ext>
            </c:extLst>
          </c:dPt>
          <c:dPt>
            <c:idx val="2"/>
            <c:bubble3D val="0"/>
            <c:spPr>
              <a:solidFill>
                <a:srgbClr val="0000FF"/>
              </a:solidFill>
            </c:spPr>
            <c:extLst>
              <c:ext xmlns:c16="http://schemas.microsoft.com/office/drawing/2014/chart" uri="{C3380CC4-5D6E-409C-BE32-E72D297353CC}">
                <c16:uniqueId val="{00000005-59AF-4DEC-84D0-98E9BDB20759}"/>
              </c:ext>
            </c:extLst>
          </c:dPt>
          <c:dPt>
            <c:idx val="3"/>
            <c:bubble3D val="0"/>
            <c:spPr>
              <a:solidFill>
                <a:schemeClr val="bg1">
                  <a:lumMod val="65000"/>
                </a:schemeClr>
              </a:solidFill>
            </c:spPr>
            <c:extLst>
              <c:ext xmlns:c16="http://schemas.microsoft.com/office/drawing/2014/chart" uri="{C3380CC4-5D6E-409C-BE32-E72D297353CC}">
                <c16:uniqueId val="{00000007-59AF-4DEC-84D0-98E9BDB20759}"/>
              </c:ext>
            </c:extLst>
          </c:dPt>
          <c:dLbls>
            <c:delete val="1"/>
          </c:dLbls>
          <c:cat>
            <c:strRef>
              <c:f>Sheet1!$A$2:$A$5</c:f>
              <c:strCache>
                <c:ptCount val="4"/>
                <c:pt idx="0">
                  <c:v>NA</c:v>
                </c:pt>
                <c:pt idx="1">
                  <c:v>Asia</c:v>
                </c:pt>
                <c:pt idx="2">
                  <c:v>Europe</c:v>
                </c:pt>
                <c:pt idx="3">
                  <c:v>ROW</c:v>
                </c:pt>
              </c:strCache>
            </c:strRef>
          </c:cat>
          <c:val>
            <c:numRef>
              <c:f>Sheet1!$B$2:$B$5</c:f>
              <c:numCache>
                <c:formatCode>General</c:formatCode>
                <c:ptCount val="4"/>
                <c:pt idx="0">
                  <c:v>39</c:v>
                </c:pt>
                <c:pt idx="1">
                  <c:v>38</c:v>
                </c:pt>
                <c:pt idx="2">
                  <c:v>20</c:v>
                </c:pt>
                <c:pt idx="3">
                  <c:v>3</c:v>
                </c:pt>
              </c:numCache>
            </c:numRef>
          </c:val>
          <c:extLst>
            <c:ext xmlns:c16="http://schemas.microsoft.com/office/drawing/2014/chart" uri="{C3380CC4-5D6E-409C-BE32-E72D297353CC}">
              <c16:uniqueId val="{00000008-59AF-4DEC-84D0-98E9BDB20759}"/>
            </c:ext>
          </c:extLst>
        </c:ser>
        <c:dLbls>
          <c:showLegendKey val="0"/>
          <c:showVal val="1"/>
          <c:showCatName val="0"/>
          <c:showSerName val="0"/>
          <c:showPercent val="0"/>
          <c:showBubbleSize val="0"/>
          <c:showLeaderLines val="1"/>
        </c:dLbls>
      </c:pie3DChart>
      <c:spPr>
        <a:noFill/>
        <a:ln w="25406">
          <a:noFill/>
        </a:ln>
      </c:spPr>
    </c:plotArea>
    <c:plotVisOnly val="1"/>
    <c:dispBlanksAs val="zero"/>
    <c:showDLblsOverMax val="0"/>
  </c:chart>
  <c:spPr>
    <a:noFill/>
    <a:ln>
      <a:noFill/>
    </a:ln>
  </c:spPr>
  <c:txPr>
    <a:bodyPr/>
    <a:lstStyle/>
    <a:p>
      <a:pPr>
        <a:defRPr sz="1947"/>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6AE75C0-C3C3-44B2-BD19-2FB7D5D2E1B5}" type="datetimeFigureOut">
              <a:rPr lang="en-US" smtClean="0"/>
              <a:t>2/22/2024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CC5B6E9-5706-4EE6-988F-084FC78A653D}" type="slidenum">
              <a:rPr lang="en-US" smtClean="0"/>
              <a:t>‹#›</a:t>
            </a:fld>
            <a:endParaRPr lang="en-US"/>
          </a:p>
        </p:txBody>
      </p:sp>
    </p:spTree>
    <p:extLst>
      <p:ext uri="{BB962C8B-B14F-4D97-AF65-F5344CB8AC3E}">
        <p14:creationId xmlns:p14="http://schemas.microsoft.com/office/powerpoint/2010/main" val="353994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C5B6E9-5706-4EE6-988F-084FC78A653D}" type="slidenum">
              <a:rPr lang="en-US" smtClean="0"/>
              <a:t>2</a:t>
            </a:fld>
            <a:endParaRPr lang="en-US"/>
          </a:p>
        </p:txBody>
      </p:sp>
    </p:spTree>
    <p:extLst>
      <p:ext uri="{BB962C8B-B14F-4D97-AF65-F5344CB8AC3E}">
        <p14:creationId xmlns:p14="http://schemas.microsoft.com/office/powerpoint/2010/main" val="61063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8AE27A-1747-4958-B001-26C0D9071E41}" type="slidenum">
              <a:rPr lang="da-DK" altLang="en-US" smtClean="0"/>
              <a:pPr/>
              <a:t>4</a:t>
            </a:fld>
            <a:endParaRPr lang="da-DK" altLang="en-US"/>
          </a:p>
        </p:txBody>
      </p:sp>
    </p:spTree>
    <p:extLst>
      <p:ext uri="{BB962C8B-B14F-4D97-AF65-F5344CB8AC3E}">
        <p14:creationId xmlns:p14="http://schemas.microsoft.com/office/powerpoint/2010/main" val="197735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B6E78DB3-FE74-4195-A88F-B94143A5B454}" type="slidenum">
              <a:rPr lang="en-US" smtClean="0"/>
              <a:pPr/>
              <a:t>6</a:t>
            </a:fld>
            <a:endParaRPr lang="en-US"/>
          </a:p>
        </p:txBody>
      </p:sp>
    </p:spTree>
    <p:extLst>
      <p:ext uri="{BB962C8B-B14F-4D97-AF65-F5344CB8AC3E}">
        <p14:creationId xmlns:p14="http://schemas.microsoft.com/office/powerpoint/2010/main" val="78669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cs typeface="Arial" charset="0"/>
              </a:rPr>
              <a:t>Each of these businesses has an area of focus that I can help with.  Whether it be increasing the level of collaboration across the group, with other groups or even other divisions of Amphenol, that’s on thing that I have consistently driven.  This also includes the continued expansion of low cost regional </a:t>
            </a:r>
            <a:r>
              <a:rPr lang="en-US" dirty="0" err="1">
                <a:latin typeface="Arial" charset="0"/>
                <a:cs typeface="Arial" charset="0"/>
              </a:rPr>
              <a:t>mfg</a:t>
            </a:r>
            <a:r>
              <a:rPr lang="en-US" dirty="0">
                <a:latin typeface="Arial" charset="0"/>
                <a:cs typeface="Arial" charset="0"/>
              </a:rPr>
              <a:t> capabilities and working to share that across the businesses.</a:t>
            </a:r>
          </a:p>
          <a:p>
            <a:r>
              <a:rPr lang="en-US" dirty="0">
                <a:latin typeface="Arial" charset="0"/>
                <a:cs typeface="Arial" charset="0"/>
              </a:rPr>
              <a:t>You will certainly be hearing more about these businesses in the general sessions.</a:t>
            </a:r>
          </a:p>
        </p:txBody>
      </p:sp>
      <p:sp>
        <p:nvSpPr>
          <p:cNvPr id="4" name="Slide Number Placeholder 3"/>
          <p:cNvSpPr>
            <a:spLocks noGrp="1"/>
          </p:cNvSpPr>
          <p:nvPr>
            <p:ph type="sldNum" sz="quarter" idx="10"/>
          </p:nvPr>
        </p:nvSpPr>
        <p:spPr/>
        <p:txBody>
          <a:bodyPr/>
          <a:lstStyle/>
          <a:p>
            <a:fld id="{B6E78DB3-FE74-4195-A88F-B94143A5B454}" type="slidenum">
              <a:rPr lang="en-US" smtClean="0"/>
              <a:pPr/>
              <a:t>7</a:t>
            </a:fld>
            <a:endParaRPr lang="en-US"/>
          </a:p>
        </p:txBody>
      </p:sp>
    </p:spTree>
    <p:extLst>
      <p:ext uri="{BB962C8B-B14F-4D97-AF65-F5344CB8AC3E}">
        <p14:creationId xmlns:p14="http://schemas.microsoft.com/office/powerpoint/2010/main" val="1382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cs typeface="Arial" charset="0"/>
              </a:rPr>
              <a:t>Each of these businesses has an area of focus that I can help with.  Whether it be increasing the level of collaboration across the group, with other groups or even other divisions of Amphenol, that’s on thing that I have consistently driven.  This also includes the continued expansion of low cost regional </a:t>
            </a:r>
            <a:r>
              <a:rPr lang="en-US" dirty="0" err="1">
                <a:latin typeface="Arial" charset="0"/>
                <a:cs typeface="Arial" charset="0"/>
              </a:rPr>
              <a:t>mfg</a:t>
            </a:r>
            <a:r>
              <a:rPr lang="en-US" dirty="0">
                <a:latin typeface="Arial" charset="0"/>
                <a:cs typeface="Arial" charset="0"/>
              </a:rPr>
              <a:t> capabilities and working to share that across the businesses.</a:t>
            </a:r>
          </a:p>
          <a:p>
            <a:r>
              <a:rPr lang="en-US" dirty="0">
                <a:latin typeface="Arial" charset="0"/>
                <a:cs typeface="Arial" charset="0"/>
              </a:rPr>
              <a:t>You will certainly be hearing more about these businesses in the general sessions.</a:t>
            </a:r>
          </a:p>
        </p:txBody>
      </p:sp>
      <p:sp>
        <p:nvSpPr>
          <p:cNvPr id="4" name="Slide Number Placeholder 3"/>
          <p:cNvSpPr>
            <a:spLocks noGrp="1"/>
          </p:cNvSpPr>
          <p:nvPr>
            <p:ph type="sldNum" sz="quarter" idx="10"/>
          </p:nvPr>
        </p:nvSpPr>
        <p:spPr/>
        <p:txBody>
          <a:bodyPr/>
          <a:lstStyle/>
          <a:p>
            <a:fld id="{B6E78DB3-FE74-4195-A88F-B94143A5B454}" type="slidenum">
              <a:rPr lang="en-US" smtClean="0"/>
              <a:pPr/>
              <a:t>8</a:t>
            </a:fld>
            <a:endParaRPr lang="en-US"/>
          </a:p>
        </p:txBody>
      </p:sp>
    </p:spTree>
    <p:extLst>
      <p:ext uri="{BB962C8B-B14F-4D97-AF65-F5344CB8AC3E}">
        <p14:creationId xmlns:p14="http://schemas.microsoft.com/office/powerpoint/2010/main" val="91495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to Amphenol’s success in the military and aerospace markets is to combine our world-class design engineering expertise throughout the 22 manufacturing locations with the broadest product portfolio solutions to offer interconnect solutions unmatched in the industry.</a:t>
            </a:r>
            <a:endParaRPr lang="en-US" dirty="0"/>
          </a:p>
        </p:txBody>
      </p:sp>
      <p:sp>
        <p:nvSpPr>
          <p:cNvPr id="4" name="Slide Number Placeholder 3"/>
          <p:cNvSpPr>
            <a:spLocks noGrp="1"/>
          </p:cNvSpPr>
          <p:nvPr>
            <p:ph type="sldNum" sz="quarter" idx="10"/>
          </p:nvPr>
        </p:nvSpPr>
        <p:spPr/>
        <p:txBody>
          <a:bodyPr/>
          <a:lstStyle/>
          <a:p>
            <a:fld id="{B18AE27A-1747-4958-B001-26C0D9071E41}" type="slidenum">
              <a:rPr lang="da-DK" altLang="en-US" smtClean="0"/>
              <a:pPr/>
              <a:t>10</a:t>
            </a:fld>
            <a:endParaRPr lang="da-DK" altLang="en-US"/>
          </a:p>
        </p:txBody>
      </p:sp>
    </p:spTree>
    <p:extLst>
      <p:ext uri="{BB962C8B-B14F-4D97-AF65-F5344CB8AC3E}">
        <p14:creationId xmlns:p14="http://schemas.microsoft.com/office/powerpoint/2010/main" val="52258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latin typeface="Arial" charset="0"/>
                <a:cs typeface="Arial" charset="0"/>
              </a:rPr>
              <a:t>Amphenol Military &amp; Aerospace Operations has the largest and broadest selection of interconnect products in the military and aerospace markets.  Amphenol can provide all interconnect needs, from small, lightweight system attachments to large, complex assemblies and everything in between.  We are qualified on over X00 military and commercial industry specifications and our products are integral to all of the major military and commercial aerospace programs around the globe.</a:t>
            </a:r>
          </a:p>
          <a:p>
            <a:endParaRPr lang="en-US" dirty="0"/>
          </a:p>
        </p:txBody>
      </p:sp>
      <p:sp>
        <p:nvSpPr>
          <p:cNvPr id="4" name="Slide Number Placeholder 3"/>
          <p:cNvSpPr>
            <a:spLocks noGrp="1"/>
          </p:cNvSpPr>
          <p:nvPr>
            <p:ph type="sldNum" sz="quarter" idx="10"/>
          </p:nvPr>
        </p:nvSpPr>
        <p:spPr/>
        <p:txBody>
          <a:bodyPr/>
          <a:lstStyle/>
          <a:p>
            <a:fld id="{B18AE27A-1747-4958-B001-26C0D9071E41}" type="slidenum">
              <a:rPr lang="da-DK" altLang="en-US" smtClean="0"/>
              <a:pPr/>
              <a:t>11</a:t>
            </a:fld>
            <a:endParaRPr lang="da-DK" altLang="en-US"/>
          </a:p>
        </p:txBody>
      </p:sp>
    </p:spTree>
    <p:extLst>
      <p:ext uri="{BB962C8B-B14F-4D97-AF65-F5344CB8AC3E}">
        <p14:creationId xmlns:p14="http://schemas.microsoft.com/office/powerpoint/2010/main" val="175066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cs typeface="Arial" charset="0"/>
              </a:rPr>
              <a:t>Each manufacturing location brings a unique combination of technical expertise and manufacturing flexibility to ensure we are the leading interconnect technology provider for the military and aerospace markets.  Our worldwide sales organization and the industry’s largest distribution network keep us at the forefront of our customers technology needs and future designs.</a:t>
            </a:r>
            <a:endParaRPr lang="en-US" dirty="0"/>
          </a:p>
        </p:txBody>
      </p:sp>
      <p:sp>
        <p:nvSpPr>
          <p:cNvPr id="4" name="Slide Number Placeholder 3"/>
          <p:cNvSpPr>
            <a:spLocks noGrp="1"/>
          </p:cNvSpPr>
          <p:nvPr>
            <p:ph type="sldNum" sz="quarter" idx="10"/>
          </p:nvPr>
        </p:nvSpPr>
        <p:spPr/>
        <p:txBody>
          <a:bodyPr/>
          <a:lstStyle/>
          <a:p>
            <a:fld id="{B18AE27A-1747-4958-B001-26C0D9071E41}" type="slidenum">
              <a:rPr lang="da-DK" altLang="en-US" smtClean="0"/>
              <a:pPr/>
              <a:t>12</a:t>
            </a:fld>
            <a:endParaRPr lang="da-DK" altLang="en-US"/>
          </a:p>
        </p:txBody>
      </p:sp>
    </p:spTree>
    <p:extLst>
      <p:ext uri="{BB962C8B-B14F-4D97-AF65-F5344CB8AC3E}">
        <p14:creationId xmlns:p14="http://schemas.microsoft.com/office/powerpoint/2010/main" val="39642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venir Book"/>
              </a:rPr>
              <a:t>Amphenol designs and builds custom connector and cable solutions for High Speed Copper, Fiber Optic, and Integrated applications. AMAO has numerous interconnect options to solve any high-speed data transmission needs from 10 Gb/s and beyond, while incorporating solutions for all high-speed protocols and media conversion. </a:t>
            </a:r>
            <a:endParaRPr lang="en-US" dirty="0"/>
          </a:p>
        </p:txBody>
      </p:sp>
      <p:sp>
        <p:nvSpPr>
          <p:cNvPr id="4" name="Slide Number Placeholder 3"/>
          <p:cNvSpPr>
            <a:spLocks noGrp="1"/>
          </p:cNvSpPr>
          <p:nvPr>
            <p:ph type="sldNum" sz="quarter" idx="5"/>
          </p:nvPr>
        </p:nvSpPr>
        <p:spPr/>
        <p:txBody>
          <a:bodyPr/>
          <a:lstStyle/>
          <a:p>
            <a:fld id="{7CC5B6E9-5706-4EE6-988F-084FC78A653D}" type="slidenum">
              <a:rPr lang="en-US" smtClean="0"/>
              <a:t>23</a:t>
            </a:fld>
            <a:endParaRPr lang="en-US"/>
          </a:p>
        </p:txBody>
      </p:sp>
    </p:spTree>
    <p:extLst>
      <p:ext uri="{BB962C8B-B14F-4D97-AF65-F5344CB8AC3E}">
        <p14:creationId xmlns:p14="http://schemas.microsoft.com/office/powerpoint/2010/main" val="3031318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1" descr="M:\Shared\Presentations\2017 presentations\2017 AMAO Group Presentation\Graphics\2017_amphenol_title-final.jpg"/>
          <p:cNvPicPr>
            <a:picLocks noChangeAspect="1" noChangeArrowheads="1"/>
          </p:cNvPicPr>
          <p:nvPr userDrawn="1"/>
        </p:nvPicPr>
        <p:blipFill rotWithShape="1">
          <a:blip r:embed="rId2" cstate="print"/>
          <a:srcRect t="13492" b="34992"/>
          <a:stretch/>
        </p:blipFill>
        <p:spPr bwMode="auto">
          <a:xfrm>
            <a:off x="0" y="-27523"/>
            <a:ext cx="12192000" cy="4710113"/>
          </a:xfrm>
          <a:prstGeom prst="rect">
            <a:avLst/>
          </a:prstGeom>
          <a:noFill/>
        </p:spPr>
      </p:pic>
      <p:sp>
        <p:nvSpPr>
          <p:cNvPr id="11" name="TextBox 10"/>
          <p:cNvSpPr txBox="1"/>
          <p:nvPr userDrawn="1"/>
        </p:nvSpPr>
        <p:spPr>
          <a:xfrm>
            <a:off x="395209" y="4098671"/>
            <a:ext cx="5700791" cy="400110"/>
          </a:xfrm>
          <a:prstGeom prst="rect">
            <a:avLst/>
          </a:prstGeom>
          <a:noFill/>
        </p:spPr>
        <p:txBody>
          <a:bodyPr wrap="none" rtlCol="0">
            <a:spAutoFit/>
          </a:bodyPr>
          <a:lstStyle/>
          <a:p>
            <a:r>
              <a:rPr lang="en-US" sz="2000" b="0" dirty="0">
                <a:solidFill>
                  <a:schemeClr val="bg1"/>
                </a:solidFill>
                <a:latin typeface="Arial" panose="020B0604020202020204" pitchFamily="34" charset="0"/>
                <a:ea typeface="Open Sans Light" panose="020B0306030504020204" pitchFamily="34" charset="0"/>
                <a:cs typeface="Arial" panose="020B0604020202020204" pitchFamily="34" charset="0"/>
              </a:rPr>
              <a:t>ENABLING THE ELECTRONICS REVOLUTION</a:t>
            </a:r>
          </a:p>
        </p:txBody>
      </p:sp>
      <p:sp>
        <p:nvSpPr>
          <p:cNvPr id="12" name="Rectangle 2"/>
          <p:cNvSpPr>
            <a:spLocks noGrp="1" noChangeArrowheads="1"/>
          </p:cNvSpPr>
          <p:nvPr>
            <p:ph type="ctrTitle"/>
          </p:nvPr>
        </p:nvSpPr>
        <p:spPr>
          <a:xfrm>
            <a:off x="431800" y="4894270"/>
            <a:ext cx="8282122" cy="900113"/>
          </a:xfrm>
        </p:spPr>
        <p:txBody>
          <a:bodyPr>
            <a:normAutofit/>
          </a:bodyPr>
          <a:lstStyle>
            <a:lvl1pPr>
              <a:defRPr sz="4400" b="1">
                <a:solidFill>
                  <a:srgbClr val="005EB8"/>
                </a:solidFill>
                <a:latin typeface="Arial" panose="020B0604020202020204" pitchFamily="34" charset="0"/>
                <a:cs typeface="Arial" panose="020B0604020202020204" pitchFamily="34" charset="0"/>
              </a:defRPr>
            </a:lvl1pPr>
          </a:lstStyle>
          <a:p>
            <a:r>
              <a:rPr lang="da-DK" dirty="0"/>
              <a:t>Click to edit Master title style</a:t>
            </a:r>
          </a:p>
        </p:txBody>
      </p:sp>
      <p:sp>
        <p:nvSpPr>
          <p:cNvPr id="13" name="Rectangle 3"/>
          <p:cNvSpPr>
            <a:spLocks noGrp="1" noChangeArrowheads="1"/>
          </p:cNvSpPr>
          <p:nvPr>
            <p:ph type="subTitle" idx="1"/>
          </p:nvPr>
        </p:nvSpPr>
        <p:spPr>
          <a:xfrm>
            <a:off x="431800" y="5794383"/>
            <a:ext cx="6300788" cy="541337"/>
          </a:xfrm>
        </p:spPr>
        <p:txBody>
          <a:bodyPr>
            <a:normAutofit/>
          </a:bodyPr>
          <a:lstStyle>
            <a:lvl1pPr marL="0" indent="0">
              <a:buNone/>
              <a:defRPr sz="2400" baseline="0">
                <a:solidFill>
                  <a:schemeClr val="tx1"/>
                </a:solidFill>
                <a:latin typeface="Arial" panose="020B0604020202020204" pitchFamily="34" charset="0"/>
                <a:cs typeface="Arial" panose="020B0604020202020204" pitchFamily="34" charset="0"/>
              </a:defRPr>
            </a:lvl1pPr>
          </a:lstStyle>
          <a:p>
            <a:r>
              <a:rPr lang="da-DK"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800" y="2507065"/>
            <a:ext cx="4940744" cy="1327910"/>
          </a:xfrm>
          <a:prstGeom prst="rect">
            <a:avLst/>
          </a:prstGeom>
        </p:spPr>
      </p:pic>
      <p:sp>
        <p:nvSpPr>
          <p:cNvPr id="2" name="Rectangle 1"/>
          <p:cNvSpPr/>
          <p:nvPr userDrawn="1"/>
        </p:nvSpPr>
        <p:spPr>
          <a:xfrm>
            <a:off x="5645426" y="6682154"/>
            <a:ext cx="917458" cy="17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241411" y="6638830"/>
            <a:ext cx="917458" cy="17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2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975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55479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4E830E7-E155-448F-9373-89AF5378EAB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F4E830E7-E155-448F-9373-89AF5378EA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rgbClr val="005EB8"/>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637818" y="6564168"/>
            <a:ext cx="553408" cy="293832"/>
          </a:xfrm>
          <a:prstGeom prst="rect">
            <a:avLst/>
          </a:prstGeo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32474C5C-F25F-413C-A3D4-6AEB825B6117}" type="slidenum">
              <a:rPr lang="en-US" smtClean="0"/>
              <a:pPr/>
              <a:t>‹#›</a:t>
            </a:fld>
            <a:endParaRPr lang="en-US"/>
          </a:p>
        </p:txBody>
      </p:sp>
      <p:sp>
        <p:nvSpPr>
          <p:cNvPr id="4" name="Content Placeholder 2"/>
          <p:cNvSpPr>
            <a:spLocks noGrp="1"/>
          </p:cNvSpPr>
          <p:nvPr>
            <p:ph idx="1"/>
          </p:nvPr>
        </p:nvSpPr>
        <p:spPr>
          <a:xfrm>
            <a:off x="608533" y="1227726"/>
            <a:ext cx="5255137" cy="4949270"/>
          </a:xfrm>
        </p:spPr>
        <p:txBody>
          <a:bodyPr>
            <a:normAutofit/>
          </a:bodyPr>
          <a:lstStyle>
            <a:lvl1pPr>
              <a:defRPr sz="2400">
                <a:latin typeface="Arial" panose="020B0604020202020204" pitchFamily="34" charset="0"/>
                <a:cs typeface="Arial" panose="020B0604020202020204" pitchFamily="34" charset="0"/>
                <a:sym typeface="Arial" panose="020B0604020202020204" pitchFamily="34" charset="0"/>
              </a:defRPr>
            </a:lvl1pPr>
            <a:lvl2pPr marL="511175" indent="-165100">
              <a:defRPr sz="2000">
                <a:latin typeface="Arial" panose="020B0604020202020204" pitchFamily="34" charset="0"/>
                <a:cs typeface="Arial" panose="020B0604020202020204" pitchFamily="34" charset="0"/>
                <a:sym typeface="Arial" panose="020B0604020202020204" pitchFamily="34" charset="0"/>
              </a:defRPr>
            </a:lvl2pPr>
            <a:lvl3pPr marL="857250" indent="-173038">
              <a:defRPr sz="1800">
                <a:latin typeface="Arial" panose="020B0604020202020204" pitchFamily="34" charset="0"/>
                <a:cs typeface="Arial" panose="020B0604020202020204" pitchFamily="34" charset="0"/>
                <a:sym typeface="Arial" panose="020B0604020202020204" pitchFamily="34" charset="0"/>
              </a:defRPr>
            </a:lvl3pPr>
            <a:lvl4pPr marL="1201738" indent="-171450">
              <a:defRPr sz="1600">
                <a:latin typeface="Arial" panose="020B0604020202020204" pitchFamily="34" charset="0"/>
                <a:cs typeface="Arial" panose="020B0604020202020204" pitchFamily="34" charset="0"/>
                <a:sym typeface="Arial" panose="020B0604020202020204" pitchFamily="34" charset="0"/>
              </a:defRPr>
            </a:lvl4pPr>
            <a:lvl5pPr marL="1541463" indent="-166688">
              <a:tabLst>
                <a:tab pos="1482725" algn="l"/>
              </a:tabLst>
              <a:defRPr sz="1600">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325132" y="1227726"/>
            <a:ext cx="5255137" cy="4949270"/>
          </a:xfrm>
        </p:spPr>
        <p:txBody>
          <a:bodyPr>
            <a:normAutofit/>
          </a:bodyPr>
          <a:lstStyle>
            <a:lvl1pPr>
              <a:defRPr sz="2400">
                <a:latin typeface="Arial" panose="020B0604020202020204" pitchFamily="34" charset="0"/>
                <a:cs typeface="Arial" panose="020B0604020202020204" pitchFamily="34" charset="0"/>
                <a:sym typeface="Arial" panose="020B0604020202020204" pitchFamily="34" charset="0"/>
              </a:defRPr>
            </a:lvl1pPr>
            <a:lvl2pPr marL="511175" indent="-165100">
              <a:defRPr sz="2000">
                <a:latin typeface="Arial" panose="020B0604020202020204" pitchFamily="34" charset="0"/>
                <a:cs typeface="Arial" panose="020B0604020202020204" pitchFamily="34" charset="0"/>
                <a:sym typeface="Arial" panose="020B0604020202020204" pitchFamily="34" charset="0"/>
              </a:defRPr>
            </a:lvl2pPr>
            <a:lvl3pPr marL="857250" indent="-173038">
              <a:defRPr sz="1800">
                <a:latin typeface="Arial" panose="020B0604020202020204" pitchFamily="34" charset="0"/>
                <a:cs typeface="Arial" panose="020B0604020202020204" pitchFamily="34" charset="0"/>
                <a:sym typeface="Arial" panose="020B0604020202020204" pitchFamily="34" charset="0"/>
              </a:defRPr>
            </a:lvl3pPr>
            <a:lvl4pPr marL="1201738" indent="-171450">
              <a:defRPr sz="1600">
                <a:latin typeface="Arial" panose="020B0604020202020204" pitchFamily="34" charset="0"/>
                <a:cs typeface="Arial" panose="020B0604020202020204" pitchFamily="34" charset="0"/>
                <a:sym typeface="Arial" panose="020B0604020202020204" pitchFamily="34" charset="0"/>
              </a:defRPr>
            </a:lvl4pPr>
            <a:lvl5pPr marL="1541463" indent="-166688">
              <a:tabLst>
                <a:tab pos="1482725" algn="l"/>
              </a:tabLst>
              <a:defRPr sz="1600">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3B6BAF0-B626-413F-9AEB-732BFDDE54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71422" y="6269095"/>
            <a:ext cx="1508847" cy="441989"/>
          </a:xfrm>
          <a:prstGeom prst="rect">
            <a:avLst/>
          </a:prstGeom>
        </p:spPr>
      </p:pic>
    </p:spTree>
    <p:extLst>
      <p:ext uri="{BB962C8B-B14F-4D97-AF65-F5344CB8AC3E}">
        <p14:creationId xmlns:p14="http://schemas.microsoft.com/office/powerpoint/2010/main" val="363597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85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141246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50847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4E830E7-E155-448F-9373-89AF5378EAB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F4E830E7-E155-448F-9373-89AF5378EA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lvl1pPr>
              <a:defRPr>
                <a:solidFill>
                  <a:srgbClr val="005EB8"/>
                </a:solidFill>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a:xfrm>
            <a:off x="11637818" y="6564168"/>
            <a:ext cx="553408" cy="293832"/>
          </a:xfrm>
          <a:prstGeom prst="rect">
            <a:avLst/>
          </a:prstGeo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32474C5C-F25F-413C-A3D4-6AEB825B6117}" type="slidenum">
              <a:rPr lang="en-US" smtClean="0"/>
              <a:pPr/>
              <a:t>‹#›</a:t>
            </a:fld>
            <a:endParaRPr lang="en-US"/>
          </a:p>
        </p:txBody>
      </p:sp>
      <p:sp>
        <p:nvSpPr>
          <p:cNvPr id="4" name="Content Placeholder 2"/>
          <p:cNvSpPr>
            <a:spLocks noGrp="1"/>
          </p:cNvSpPr>
          <p:nvPr>
            <p:ph idx="1"/>
          </p:nvPr>
        </p:nvSpPr>
        <p:spPr>
          <a:xfrm>
            <a:off x="608533" y="1227726"/>
            <a:ext cx="5255137" cy="4949270"/>
          </a:xfrm>
        </p:spPr>
        <p:txBody>
          <a:bodyPr>
            <a:normAutofit/>
          </a:bodyPr>
          <a:lstStyle>
            <a:lvl1pPr>
              <a:defRPr sz="2400">
                <a:latin typeface="Arial" panose="020B0604020202020204" pitchFamily="34" charset="0"/>
                <a:cs typeface="Arial" panose="020B0604020202020204" pitchFamily="34" charset="0"/>
                <a:sym typeface="Arial" panose="020B0604020202020204" pitchFamily="34" charset="0"/>
              </a:defRPr>
            </a:lvl1pPr>
            <a:lvl2pPr marL="511175" indent="-165100">
              <a:defRPr sz="2000">
                <a:latin typeface="Arial" panose="020B0604020202020204" pitchFamily="34" charset="0"/>
                <a:cs typeface="Arial" panose="020B0604020202020204" pitchFamily="34" charset="0"/>
                <a:sym typeface="Arial" panose="020B0604020202020204" pitchFamily="34" charset="0"/>
              </a:defRPr>
            </a:lvl2pPr>
            <a:lvl3pPr marL="857250" indent="-173038">
              <a:defRPr sz="1800">
                <a:latin typeface="Arial" panose="020B0604020202020204" pitchFamily="34" charset="0"/>
                <a:cs typeface="Arial" panose="020B0604020202020204" pitchFamily="34" charset="0"/>
                <a:sym typeface="Arial" panose="020B0604020202020204" pitchFamily="34" charset="0"/>
              </a:defRPr>
            </a:lvl3pPr>
            <a:lvl4pPr marL="1201738" indent="-171450">
              <a:defRPr sz="1600">
                <a:latin typeface="Arial" panose="020B0604020202020204" pitchFamily="34" charset="0"/>
                <a:cs typeface="Arial" panose="020B0604020202020204" pitchFamily="34" charset="0"/>
                <a:sym typeface="Arial" panose="020B0604020202020204" pitchFamily="34" charset="0"/>
              </a:defRPr>
            </a:lvl4pPr>
            <a:lvl5pPr marL="1541463" indent="-166688">
              <a:tabLst>
                <a:tab pos="1482725" algn="l"/>
              </a:tabLst>
              <a:defRPr sz="1600">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325132" y="1227726"/>
            <a:ext cx="5255137" cy="4949270"/>
          </a:xfrm>
        </p:spPr>
        <p:txBody>
          <a:bodyPr>
            <a:normAutofit/>
          </a:bodyPr>
          <a:lstStyle>
            <a:lvl1pPr>
              <a:defRPr sz="2400">
                <a:latin typeface="Arial" panose="020B0604020202020204" pitchFamily="34" charset="0"/>
                <a:cs typeface="Arial" panose="020B0604020202020204" pitchFamily="34" charset="0"/>
                <a:sym typeface="Arial" panose="020B0604020202020204" pitchFamily="34" charset="0"/>
              </a:defRPr>
            </a:lvl1pPr>
            <a:lvl2pPr marL="511175" indent="-165100">
              <a:defRPr sz="2000">
                <a:latin typeface="Arial" panose="020B0604020202020204" pitchFamily="34" charset="0"/>
                <a:cs typeface="Arial" panose="020B0604020202020204" pitchFamily="34" charset="0"/>
                <a:sym typeface="Arial" panose="020B0604020202020204" pitchFamily="34" charset="0"/>
              </a:defRPr>
            </a:lvl2pPr>
            <a:lvl3pPr marL="857250" indent="-173038">
              <a:defRPr sz="1800">
                <a:latin typeface="Arial" panose="020B0604020202020204" pitchFamily="34" charset="0"/>
                <a:cs typeface="Arial" panose="020B0604020202020204" pitchFamily="34" charset="0"/>
                <a:sym typeface="Arial" panose="020B0604020202020204" pitchFamily="34" charset="0"/>
              </a:defRPr>
            </a:lvl3pPr>
            <a:lvl4pPr marL="1201738" indent="-171450">
              <a:defRPr sz="1600">
                <a:latin typeface="Arial" panose="020B0604020202020204" pitchFamily="34" charset="0"/>
                <a:cs typeface="Arial" panose="020B0604020202020204" pitchFamily="34" charset="0"/>
                <a:sym typeface="Arial" panose="020B0604020202020204" pitchFamily="34" charset="0"/>
              </a:defRPr>
            </a:lvl4pPr>
            <a:lvl5pPr marL="1541463" indent="-166688">
              <a:tabLst>
                <a:tab pos="1482725" algn="l"/>
              </a:tabLst>
              <a:defRPr sz="1600">
                <a:latin typeface="Arial" panose="020B0604020202020204" pitchFamily="34" charset="0"/>
                <a:cs typeface="Arial" panose="020B0604020202020204" pitchFamily="34" charset="0"/>
                <a:sym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3B6BAF0-B626-413F-9AEB-732BFDDE54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71422" y="6269095"/>
            <a:ext cx="1508847" cy="441989"/>
          </a:xfrm>
          <a:prstGeom prst="rect">
            <a:avLst/>
          </a:prstGeom>
        </p:spPr>
      </p:pic>
    </p:spTree>
    <p:extLst>
      <p:ext uri="{BB962C8B-B14F-4D97-AF65-F5344CB8AC3E}">
        <p14:creationId xmlns:p14="http://schemas.microsoft.com/office/powerpoint/2010/main" val="366951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1" descr="M:\Shared\Presentations\2017 presentations\2017 AMAO Group Presentation\Graphics\2017_amphenol_title-final.jpg"/>
          <p:cNvPicPr>
            <a:picLocks noChangeAspect="1" noChangeArrowheads="1"/>
          </p:cNvPicPr>
          <p:nvPr userDrawn="1"/>
        </p:nvPicPr>
        <p:blipFill rotWithShape="1">
          <a:blip r:embed="rId2" cstate="print"/>
          <a:srcRect t="13492" b="34992"/>
          <a:stretch/>
        </p:blipFill>
        <p:spPr bwMode="auto">
          <a:xfrm>
            <a:off x="0" y="-27523"/>
            <a:ext cx="12192000" cy="4710113"/>
          </a:xfrm>
          <a:prstGeom prst="rect">
            <a:avLst/>
          </a:prstGeom>
          <a:noFill/>
        </p:spPr>
      </p:pic>
      <p:sp>
        <p:nvSpPr>
          <p:cNvPr id="11" name="TextBox 10"/>
          <p:cNvSpPr txBox="1"/>
          <p:nvPr userDrawn="1"/>
        </p:nvSpPr>
        <p:spPr>
          <a:xfrm>
            <a:off x="395209" y="4098671"/>
            <a:ext cx="5700791" cy="400110"/>
          </a:xfrm>
          <a:prstGeom prst="rect">
            <a:avLst/>
          </a:prstGeom>
          <a:noFill/>
        </p:spPr>
        <p:txBody>
          <a:bodyPr wrap="none" rtlCol="0">
            <a:spAutoFit/>
          </a:bodyPr>
          <a:lstStyle/>
          <a:p>
            <a:r>
              <a:rPr lang="en-US" sz="2000" b="0" dirty="0">
                <a:solidFill>
                  <a:schemeClr val="bg1"/>
                </a:solidFill>
                <a:latin typeface="Arial" panose="020B0604020202020204" pitchFamily="34" charset="0"/>
                <a:ea typeface="Open Sans Light" panose="020B0306030504020204" pitchFamily="34" charset="0"/>
                <a:cs typeface="Arial" panose="020B0604020202020204" pitchFamily="34" charset="0"/>
              </a:rPr>
              <a:t>ENABLING THE ELECTRONICS REVOLUTION</a:t>
            </a:r>
          </a:p>
        </p:txBody>
      </p:sp>
      <p:sp>
        <p:nvSpPr>
          <p:cNvPr id="12" name="Rectangle 2"/>
          <p:cNvSpPr>
            <a:spLocks noGrp="1" noChangeArrowheads="1"/>
          </p:cNvSpPr>
          <p:nvPr>
            <p:ph type="ctrTitle"/>
          </p:nvPr>
        </p:nvSpPr>
        <p:spPr>
          <a:xfrm>
            <a:off x="431800" y="4894270"/>
            <a:ext cx="8282122" cy="900113"/>
          </a:xfrm>
        </p:spPr>
        <p:txBody>
          <a:bodyPr>
            <a:normAutofit/>
          </a:bodyPr>
          <a:lstStyle>
            <a:lvl1pPr>
              <a:defRPr sz="4400" b="1">
                <a:solidFill>
                  <a:srgbClr val="005EB8"/>
                </a:solidFill>
                <a:latin typeface="Arial" panose="020B0604020202020204" pitchFamily="34" charset="0"/>
                <a:cs typeface="Arial" panose="020B0604020202020204" pitchFamily="34" charset="0"/>
              </a:defRPr>
            </a:lvl1pPr>
          </a:lstStyle>
          <a:p>
            <a:r>
              <a:rPr lang="da-DK" dirty="0"/>
              <a:t>Click to edit Master title style</a:t>
            </a:r>
          </a:p>
        </p:txBody>
      </p:sp>
      <p:sp>
        <p:nvSpPr>
          <p:cNvPr id="13" name="Rectangle 3"/>
          <p:cNvSpPr>
            <a:spLocks noGrp="1" noChangeArrowheads="1"/>
          </p:cNvSpPr>
          <p:nvPr>
            <p:ph type="subTitle" idx="1"/>
          </p:nvPr>
        </p:nvSpPr>
        <p:spPr>
          <a:xfrm>
            <a:off x="431800" y="5794383"/>
            <a:ext cx="6300788" cy="541337"/>
          </a:xfrm>
        </p:spPr>
        <p:txBody>
          <a:bodyPr>
            <a:normAutofit/>
          </a:bodyPr>
          <a:lstStyle>
            <a:lvl1pPr marL="0" indent="0">
              <a:buNone/>
              <a:defRPr sz="2400" baseline="0">
                <a:solidFill>
                  <a:schemeClr val="tx1"/>
                </a:solidFill>
                <a:latin typeface="Arial" panose="020B0604020202020204" pitchFamily="34" charset="0"/>
                <a:cs typeface="Arial" panose="020B0604020202020204" pitchFamily="34" charset="0"/>
              </a:defRPr>
            </a:lvl1pPr>
          </a:lstStyle>
          <a:p>
            <a:r>
              <a:rPr lang="da-DK" dirty="0"/>
              <a:t>Click to edit Master subtitle style</a:t>
            </a:r>
          </a:p>
        </p:txBody>
      </p:sp>
      <p:sp>
        <p:nvSpPr>
          <p:cNvPr id="2" name="Rectangle 1"/>
          <p:cNvSpPr/>
          <p:nvPr userDrawn="1"/>
        </p:nvSpPr>
        <p:spPr>
          <a:xfrm>
            <a:off x="5645426" y="6682154"/>
            <a:ext cx="917458" cy="17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241411" y="6638830"/>
            <a:ext cx="917458" cy="17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209" y="2470167"/>
            <a:ext cx="5195455" cy="1522664"/>
          </a:xfrm>
          <a:prstGeom prst="rect">
            <a:avLst/>
          </a:prstGeom>
        </p:spPr>
      </p:pic>
    </p:spTree>
    <p:extLst>
      <p:ext uri="{BB962C8B-B14F-4D97-AF65-F5344CB8AC3E}">
        <p14:creationId xmlns:p14="http://schemas.microsoft.com/office/powerpoint/2010/main" val="2124790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64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175446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363" y="333376"/>
            <a:ext cx="10963275" cy="781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4362" y="1420812"/>
            <a:ext cx="10963275" cy="4765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8" descr="M:\Shared\Presentations\2017 presentations\2017 AMAO Group Presentation\Graphics\2017_amphenol_header.jpg"/>
          <p:cNvPicPr>
            <a:picLocks noChangeAspect="1" noChangeArrowheads="1"/>
          </p:cNvPicPr>
          <p:nvPr userDrawn="1"/>
        </p:nvPicPr>
        <p:blipFill rotWithShape="1">
          <a:blip r:embed="rId8" cstate="print"/>
          <a:srcRect b="96364"/>
          <a:stretch/>
        </p:blipFill>
        <p:spPr bwMode="auto">
          <a:xfrm>
            <a:off x="0" y="0"/>
            <a:ext cx="12192000" cy="333376"/>
          </a:xfrm>
          <a:prstGeom prst="rect">
            <a:avLst/>
          </a:prstGeom>
          <a:noFill/>
        </p:spPr>
      </p:pic>
      <p:sp>
        <p:nvSpPr>
          <p:cNvPr id="8" name="TextBox 7"/>
          <p:cNvSpPr txBox="1"/>
          <p:nvPr userDrawn="1"/>
        </p:nvSpPr>
        <p:spPr>
          <a:xfrm>
            <a:off x="8724734" y="23813"/>
            <a:ext cx="3467266" cy="276999"/>
          </a:xfrm>
          <a:prstGeom prst="rect">
            <a:avLst/>
          </a:prstGeom>
          <a:noFill/>
        </p:spPr>
        <p:txBody>
          <a:bodyPr wrap="square" rtlCol="0">
            <a:spAutoFit/>
          </a:bodyPr>
          <a:lstStyle/>
          <a:p>
            <a:r>
              <a:rPr lang="en-US" sz="1200" b="0" dirty="0">
                <a:solidFill>
                  <a:schemeClr val="bg1"/>
                </a:solidFill>
                <a:latin typeface="Arial" panose="020B0604020202020204" pitchFamily="34" charset="0"/>
                <a:ea typeface="Open Sans Light" panose="020B0306030504020204" pitchFamily="34" charset="0"/>
                <a:cs typeface="Arial" panose="020B0604020202020204" pitchFamily="34" charset="0"/>
              </a:rPr>
              <a:t>ENABLING THE ELECTRONICS REVOLUTION</a:t>
            </a:r>
          </a:p>
        </p:txBody>
      </p:sp>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3640" y="23812"/>
            <a:ext cx="1030628" cy="276999"/>
          </a:xfrm>
          <a:prstGeom prst="rect">
            <a:avLst/>
          </a:prstGeom>
        </p:spPr>
      </p:pic>
      <p:sp>
        <p:nvSpPr>
          <p:cNvPr id="10" name="Text Box 9"/>
          <p:cNvSpPr txBox="1">
            <a:spLocks noChangeArrowheads="1"/>
          </p:cNvSpPr>
          <p:nvPr userDrawn="1"/>
        </p:nvSpPr>
        <p:spPr bwMode="auto">
          <a:xfrm>
            <a:off x="11749580" y="6637107"/>
            <a:ext cx="437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fld id="{0FF16B90-4F49-4260-AD62-172F2801FE06}" type="slidenum">
              <a:rPr lang="da-DK" altLang="en-US" sz="800" b="1" smtClean="0">
                <a:solidFill>
                  <a:srgbClr val="005EB8"/>
                </a:solidFill>
                <a:latin typeface="Arial" panose="020B0604020202020204" pitchFamily="34" charset="0"/>
                <a:ea typeface="Open Sans Semibold" panose="020B0706030804020204" pitchFamily="34" charset="0"/>
                <a:cs typeface="Arial" panose="020B0604020202020204" pitchFamily="34" charset="0"/>
              </a:rPr>
              <a:pPr algn="r" eaLnBrk="1" hangingPunct="1">
                <a:spcBef>
                  <a:spcPct val="50000"/>
                </a:spcBef>
              </a:pPr>
              <a:t>‹#›</a:t>
            </a:fld>
            <a:endParaRPr lang="en-US" altLang="en-US" sz="800" b="1" dirty="0">
              <a:solidFill>
                <a:srgbClr val="005EB8"/>
              </a:solidFill>
              <a:latin typeface="Arial" panose="020B0604020202020204" pitchFamily="34" charset="0"/>
              <a:ea typeface="Open Sans Semibold" panose="020B0706030804020204" pitchFamily="34" charset="0"/>
              <a:cs typeface="Arial" panose="020B0604020202020204" pitchFamily="34" charset="0"/>
            </a:endParaRPr>
          </a:p>
        </p:txBody>
      </p:sp>
    </p:spTree>
    <p:extLst>
      <p:ext uri="{BB962C8B-B14F-4D97-AF65-F5344CB8AC3E}">
        <p14:creationId xmlns:p14="http://schemas.microsoft.com/office/powerpoint/2010/main" val="2773256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Lst>
  <p:hf hdr="0" ftr="0" dt="0"/>
  <p:txStyles>
    <p:titleStyle>
      <a:lvl1pPr algn="l" defTabSz="914400" rtl="0" eaLnBrk="1" latinLnBrk="0" hangingPunct="1">
        <a:lnSpc>
          <a:spcPct val="90000"/>
        </a:lnSpc>
        <a:spcBef>
          <a:spcPct val="0"/>
        </a:spcBef>
        <a:buNone/>
        <a:defRPr sz="4000" b="1" kern="1200">
          <a:solidFill>
            <a:srgbClr val="005EB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EB8"/>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EB8"/>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EB8"/>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EB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EB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4363" y="333376"/>
            <a:ext cx="10963275" cy="781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4362" y="1420812"/>
            <a:ext cx="10963275" cy="4765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58" descr="M:\Shared\Presentations\2017 presentations\2017 AMAO Group Presentation\Graphics\2017_amphenol_header.jpg"/>
          <p:cNvPicPr>
            <a:picLocks noChangeAspect="1" noChangeArrowheads="1"/>
          </p:cNvPicPr>
          <p:nvPr userDrawn="1"/>
        </p:nvPicPr>
        <p:blipFill rotWithShape="1">
          <a:blip r:embed="rId8" cstate="print"/>
          <a:srcRect b="96364"/>
          <a:stretch/>
        </p:blipFill>
        <p:spPr bwMode="auto">
          <a:xfrm>
            <a:off x="0" y="0"/>
            <a:ext cx="12192000" cy="333376"/>
          </a:xfrm>
          <a:prstGeom prst="rect">
            <a:avLst/>
          </a:prstGeom>
          <a:noFill/>
        </p:spPr>
      </p:pic>
      <p:sp>
        <p:nvSpPr>
          <p:cNvPr id="8" name="TextBox 7"/>
          <p:cNvSpPr txBox="1"/>
          <p:nvPr userDrawn="1"/>
        </p:nvSpPr>
        <p:spPr>
          <a:xfrm>
            <a:off x="8724734" y="23813"/>
            <a:ext cx="3467266" cy="276999"/>
          </a:xfrm>
          <a:prstGeom prst="rect">
            <a:avLst/>
          </a:prstGeom>
          <a:noFill/>
        </p:spPr>
        <p:txBody>
          <a:bodyPr wrap="square" rtlCol="0">
            <a:spAutoFit/>
          </a:bodyPr>
          <a:lstStyle/>
          <a:p>
            <a:r>
              <a:rPr lang="en-US" sz="1200" b="0" dirty="0">
                <a:solidFill>
                  <a:schemeClr val="bg1"/>
                </a:solidFill>
                <a:latin typeface="Arial" panose="020B0604020202020204" pitchFamily="34" charset="0"/>
                <a:ea typeface="Open Sans Light" panose="020B0306030504020204" pitchFamily="34" charset="0"/>
                <a:cs typeface="Arial" panose="020B0604020202020204" pitchFamily="34" charset="0"/>
              </a:rPr>
              <a:t>ENABLING THE ELECTRONICS REVOLUTION</a:t>
            </a:r>
          </a:p>
        </p:txBody>
      </p:sp>
      <p:sp>
        <p:nvSpPr>
          <p:cNvPr id="10" name="Text Box 9"/>
          <p:cNvSpPr txBox="1">
            <a:spLocks noChangeArrowheads="1"/>
          </p:cNvSpPr>
          <p:nvPr userDrawn="1"/>
        </p:nvSpPr>
        <p:spPr bwMode="auto">
          <a:xfrm>
            <a:off x="11749580" y="6637107"/>
            <a:ext cx="437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fld id="{0FF16B90-4F49-4260-AD62-172F2801FE06}" type="slidenum">
              <a:rPr lang="da-DK" altLang="en-US" sz="800" b="1" smtClean="0">
                <a:solidFill>
                  <a:srgbClr val="005EB8"/>
                </a:solidFill>
                <a:latin typeface="Arial" panose="020B0604020202020204" pitchFamily="34" charset="0"/>
                <a:ea typeface="Open Sans Semibold" panose="020B0706030804020204" pitchFamily="34" charset="0"/>
                <a:cs typeface="Arial" panose="020B0604020202020204" pitchFamily="34" charset="0"/>
              </a:rPr>
              <a:pPr algn="r" eaLnBrk="1" hangingPunct="1">
                <a:spcBef>
                  <a:spcPct val="50000"/>
                </a:spcBef>
              </a:pPr>
              <a:t>‹#›</a:t>
            </a:fld>
            <a:endParaRPr lang="en-US" altLang="en-US" sz="800" b="1" dirty="0">
              <a:solidFill>
                <a:srgbClr val="005EB8"/>
              </a:solidFill>
              <a:latin typeface="Arial" panose="020B0604020202020204" pitchFamily="34" charset="0"/>
              <a:ea typeface="Open Sans Semibold" panose="020B0706030804020204" pitchFamily="34" charset="0"/>
              <a:cs typeface="Arial" panose="020B0604020202020204" pitchFamily="34" charset="0"/>
            </a:endParaRPr>
          </a:p>
        </p:txBody>
      </p:sp>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345" y="40944"/>
            <a:ext cx="886691" cy="259868"/>
          </a:xfrm>
          <a:prstGeom prst="rect">
            <a:avLst/>
          </a:prstGeom>
        </p:spPr>
      </p:pic>
    </p:spTree>
    <p:extLst>
      <p:ext uri="{BB962C8B-B14F-4D97-AF65-F5344CB8AC3E}">
        <p14:creationId xmlns:p14="http://schemas.microsoft.com/office/powerpoint/2010/main" val="188824928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hdr="0" ftr="0" dt="0"/>
  <p:txStyles>
    <p:titleStyle>
      <a:lvl1pPr algn="l" defTabSz="914400" rtl="0" eaLnBrk="1" latinLnBrk="0" hangingPunct="1">
        <a:lnSpc>
          <a:spcPct val="90000"/>
        </a:lnSpc>
        <a:spcBef>
          <a:spcPct val="0"/>
        </a:spcBef>
        <a:buNone/>
        <a:defRPr sz="4000" b="1" kern="1200">
          <a:solidFill>
            <a:srgbClr val="005EB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EB8"/>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5EB8"/>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EB8"/>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EB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EB8"/>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92.png"/><Relationship Id="rId7" Type="http://schemas.openxmlformats.org/officeDocument/2006/relationships/slide" Target="slide5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6.xml"/><Relationship Id="rId5" Type="http://schemas.openxmlformats.org/officeDocument/2006/relationships/slide" Target="slide15.xml"/><Relationship Id="rId4" Type="http://schemas.openxmlformats.org/officeDocument/2006/relationships/slide" Target="slide2.xml"/><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slide" Target="slide50.xml"/><Relationship Id="rId18" Type="http://schemas.openxmlformats.org/officeDocument/2006/relationships/image" Target="../media/image100.jpeg"/><Relationship Id="rId26" Type="http://schemas.openxmlformats.org/officeDocument/2006/relationships/slide" Target="slide15.xml"/><Relationship Id="rId3" Type="http://schemas.openxmlformats.org/officeDocument/2006/relationships/slide" Target="slide48.xml"/><Relationship Id="rId21" Type="http://schemas.openxmlformats.org/officeDocument/2006/relationships/slide" Target="slide49.xml"/><Relationship Id="rId7" Type="http://schemas.openxmlformats.org/officeDocument/2006/relationships/slide" Target="slide47.xml"/><Relationship Id="rId12" Type="http://schemas.openxmlformats.org/officeDocument/2006/relationships/image" Target="../media/image97.jpeg"/><Relationship Id="rId17" Type="http://schemas.openxmlformats.org/officeDocument/2006/relationships/slide" Target="slide56.xml"/><Relationship Id="rId25" Type="http://schemas.openxmlformats.org/officeDocument/2006/relationships/slide" Target="slide2.xml"/><Relationship Id="rId2" Type="http://schemas.openxmlformats.org/officeDocument/2006/relationships/notesSlide" Target="../notesSlides/notesSlide7.xml"/><Relationship Id="rId16" Type="http://schemas.openxmlformats.org/officeDocument/2006/relationships/image" Target="../media/image99.jpeg"/><Relationship Id="rId20" Type="http://schemas.openxmlformats.org/officeDocument/2006/relationships/image" Target="../media/image101.jpeg"/><Relationship Id="rId29"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image" Target="../media/image94.jpeg"/><Relationship Id="rId11" Type="http://schemas.openxmlformats.org/officeDocument/2006/relationships/slide" Target="slide53.xml"/><Relationship Id="rId24" Type="http://schemas.openxmlformats.org/officeDocument/2006/relationships/image" Target="../media/image103.jpeg"/><Relationship Id="rId5" Type="http://schemas.openxmlformats.org/officeDocument/2006/relationships/slide" Target="slide52.xml"/><Relationship Id="rId15" Type="http://schemas.openxmlformats.org/officeDocument/2006/relationships/slide" Target="slide51.xml"/><Relationship Id="rId23" Type="http://schemas.openxmlformats.org/officeDocument/2006/relationships/slide" Target="slide54.xml"/><Relationship Id="rId28" Type="http://schemas.openxmlformats.org/officeDocument/2006/relationships/slide" Target="slide58.xml"/><Relationship Id="rId10" Type="http://schemas.openxmlformats.org/officeDocument/2006/relationships/image" Target="../media/image96.jpeg"/><Relationship Id="rId19" Type="http://schemas.openxmlformats.org/officeDocument/2006/relationships/slide" Target="slide55.xml"/><Relationship Id="rId4" Type="http://schemas.openxmlformats.org/officeDocument/2006/relationships/image" Target="../media/image93.jpeg"/><Relationship Id="rId9" Type="http://schemas.openxmlformats.org/officeDocument/2006/relationships/slide" Target="slide57.xml"/><Relationship Id="rId14" Type="http://schemas.openxmlformats.org/officeDocument/2006/relationships/image" Target="../media/image98.jpeg"/><Relationship Id="rId22" Type="http://schemas.openxmlformats.org/officeDocument/2006/relationships/image" Target="../media/image102.jpeg"/><Relationship Id="rId27" Type="http://schemas.openxmlformats.org/officeDocument/2006/relationships/slide" Target="slide46.xml"/><Relationship Id="rId30"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slide" Target="slide64.xml"/><Relationship Id="rId18" Type="http://schemas.openxmlformats.org/officeDocument/2006/relationships/slide" Target="slide58.xml"/><Relationship Id="rId3" Type="http://schemas.openxmlformats.org/officeDocument/2006/relationships/slide" Target="slide59.xml"/><Relationship Id="rId7" Type="http://schemas.openxmlformats.org/officeDocument/2006/relationships/slide" Target="slide61.xml"/><Relationship Id="rId12" Type="http://schemas.openxmlformats.org/officeDocument/2006/relationships/image" Target="../media/image108.jpeg"/><Relationship Id="rId17" Type="http://schemas.openxmlformats.org/officeDocument/2006/relationships/slide" Target="slide46.xml"/><Relationship Id="rId2" Type="http://schemas.openxmlformats.org/officeDocument/2006/relationships/notesSlide" Target="../notesSlides/notesSlide8.xml"/><Relationship Id="rId16" Type="http://schemas.openxmlformats.org/officeDocument/2006/relationships/slide" Target="slide15.xml"/><Relationship Id="rId20"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slide" Target="slide63.xml"/><Relationship Id="rId5" Type="http://schemas.openxmlformats.org/officeDocument/2006/relationships/slide" Target="slide60.xml"/><Relationship Id="rId15" Type="http://schemas.openxmlformats.org/officeDocument/2006/relationships/slide" Target="slide2.xml"/><Relationship Id="rId10" Type="http://schemas.openxmlformats.org/officeDocument/2006/relationships/image" Target="../media/image107.jpeg"/><Relationship Id="rId19" Type="http://schemas.openxmlformats.org/officeDocument/2006/relationships/slide" Target="slide65.xml"/><Relationship Id="rId4" Type="http://schemas.openxmlformats.org/officeDocument/2006/relationships/image" Target="../media/image104.jpeg"/><Relationship Id="rId9" Type="http://schemas.openxmlformats.org/officeDocument/2006/relationships/slide" Target="slide62.xml"/><Relationship Id="rId14" Type="http://schemas.openxmlformats.org/officeDocument/2006/relationships/image" Target="../media/image109.jpeg"/></Relationships>
</file>

<file path=ppt/slides/_rels/slide13.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image" Target="../media/image115.png"/><Relationship Id="rId18" Type="http://schemas.openxmlformats.org/officeDocument/2006/relationships/slide" Target="slide74.xml"/><Relationship Id="rId26" Type="http://schemas.openxmlformats.org/officeDocument/2006/relationships/slide" Target="slide65.xml"/><Relationship Id="rId3" Type="http://schemas.openxmlformats.org/officeDocument/2006/relationships/image" Target="../media/image110.png"/><Relationship Id="rId21" Type="http://schemas.openxmlformats.org/officeDocument/2006/relationships/image" Target="../media/image119.png"/><Relationship Id="rId7" Type="http://schemas.openxmlformats.org/officeDocument/2006/relationships/image" Target="../media/image112.png"/><Relationship Id="rId12" Type="http://schemas.openxmlformats.org/officeDocument/2006/relationships/slide" Target="slide71.xml"/><Relationship Id="rId17" Type="http://schemas.openxmlformats.org/officeDocument/2006/relationships/image" Target="../media/image117.png"/><Relationship Id="rId25" Type="http://schemas.openxmlformats.org/officeDocument/2006/relationships/slide" Target="slide58.xml"/><Relationship Id="rId2" Type="http://schemas.openxmlformats.org/officeDocument/2006/relationships/slide" Target="slide66.xml"/><Relationship Id="rId16" Type="http://schemas.openxmlformats.org/officeDocument/2006/relationships/slide" Target="slide73.xml"/><Relationship Id="rId20" Type="http://schemas.openxmlformats.org/officeDocument/2006/relationships/slide" Target="slide75.xml"/><Relationship Id="rId1" Type="http://schemas.openxmlformats.org/officeDocument/2006/relationships/slideLayout" Target="../slideLayouts/slideLayout5.xml"/><Relationship Id="rId6" Type="http://schemas.openxmlformats.org/officeDocument/2006/relationships/slide" Target="slide68.xml"/><Relationship Id="rId11" Type="http://schemas.openxmlformats.org/officeDocument/2006/relationships/image" Target="../media/image114.png"/><Relationship Id="rId24" Type="http://schemas.openxmlformats.org/officeDocument/2006/relationships/slide" Target="slide46.xml"/><Relationship Id="rId5"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slide" Target="slide15.xml"/><Relationship Id="rId10" Type="http://schemas.openxmlformats.org/officeDocument/2006/relationships/slide" Target="slide70.xml"/><Relationship Id="rId19" Type="http://schemas.openxmlformats.org/officeDocument/2006/relationships/image" Target="../media/image118.png"/><Relationship Id="rId4" Type="http://schemas.openxmlformats.org/officeDocument/2006/relationships/slide" Target="slide67.xml"/><Relationship Id="rId9" Type="http://schemas.openxmlformats.org/officeDocument/2006/relationships/image" Target="../media/image113.png"/><Relationship Id="rId14" Type="http://schemas.openxmlformats.org/officeDocument/2006/relationships/slide" Target="slide72.xml"/><Relationship Id="rId22" Type="http://schemas.openxmlformats.org/officeDocument/2006/relationships/slide" Target="slide2.xml"/><Relationship Id="rId27"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58.xml"/><Relationship Id="rId4" Type="http://schemas.openxmlformats.org/officeDocument/2006/relationships/slide" Target="slide46.xml"/></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image" Target="../media/image132.png"/><Relationship Id="rId7" Type="http://schemas.openxmlformats.org/officeDocument/2006/relationships/image" Target="../media/image135.png"/><Relationship Id="rId12" Type="http://schemas.openxmlformats.org/officeDocument/2006/relationships/slide" Target="slide65.xml"/><Relationship Id="rId2" Type="http://schemas.openxmlformats.org/officeDocument/2006/relationships/image" Target="../media/image131.jpeg"/><Relationship Id="rId1" Type="http://schemas.openxmlformats.org/officeDocument/2006/relationships/slideLayout" Target="../slideLayouts/slideLayout5.xml"/><Relationship Id="rId6" Type="http://schemas.openxmlformats.org/officeDocument/2006/relationships/hyperlink" Target="http://borisch.com/" TargetMode="External"/><Relationship Id="rId11" Type="http://schemas.openxmlformats.org/officeDocument/2006/relationships/slide" Target="slide58.xml"/><Relationship Id="rId5" Type="http://schemas.openxmlformats.org/officeDocument/2006/relationships/image" Target="../media/image134.png"/><Relationship Id="rId10" Type="http://schemas.openxmlformats.org/officeDocument/2006/relationships/slide" Target="slide46.xml"/><Relationship Id="rId4" Type="http://schemas.openxmlformats.org/officeDocument/2006/relationships/image" Target="../media/image133.png"/><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140.jpeg"/><Relationship Id="rId3" Type="http://schemas.openxmlformats.org/officeDocument/2006/relationships/image" Target="../media/image137.jpeg"/><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136.jpeg"/><Relationship Id="rId1" Type="http://schemas.openxmlformats.org/officeDocument/2006/relationships/slideLayout" Target="../slideLayouts/slideLayout5.xml"/><Relationship Id="rId6" Type="http://schemas.openxmlformats.org/officeDocument/2006/relationships/image" Target="../media/image139.png"/><Relationship Id="rId11" Type="http://schemas.openxmlformats.org/officeDocument/2006/relationships/slide" Target="slide65.xml"/><Relationship Id="rId5" Type="http://schemas.openxmlformats.org/officeDocument/2006/relationships/hyperlink" Target="https://www.amphenol-aerospace.com/" TargetMode="External"/><Relationship Id="rId15" Type="http://schemas.openxmlformats.org/officeDocument/2006/relationships/image" Target="../media/image142.jpeg"/><Relationship Id="rId10" Type="http://schemas.openxmlformats.org/officeDocument/2006/relationships/slide" Target="slide58.xml"/><Relationship Id="rId4" Type="http://schemas.openxmlformats.org/officeDocument/2006/relationships/image" Target="../media/image138.png"/><Relationship Id="rId9" Type="http://schemas.openxmlformats.org/officeDocument/2006/relationships/slide" Target="slide46.xml"/><Relationship Id="rId14" Type="http://schemas.openxmlformats.org/officeDocument/2006/relationships/image" Target="../media/image141.jpeg"/></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hyperlink" Target="https://www.amphenol-aerospace.com/" TargetMode="External"/><Relationship Id="rId7" Type="http://schemas.openxmlformats.org/officeDocument/2006/relationships/image" Target="../media/image146.tif"/><Relationship Id="rId12" Type="http://schemas.openxmlformats.org/officeDocument/2006/relationships/slide" Target="slide65.xml"/><Relationship Id="rId2"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45.jpeg"/><Relationship Id="rId11" Type="http://schemas.openxmlformats.org/officeDocument/2006/relationships/slide" Target="slide58.xml"/><Relationship Id="rId5" Type="http://schemas.openxmlformats.org/officeDocument/2006/relationships/image" Target="../media/image136.jpeg"/><Relationship Id="rId10" Type="http://schemas.openxmlformats.org/officeDocument/2006/relationships/slide" Target="slide46.xml"/><Relationship Id="rId4" Type="http://schemas.openxmlformats.org/officeDocument/2006/relationships/image" Target="../media/image144.png"/><Relationship Id="rId9"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slide" Target="slide65.xml"/><Relationship Id="rId3" Type="http://schemas.openxmlformats.org/officeDocument/2006/relationships/image" Target="../media/image148.jpeg"/><Relationship Id="rId7" Type="http://schemas.openxmlformats.org/officeDocument/2006/relationships/hyperlink" Target="http://www.amphenol-apc.com/" TargetMode="External"/><Relationship Id="rId12" Type="http://schemas.openxmlformats.org/officeDocument/2006/relationships/slide" Target="slide58.xml"/><Relationship Id="rId2" Type="http://schemas.openxmlformats.org/officeDocument/2006/relationships/image" Target="../media/image147.jpeg"/><Relationship Id="rId1" Type="http://schemas.openxmlformats.org/officeDocument/2006/relationships/slideLayout" Target="../slideLayouts/slideLayout5.xml"/><Relationship Id="rId6" Type="http://schemas.openxmlformats.org/officeDocument/2006/relationships/image" Target="../media/image151.png"/><Relationship Id="rId11" Type="http://schemas.openxmlformats.org/officeDocument/2006/relationships/slide" Target="slide46.xml"/><Relationship Id="rId5" Type="http://schemas.openxmlformats.org/officeDocument/2006/relationships/image" Target="../media/image150.png"/><Relationship Id="rId10" Type="http://schemas.openxmlformats.org/officeDocument/2006/relationships/slide" Target="slide15.xml"/><Relationship Id="rId4" Type="http://schemas.openxmlformats.org/officeDocument/2006/relationships/image" Target="../media/image149.png"/><Relationship Id="rId9" Type="http://schemas.openxmlformats.org/officeDocument/2006/relationships/slide" Target="slide2.xml"/><Relationship Id="rId14"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microsoft.com/office/2007/relationships/hdphoto" Target="../media/hdphoto4.wdp"/><Relationship Id="rId3" Type="http://schemas.openxmlformats.org/officeDocument/2006/relationships/slide" Target="slide2.xml"/><Relationship Id="rId21" Type="http://schemas.openxmlformats.org/officeDocument/2006/relationships/image" Target="../media/image15.png"/><Relationship Id="rId7" Type="http://schemas.openxmlformats.org/officeDocument/2006/relationships/slide" Target="slide65.xml"/><Relationship Id="rId12" Type="http://schemas.microsoft.com/office/2007/relationships/hdphoto" Target="../media/hdphoto1.wdp"/><Relationship Id="rId17" Type="http://schemas.openxmlformats.org/officeDocument/2006/relationships/image" Target="../media/image13.png"/><Relationship Id="rId2" Type="http://schemas.openxmlformats.org/officeDocument/2006/relationships/notesSlide" Target="../notesSlides/notesSlide1.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slideLayout" Target="../slideLayouts/slideLayout3.xml"/><Relationship Id="rId6" Type="http://schemas.openxmlformats.org/officeDocument/2006/relationships/slide" Target="slide58.xml"/><Relationship Id="rId11" Type="http://schemas.openxmlformats.org/officeDocument/2006/relationships/image" Target="../media/image10.png"/><Relationship Id="rId24" Type="http://schemas.microsoft.com/office/2007/relationships/hdphoto" Target="../media/hdphoto7.wdp"/><Relationship Id="rId5" Type="http://schemas.openxmlformats.org/officeDocument/2006/relationships/slide" Target="slide46.xml"/><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slide" Target="slide15.xml"/><Relationship Id="rId9" Type="http://schemas.openxmlformats.org/officeDocument/2006/relationships/chart" Target="../charts/chart1.xml"/><Relationship Id="rId14" Type="http://schemas.microsoft.com/office/2007/relationships/hdphoto" Target="../media/hdphoto2.wdp"/><Relationship Id="rId22"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18" Type="http://schemas.openxmlformats.org/officeDocument/2006/relationships/slide" Target="slide2.xml"/><Relationship Id="rId3" Type="http://schemas.microsoft.com/office/2007/relationships/hdphoto" Target="../media/hdphoto9.wdp"/><Relationship Id="rId21" Type="http://schemas.openxmlformats.org/officeDocument/2006/relationships/slide" Target="slide58.xml"/><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6.png"/><Relationship Id="rId2" Type="http://schemas.openxmlformats.org/officeDocument/2006/relationships/image" Target="../media/image153.png"/><Relationship Id="rId16" Type="http://schemas.openxmlformats.org/officeDocument/2006/relationships/image" Target="../media/image165.jpeg"/><Relationship Id="rId20" Type="http://schemas.openxmlformats.org/officeDocument/2006/relationships/slide" Target="slide46.xml"/><Relationship Id="rId1" Type="http://schemas.openxmlformats.org/officeDocument/2006/relationships/slideLayout" Target="../slideLayouts/slideLayout5.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jpeg"/><Relationship Id="rId15" Type="http://schemas.openxmlformats.org/officeDocument/2006/relationships/image" Target="../media/image164.png"/><Relationship Id="rId23" Type="http://schemas.openxmlformats.org/officeDocument/2006/relationships/slide" Target="slide5.xml"/><Relationship Id="rId10" Type="http://schemas.openxmlformats.org/officeDocument/2006/relationships/image" Target="../media/image160.jpeg"/><Relationship Id="rId19" Type="http://schemas.openxmlformats.org/officeDocument/2006/relationships/slide" Target="slide15.xml"/><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hyperlink" Target="https://www.amphenolpcd.com/" TargetMode="External"/><Relationship Id="rId22" Type="http://schemas.openxmlformats.org/officeDocument/2006/relationships/slide" Target="slide65.xml"/></Relationships>
</file>

<file path=ppt/slides/_rels/slide2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slide" Target="slide65.xml"/><Relationship Id="rId3" Type="http://schemas.openxmlformats.org/officeDocument/2006/relationships/image" Target="../media/image168.jpeg"/><Relationship Id="rId7" Type="http://schemas.openxmlformats.org/officeDocument/2006/relationships/image" Target="../media/image171.jpeg"/><Relationship Id="rId12" Type="http://schemas.openxmlformats.org/officeDocument/2006/relationships/slide" Target="slide58.xml"/><Relationship Id="rId2" Type="http://schemas.openxmlformats.org/officeDocument/2006/relationships/image" Target="../media/image167.jpeg"/><Relationship Id="rId1" Type="http://schemas.openxmlformats.org/officeDocument/2006/relationships/slideLayout" Target="../slideLayouts/slideLayout5.xml"/><Relationship Id="rId6" Type="http://schemas.openxmlformats.org/officeDocument/2006/relationships/image" Target="../media/image170.png"/><Relationship Id="rId11" Type="http://schemas.openxmlformats.org/officeDocument/2006/relationships/slide" Target="slide46.xml"/><Relationship Id="rId5" Type="http://schemas.openxmlformats.org/officeDocument/2006/relationships/image" Target="../media/image169.jpeg"/><Relationship Id="rId10" Type="http://schemas.openxmlformats.org/officeDocument/2006/relationships/slide" Target="slide15.xml"/><Relationship Id="rId4" Type="http://schemas.openxmlformats.org/officeDocument/2006/relationships/hyperlink" Target="https://timesmicrowave.com/" TargetMode="External"/><Relationship Id="rId9" Type="http://schemas.openxmlformats.org/officeDocument/2006/relationships/slide" Target="slide2.xml"/><Relationship Id="rId14"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178.JPG"/><Relationship Id="rId13" Type="http://schemas.openxmlformats.org/officeDocument/2006/relationships/slide" Target="slide15.xml"/><Relationship Id="rId3" Type="http://schemas.openxmlformats.org/officeDocument/2006/relationships/image" Target="../media/image174.png"/><Relationship Id="rId7" Type="http://schemas.openxmlformats.org/officeDocument/2006/relationships/image" Target="../media/image177.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image" Target="../media/image173.png"/><Relationship Id="rId16"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image" Target="../media/image176.png"/><Relationship Id="rId11" Type="http://schemas.openxmlformats.org/officeDocument/2006/relationships/image" Target="../media/image180.png"/><Relationship Id="rId5" Type="http://schemas.openxmlformats.org/officeDocument/2006/relationships/hyperlink" Target="https://nexus.com/" TargetMode="External"/><Relationship Id="rId15" Type="http://schemas.openxmlformats.org/officeDocument/2006/relationships/slide" Target="slide58.xml"/><Relationship Id="rId10" Type="http://schemas.microsoft.com/office/2007/relationships/hdphoto" Target="../media/hdphoto10.wdp"/><Relationship Id="rId4" Type="http://schemas.openxmlformats.org/officeDocument/2006/relationships/image" Target="../media/image175.png"/><Relationship Id="rId9" Type="http://schemas.openxmlformats.org/officeDocument/2006/relationships/image" Target="../media/image179.png"/><Relationship Id="rId14" Type="http://schemas.openxmlformats.org/officeDocument/2006/relationships/slide" Target="slide46.xml"/></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85.png"/><Relationship Id="rId18" Type="http://schemas.openxmlformats.org/officeDocument/2006/relationships/image" Target="../media/image188.png"/><Relationship Id="rId3" Type="http://schemas.openxmlformats.org/officeDocument/2006/relationships/image" Target="../media/image136.jpeg"/><Relationship Id="rId21" Type="http://schemas.microsoft.com/office/2007/relationships/hdphoto" Target="../media/hdphoto17.wdp"/><Relationship Id="rId7" Type="http://schemas.openxmlformats.org/officeDocument/2006/relationships/image" Target="../media/image182.png"/><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notesSlide" Target="../notesSlides/notesSlide9.xml"/><Relationship Id="rId16" Type="http://schemas.openxmlformats.org/officeDocument/2006/relationships/image" Target="../media/image187.png"/><Relationship Id="rId20" Type="http://schemas.openxmlformats.org/officeDocument/2006/relationships/image" Target="../media/image189.png"/><Relationship Id="rId1" Type="http://schemas.openxmlformats.org/officeDocument/2006/relationships/slideLayout" Target="../slideLayouts/slideLayout5.xml"/><Relationship Id="rId6" Type="http://schemas.openxmlformats.org/officeDocument/2006/relationships/image" Target="../media/image181.png"/><Relationship Id="rId11" Type="http://schemas.openxmlformats.org/officeDocument/2006/relationships/image" Target="../media/image184.png"/><Relationship Id="rId5" Type="http://schemas.openxmlformats.org/officeDocument/2006/relationships/hyperlink" Target="https://amphenol-aerospace.com/" TargetMode="External"/><Relationship Id="rId15" Type="http://schemas.microsoft.com/office/2007/relationships/hdphoto" Target="../media/hdphoto14.wdp"/><Relationship Id="rId23" Type="http://schemas.microsoft.com/office/2007/relationships/hdphoto" Target="../media/hdphoto18.wdp"/><Relationship Id="rId10" Type="http://schemas.microsoft.com/office/2007/relationships/hdphoto" Target="../media/hdphoto12.wdp"/><Relationship Id="rId19" Type="http://schemas.microsoft.com/office/2007/relationships/hdphoto" Target="../media/hdphoto16.wdp"/><Relationship Id="rId4" Type="http://schemas.openxmlformats.org/officeDocument/2006/relationships/slide" Target="slide23.xml"/><Relationship Id="rId9" Type="http://schemas.openxmlformats.org/officeDocument/2006/relationships/image" Target="../media/image183.png"/><Relationship Id="rId14" Type="http://schemas.openxmlformats.org/officeDocument/2006/relationships/image" Target="../media/image186.png"/><Relationship Id="rId22" Type="http://schemas.openxmlformats.org/officeDocument/2006/relationships/image" Target="../media/image190.png"/></Relationships>
</file>

<file path=ppt/slides/_rels/slide24.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slide" Target="slide15.xml"/><Relationship Id="rId3" Type="http://schemas.openxmlformats.org/officeDocument/2006/relationships/image" Target="../media/image191.png"/><Relationship Id="rId7" Type="http://schemas.microsoft.com/office/2007/relationships/hdphoto" Target="../media/hdphoto19.wdp"/><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s://www.svmicrowave.com/" TargetMode="External"/><Relationship Id="rId16"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image" Target="../media/image194.png"/><Relationship Id="rId11" Type="http://schemas.openxmlformats.org/officeDocument/2006/relationships/image" Target="../media/image198.png"/><Relationship Id="rId5" Type="http://schemas.openxmlformats.org/officeDocument/2006/relationships/image" Target="../media/image193.png"/><Relationship Id="rId15" Type="http://schemas.openxmlformats.org/officeDocument/2006/relationships/slide" Target="slide58.xml"/><Relationship Id="rId10" Type="http://schemas.openxmlformats.org/officeDocument/2006/relationships/image" Target="../media/image197.png"/><Relationship Id="rId4" Type="http://schemas.openxmlformats.org/officeDocument/2006/relationships/image" Target="../media/image192.png"/><Relationship Id="rId9" Type="http://schemas.openxmlformats.org/officeDocument/2006/relationships/image" Target="../media/image196.png"/><Relationship Id="rId14" Type="http://schemas.openxmlformats.org/officeDocument/2006/relationships/slide" Target="slide46.xml"/></Relationships>
</file>

<file path=ppt/slides/_rels/slide25.xml.rels><?xml version="1.0" encoding="UTF-8" standalone="yes"?>
<Relationships xmlns="http://schemas.openxmlformats.org/package/2006/relationships"><Relationship Id="rId8" Type="http://schemas.openxmlformats.org/officeDocument/2006/relationships/hyperlink" Target="https://www.connectpositronic.com/en/" TargetMode="External"/><Relationship Id="rId13" Type="http://schemas.openxmlformats.org/officeDocument/2006/relationships/slide" Target="slide58.xml"/><Relationship Id="rId3" Type="http://schemas.openxmlformats.org/officeDocument/2006/relationships/image" Target="../media/image200.png"/><Relationship Id="rId7" Type="http://schemas.openxmlformats.org/officeDocument/2006/relationships/image" Target="../media/image204.jpeg"/><Relationship Id="rId12" Type="http://schemas.openxmlformats.org/officeDocument/2006/relationships/slide" Target="slide46.xml"/><Relationship Id="rId2" Type="http://schemas.openxmlformats.org/officeDocument/2006/relationships/image" Target="../media/image199.jpg"/><Relationship Id="rId1" Type="http://schemas.openxmlformats.org/officeDocument/2006/relationships/slideLayout" Target="../slideLayouts/slideLayout5.xml"/><Relationship Id="rId6" Type="http://schemas.openxmlformats.org/officeDocument/2006/relationships/image" Target="../media/image203.jpeg"/><Relationship Id="rId11" Type="http://schemas.openxmlformats.org/officeDocument/2006/relationships/slide" Target="slide15.xml"/><Relationship Id="rId5" Type="http://schemas.openxmlformats.org/officeDocument/2006/relationships/image" Target="../media/image202.png"/><Relationship Id="rId15" Type="http://schemas.openxmlformats.org/officeDocument/2006/relationships/slide" Target="slide5.xml"/><Relationship Id="rId10" Type="http://schemas.openxmlformats.org/officeDocument/2006/relationships/slide" Target="slide2.xml"/><Relationship Id="rId4" Type="http://schemas.openxmlformats.org/officeDocument/2006/relationships/image" Target="../media/image201.jpeg"/><Relationship Id="rId9" Type="http://schemas.openxmlformats.org/officeDocument/2006/relationships/image" Target="../media/image205.png"/><Relationship Id="rId14" Type="http://schemas.openxmlformats.org/officeDocument/2006/relationships/slide" Target="slide65.xml"/></Relationships>
</file>

<file path=ppt/slides/_rels/slide26.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png"/><Relationship Id="rId3" Type="http://schemas.openxmlformats.org/officeDocument/2006/relationships/slide" Target="slide26.xml"/><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hyperlink" Target="mailto:MSmith@xmacorp.com" TargetMode="External"/><Relationship Id="rId1" Type="http://schemas.openxmlformats.org/officeDocument/2006/relationships/slideLayout" Target="../slideLayouts/slideLayout5.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4" Type="http://schemas.openxmlformats.org/officeDocument/2006/relationships/hyperlink" Target="https://www.xmacorp.com/" TargetMode="External"/><Relationship Id="rId9" Type="http://schemas.openxmlformats.org/officeDocument/2006/relationships/image" Target="../media/image210.png"/><Relationship Id="rId14" Type="http://schemas.openxmlformats.org/officeDocument/2006/relationships/image" Target="../media/image215.png"/></Relationships>
</file>

<file path=ppt/slides/_rels/slide2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slide" Target="slide26.xml"/><Relationship Id="rId7" Type="http://schemas.openxmlformats.org/officeDocument/2006/relationships/image" Target="../media/image220.emf"/><Relationship Id="rId2" Type="http://schemas.openxmlformats.org/officeDocument/2006/relationships/image" Target="../media/image217.jpeg"/><Relationship Id="rId1" Type="http://schemas.openxmlformats.org/officeDocument/2006/relationships/slideLayout" Target="../slideLayouts/slideLayout5.xml"/><Relationship Id="rId6" Type="http://schemas.openxmlformats.org/officeDocument/2006/relationships/image" Target="../media/image219.png"/><Relationship Id="rId5" Type="http://schemas.openxmlformats.org/officeDocument/2006/relationships/hyperlink" Target="https://www.qmicrowave.com/" TargetMode="External"/><Relationship Id="rId4" Type="http://schemas.openxmlformats.org/officeDocument/2006/relationships/image" Target="../media/image218.emf"/><Relationship Id="rId9" Type="http://schemas.openxmlformats.org/officeDocument/2006/relationships/image" Target="../media/image222.jpeg"/></Relationships>
</file>

<file path=ppt/slides/_rels/slide2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58.xml"/><Relationship Id="rId3" Type="http://schemas.openxmlformats.org/officeDocument/2006/relationships/image" Target="../media/image224.jpeg"/><Relationship Id="rId7" Type="http://schemas.openxmlformats.org/officeDocument/2006/relationships/image" Target="../media/image227.png"/><Relationship Id="rId12" Type="http://schemas.openxmlformats.org/officeDocument/2006/relationships/slide" Target="slide46.xml"/><Relationship Id="rId2" Type="http://schemas.openxmlformats.org/officeDocument/2006/relationships/image" Target="../media/image223.png"/><Relationship Id="rId1" Type="http://schemas.openxmlformats.org/officeDocument/2006/relationships/slideLayout" Target="../slideLayouts/slideLayout5.xml"/><Relationship Id="rId6" Type="http://schemas.openxmlformats.org/officeDocument/2006/relationships/image" Target="../media/image226.png"/><Relationship Id="rId11" Type="http://schemas.openxmlformats.org/officeDocument/2006/relationships/slide" Target="slide15.xml"/><Relationship Id="rId5" Type="http://schemas.openxmlformats.org/officeDocument/2006/relationships/hyperlink" Target="http://www.fibersystems.com/" TargetMode="External"/><Relationship Id="rId15" Type="http://schemas.openxmlformats.org/officeDocument/2006/relationships/slide" Target="slide5.xml"/><Relationship Id="rId10" Type="http://schemas.openxmlformats.org/officeDocument/2006/relationships/slide" Target="slide2.xml"/><Relationship Id="rId4" Type="http://schemas.openxmlformats.org/officeDocument/2006/relationships/image" Target="../media/image225.png"/><Relationship Id="rId9" Type="http://schemas.openxmlformats.org/officeDocument/2006/relationships/image" Target="../media/image228.png"/><Relationship Id="rId14" Type="http://schemas.openxmlformats.org/officeDocument/2006/relationships/slide" Target="slide65.xml"/></Relationships>
</file>

<file path=ppt/slides/_rels/slide29.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39.png"/><Relationship Id="rId18" Type="http://schemas.openxmlformats.org/officeDocument/2006/relationships/image" Target="../media/image244.jpeg"/><Relationship Id="rId3" Type="http://schemas.openxmlformats.org/officeDocument/2006/relationships/image" Target="../media/image230.jpeg"/><Relationship Id="rId21" Type="http://schemas.openxmlformats.org/officeDocument/2006/relationships/slide" Target="slide15.xml"/><Relationship Id="rId7" Type="http://schemas.openxmlformats.org/officeDocument/2006/relationships/image" Target="../media/image234.jpeg"/><Relationship Id="rId12" Type="http://schemas.openxmlformats.org/officeDocument/2006/relationships/image" Target="../media/image238.jpeg"/><Relationship Id="rId17" Type="http://schemas.openxmlformats.org/officeDocument/2006/relationships/image" Target="../media/image243.png"/><Relationship Id="rId25" Type="http://schemas.openxmlformats.org/officeDocument/2006/relationships/slide" Target="slide5.xml"/><Relationship Id="rId2" Type="http://schemas.openxmlformats.org/officeDocument/2006/relationships/image" Target="../media/image229.png"/><Relationship Id="rId16" Type="http://schemas.openxmlformats.org/officeDocument/2006/relationships/image" Target="../media/image242.jpeg"/><Relationship Id="rId20" Type="http://schemas.openxmlformats.org/officeDocument/2006/relationships/slide" Target="slide2.xml"/><Relationship Id="rId1" Type="http://schemas.openxmlformats.org/officeDocument/2006/relationships/slideLayout" Target="../slideLayouts/slideLayout5.xml"/><Relationship Id="rId6" Type="http://schemas.openxmlformats.org/officeDocument/2006/relationships/image" Target="../media/image233.png"/><Relationship Id="rId11" Type="http://schemas.openxmlformats.org/officeDocument/2006/relationships/image" Target="../media/image237.jpeg"/><Relationship Id="rId24" Type="http://schemas.openxmlformats.org/officeDocument/2006/relationships/slide" Target="slide65.xml"/><Relationship Id="rId5" Type="http://schemas.openxmlformats.org/officeDocument/2006/relationships/image" Target="../media/image232.jpeg"/><Relationship Id="rId15" Type="http://schemas.openxmlformats.org/officeDocument/2006/relationships/image" Target="../media/image241.gif"/><Relationship Id="rId23" Type="http://schemas.openxmlformats.org/officeDocument/2006/relationships/slide" Target="slide58.xml"/><Relationship Id="rId10" Type="http://schemas.openxmlformats.org/officeDocument/2006/relationships/image" Target="../media/image236.jpeg"/><Relationship Id="rId19" Type="http://schemas.openxmlformats.org/officeDocument/2006/relationships/image" Target="../media/image245.png"/><Relationship Id="rId4" Type="http://schemas.openxmlformats.org/officeDocument/2006/relationships/image" Target="../media/image231.png"/><Relationship Id="rId9" Type="http://schemas.openxmlformats.org/officeDocument/2006/relationships/hyperlink" Target="https://amphenolcanada.com/" TargetMode="External"/><Relationship Id="rId14" Type="http://schemas.openxmlformats.org/officeDocument/2006/relationships/image" Target="../media/image240.jpeg"/><Relationship Id="rId22" Type="http://schemas.openxmlformats.org/officeDocument/2006/relationships/slide" Target="slide46.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2.xml"/><Relationship Id="rId7" Type="http://schemas.openxmlformats.org/officeDocument/2006/relationships/slide" Target="slide65.xml"/><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slide" Target="slide58.xml"/><Relationship Id="rId5" Type="http://schemas.openxmlformats.org/officeDocument/2006/relationships/slide" Target="slide46.xml"/><Relationship Id="rId4" Type="http://schemas.openxmlformats.org/officeDocument/2006/relationships/slide" Target="slide15.xml"/><Relationship Id="rId9" Type="http://schemas.openxmlformats.org/officeDocument/2006/relationships/chart" Target="../charts/char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0.jpeg"/><Relationship Id="rId13" Type="http://schemas.openxmlformats.org/officeDocument/2006/relationships/slide" Target="slide46.xml"/><Relationship Id="rId3" Type="http://schemas.openxmlformats.org/officeDocument/2006/relationships/image" Target="../media/image138.png"/><Relationship Id="rId7" Type="http://schemas.openxmlformats.org/officeDocument/2006/relationships/image" Target="../media/image234.jpeg"/><Relationship Id="rId12" Type="http://schemas.openxmlformats.org/officeDocument/2006/relationships/slide" Target="slide15.xml"/><Relationship Id="rId2" Type="http://schemas.openxmlformats.org/officeDocument/2006/relationships/image" Target="../media/image246.jpeg"/><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233.png"/><Relationship Id="rId11" Type="http://schemas.openxmlformats.org/officeDocument/2006/relationships/slide" Target="slide2.xml"/><Relationship Id="rId5" Type="http://schemas.openxmlformats.org/officeDocument/2006/relationships/image" Target="../media/image247.png"/><Relationship Id="rId15" Type="http://schemas.openxmlformats.org/officeDocument/2006/relationships/slide" Target="slide65.xml"/><Relationship Id="rId10" Type="http://schemas.openxmlformats.org/officeDocument/2006/relationships/image" Target="../media/image248.png"/><Relationship Id="rId4" Type="http://schemas.openxmlformats.org/officeDocument/2006/relationships/image" Target="../media/image134.png"/><Relationship Id="rId9" Type="http://schemas.openxmlformats.org/officeDocument/2006/relationships/hyperlink" Target="http://www.amphenol-optimize.com/" TargetMode="External"/><Relationship Id="rId14" Type="http://schemas.openxmlformats.org/officeDocument/2006/relationships/slide" Target="slide58.xml"/></Relationships>
</file>

<file path=ppt/slides/_rels/slide31.xml.rels><?xml version="1.0" encoding="UTF-8" standalone="yes"?>
<Relationships xmlns="http://schemas.openxmlformats.org/package/2006/relationships"><Relationship Id="rId8" Type="http://schemas.openxmlformats.org/officeDocument/2006/relationships/image" Target="../media/image254.png"/><Relationship Id="rId13" Type="http://schemas.openxmlformats.org/officeDocument/2006/relationships/slide" Target="slide65.xml"/><Relationship Id="rId3" Type="http://schemas.openxmlformats.org/officeDocument/2006/relationships/image" Target="../media/image250.png"/><Relationship Id="rId7" Type="http://schemas.openxmlformats.org/officeDocument/2006/relationships/image" Target="../media/image253.png"/><Relationship Id="rId12" Type="http://schemas.openxmlformats.org/officeDocument/2006/relationships/slide" Target="slide58.xml"/><Relationship Id="rId2" Type="http://schemas.openxmlformats.org/officeDocument/2006/relationships/image" Target="../media/image249.jpeg"/><Relationship Id="rId1" Type="http://schemas.openxmlformats.org/officeDocument/2006/relationships/slideLayout" Target="../slideLayouts/slideLayout5.xml"/><Relationship Id="rId6" Type="http://schemas.openxmlformats.org/officeDocument/2006/relationships/image" Target="../media/image252.png"/><Relationship Id="rId11" Type="http://schemas.openxmlformats.org/officeDocument/2006/relationships/slide" Target="slide46.xml"/><Relationship Id="rId5" Type="http://schemas.openxmlformats.org/officeDocument/2006/relationships/image" Target="../media/image251.jpeg"/><Relationship Id="rId10" Type="http://schemas.openxmlformats.org/officeDocument/2006/relationships/slide" Target="slide15.xml"/><Relationship Id="rId4" Type="http://schemas.openxmlformats.org/officeDocument/2006/relationships/hyperlink" Target="http://www.amphenol.co.uk/" TargetMode="External"/><Relationship Id="rId9" Type="http://schemas.openxmlformats.org/officeDocument/2006/relationships/slide" Target="slide2.xml"/><Relationship Id="rId14" Type="http://schemas.openxmlformats.org/officeDocument/2006/relationships/slide" Target="slide5.xml"/></Relationships>
</file>

<file path=ppt/slides/_rels/slide32.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slide" Target="slide46.xml"/><Relationship Id="rId3" Type="http://schemas.openxmlformats.org/officeDocument/2006/relationships/image" Target="../media/image255.jpeg"/><Relationship Id="rId7" Type="http://schemas.openxmlformats.org/officeDocument/2006/relationships/image" Target="../media/image259.emf"/><Relationship Id="rId12" Type="http://schemas.openxmlformats.org/officeDocument/2006/relationships/slide" Target="slide15.xml"/><Relationship Id="rId2" Type="http://schemas.openxmlformats.org/officeDocument/2006/relationships/hyperlink" Target="http://martec.solution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258.jpeg"/><Relationship Id="rId11" Type="http://schemas.openxmlformats.org/officeDocument/2006/relationships/slide" Target="slide2.xml"/><Relationship Id="rId5" Type="http://schemas.openxmlformats.org/officeDocument/2006/relationships/image" Target="../media/image257.png"/><Relationship Id="rId15" Type="http://schemas.openxmlformats.org/officeDocument/2006/relationships/slide" Target="slide65.xml"/><Relationship Id="rId10" Type="http://schemas.openxmlformats.org/officeDocument/2006/relationships/image" Target="cid:image004.png@01D92510.E766AAB0" TargetMode="External"/><Relationship Id="rId4" Type="http://schemas.openxmlformats.org/officeDocument/2006/relationships/image" Target="../media/image256.png"/><Relationship Id="rId9" Type="http://schemas.microsoft.com/office/2007/relationships/hdphoto" Target="../media/hdphoto21.wdp"/><Relationship Id="rId14" Type="http://schemas.openxmlformats.org/officeDocument/2006/relationships/slide" Target="slide58.xml"/></Relationships>
</file>

<file path=ppt/slides/_rels/slide33.xml.rels><?xml version="1.0" encoding="UTF-8" standalone="yes"?>
<Relationships xmlns="http://schemas.openxmlformats.org/package/2006/relationships"><Relationship Id="rId8" Type="http://schemas.openxmlformats.org/officeDocument/2006/relationships/image" Target="../media/image264.jpeg"/><Relationship Id="rId13" Type="http://schemas.openxmlformats.org/officeDocument/2006/relationships/slide" Target="slide58.xml"/><Relationship Id="rId3" Type="http://schemas.openxmlformats.org/officeDocument/2006/relationships/hyperlink" Target="http://www.amphenol-invotec.com/" TargetMode="External"/><Relationship Id="rId7" Type="http://schemas.openxmlformats.org/officeDocument/2006/relationships/image" Target="../media/image263.jpeg"/><Relationship Id="rId12" Type="http://schemas.openxmlformats.org/officeDocument/2006/relationships/slide" Target="slide46.xml"/><Relationship Id="rId2" Type="http://schemas.openxmlformats.org/officeDocument/2006/relationships/image" Target="../media/image72.png"/><Relationship Id="rId1" Type="http://schemas.openxmlformats.org/officeDocument/2006/relationships/slideLayout" Target="../slideLayouts/slideLayout5.xml"/><Relationship Id="rId6" Type="http://schemas.microsoft.com/office/2007/relationships/hdphoto" Target="../media/hdphoto22.wdp"/><Relationship Id="rId11" Type="http://schemas.openxmlformats.org/officeDocument/2006/relationships/slide" Target="slide15.xml"/><Relationship Id="rId5" Type="http://schemas.openxmlformats.org/officeDocument/2006/relationships/image" Target="../media/image262.png"/><Relationship Id="rId15" Type="http://schemas.openxmlformats.org/officeDocument/2006/relationships/slide" Target="slide5.xml"/><Relationship Id="rId10" Type="http://schemas.openxmlformats.org/officeDocument/2006/relationships/slide" Target="slide2.xml"/><Relationship Id="rId4" Type="http://schemas.openxmlformats.org/officeDocument/2006/relationships/image" Target="../media/image261.png"/><Relationship Id="rId9" Type="http://schemas.openxmlformats.org/officeDocument/2006/relationships/image" Target="../media/image265.jpeg"/><Relationship Id="rId14" Type="http://schemas.openxmlformats.org/officeDocument/2006/relationships/slide" Target="slide65.xml"/></Relationships>
</file>

<file path=ppt/slides/_rels/slide3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image" Target="../media/image267.png"/><Relationship Id="rId7" Type="http://schemas.openxmlformats.org/officeDocument/2006/relationships/image" Target="../media/image270.jpeg"/><Relationship Id="rId12" Type="http://schemas.openxmlformats.org/officeDocument/2006/relationships/slide" Target="slide65.xml"/><Relationship Id="rId2" Type="http://schemas.openxmlformats.org/officeDocument/2006/relationships/image" Target="../media/image266.jpeg"/><Relationship Id="rId1" Type="http://schemas.openxmlformats.org/officeDocument/2006/relationships/slideLayout" Target="../slideLayouts/slideLayout5.xml"/><Relationship Id="rId6" Type="http://schemas.openxmlformats.org/officeDocument/2006/relationships/image" Target="../media/image269.png"/><Relationship Id="rId11" Type="http://schemas.openxmlformats.org/officeDocument/2006/relationships/slide" Target="slide58.xml"/><Relationship Id="rId5" Type="http://schemas.openxmlformats.org/officeDocument/2006/relationships/hyperlink" Target="http://www.ionix-systems.com/" TargetMode="External"/><Relationship Id="rId10" Type="http://schemas.openxmlformats.org/officeDocument/2006/relationships/slide" Target="slide46.xml"/><Relationship Id="rId4" Type="http://schemas.openxmlformats.org/officeDocument/2006/relationships/image" Target="../media/image268.jpeg"/><Relationship Id="rId9" Type="http://schemas.openxmlformats.org/officeDocument/2006/relationships/slide" Target="slide15.xml"/></Relationships>
</file>

<file path=ppt/slides/_rels/slide3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3" Type="http://schemas.openxmlformats.org/officeDocument/2006/relationships/image" Target="../media/image272.jpeg"/><Relationship Id="rId7" Type="http://schemas.openxmlformats.org/officeDocument/2006/relationships/image" Target="../media/image274.png"/><Relationship Id="rId12" Type="http://schemas.openxmlformats.org/officeDocument/2006/relationships/slide" Target="slide65.xml"/><Relationship Id="rId2" Type="http://schemas.openxmlformats.org/officeDocument/2006/relationships/image" Target="../media/image271.jpeg"/><Relationship Id="rId1" Type="http://schemas.openxmlformats.org/officeDocument/2006/relationships/slideLayout" Target="../slideLayouts/slideLayout5.xml"/><Relationship Id="rId6" Type="http://schemas.openxmlformats.org/officeDocument/2006/relationships/hyperlink" Target="http://www.cablescan.co.uk/" TargetMode="External"/><Relationship Id="rId11" Type="http://schemas.openxmlformats.org/officeDocument/2006/relationships/slide" Target="slide58.xml"/><Relationship Id="rId5" Type="http://schemas.openxmlformats.org/officeDocument/2006/relationships/image" Target="../media/image273.png"/><Relationship Id="rId10" Type="http://schemas.openxmlformats.org/officeDocument/2006/relationships/slide" Target="slide46.xml"/><Relationship Id="rId4" Type="http://schemas.openxmlformats.org/officeDocument/2006/relationships/image" Target="../media/image76.png"/><Relationship Id="rId9" Type="http://schemas.openxmlformats.org/officeDocument/2006/relationships/slide" Target="slide15.xml"/></Relationships>
</file>

<file path=ppt/slides/_rels/slide36.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slide" Target="slide65.xml"/><Relationship Id="rId3" Type="http://schemas.openxmlformats.org/officeDocument/2006/relationships/hyperlink" Target="https://www.amphenol-airlb.fr/en/" TargetMode="External"/><Relationship Id="rId7" Type="http://schemas.openxmlformats.org/officeDocument/2006/relationships/image" Target="../media/image279.png"/><Relationship Id="rId12" Type="http://schemas.openxmlformats.org/officeDocument/2006/relationships/slide" Target="slide58.xml"/><Relationship Id="rId2" Type="http://schemas.openxmlformats.org/officeDocument/2006/relationships/image" Target="../media/image275.jpeg"/><Relationship Id="rId1" Type="http://schemas.openxmlformats.org/officeDocument/2006/relationships/slideLayout" Target="../slideLayouts/slideLayout5.xml"/><Relationship Id="rId6" Type="http://schemas.openxmlformats.org/officeDocument/2006/relationships/image" Target="../media/image278.png"/><Relationship Id="rId11" Type="http://schemas.openxmlformats.org/officeDocument/2006/relationships/slide" Target="slide46.xml"/><Relationship Id="rId5" Type="http://schemas.openxmlformats.org/officeDocument/2006/relationships/image" Target="../media/image277.png"/><Relationship Id="rId10" Type="http://schemas.openxmlformats.org/officeDocument/2006/relationships/slide" Target="slide15.xml"/><Relationship Id="rId4" Type="http://schemas.openxmlformats.org/officeDocument/2006/relationships/image" Target="../media/image276.png"/><Relationship Id="rId9" Type="http://schemas.openxmlformats.org/officeDocument/2006/relationships/slide" Target="slide2.xml"/><Relationship Id="rId14" Type="http://schemas.openxmlformats.org/officeDocument/2006/relationships/slide" Target="slide5.xml"/></Relationships>
</file>

<file path=ppt/slides/_rels/slide37.xml.rels><?xml version="1.0" encoding="UTF-8" standalone="yes"?>
<Relationships xmlns="http://schemas.openxmlformats.org/package/2006/relationships"><Relationship Id="rId8" Type="http://schemas.openxmlformats.org/officeDocument/2006/relationships/image" Target="../media/image286.jpeg"/><Relationship Id="rId13" Type="http://schemas.openxmlformats.org/officeDocument/2006/relationships/image" Target="../media/image291.jpeg"/><Relationship Id="rId18" Type="http://schemas.openxmlformats.org/officeDocument/2006/relationships/slide" Target="slide46.xml"/><Relationship Id="rId3" Type="http://schemas.openxmlformats.org/officeDocument/2006/relationships/image" Target="../media/image282.jpeg"/><Relationship Id="rId21" Type="http://schemas.openxmlformats.org/officeDocument/2006/relationships/slide" Target="slide5.xml"/><Relationship Id="rId7" Type="http://schemas.openxmlformats.org/officeDocument/2006/relationships/image" Target="../media/image285.jpeg"/><Relationship Id="rId12" Type="http://schemas.openxmlformats.org/officeDocument/2006/relationships/image" Target="../media/image290.jpeg"/><Relationship Id="rId17" Type="http://schemas.openxmlformats.org/officeDocument/2006/relationships/slide" Target="slide15.xml"/><Relationship Id="rId2" Type="http://schemas.openxmlformats.org/officeDocument/2006/relationships/image" Target="../media/image281.png"/><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airlb.de/" TargetMode="External"/><Relationship Id="rId11" Type="http://schemas.openxmlformats.org/officeDocument/2006/relationships/image" Target="../media/image289.jpeg"/><Relationship Id="rId5" Type="http://schemas.openxmlformats.org/officeDocument/2006/relationships/image" Target="../media/image284.jpeg"/><Relationship Id="rId15" Type="http://schemas.openxmlformats.org/officeDocument/2006/relationships/image" Target="../media/image293.jpeg"/><Relationship Id="rId10" Type="http://schemas.openxmlformats.org/officeDocument/2006/relationships/image" Target="../media/image288.jpeg"/><Relationship Id="rId19" Type="http://schemas.openxmlformats.org/officeDocument/2006/relationships/slide" Target="slide58.xml"/><Relationship Id="rId4" Type="http://schemas.openxmlformats.org/officeDocument/2006/relationships/image" Target="../media/image283.jpeg"/><Relationship Id="rId9" Type="http://schemas.openxmlformats.org/officeDocument/2006/relationships/image" Target="../media/image287.jpeg"/><Relationship Id="rId14" Type="http://schemas.openxmlformats.org/officeDocument/2006/relationships/image" Target="../media/image292.jpeg"/></Relationships>
</file>

<file path=ppt/slides/_rels/slide38.xml.rels><?xml version="1.0" encoding="UTF-8" standalone="yes"?>
<Relationships xmlns="http://schemas.openxmlformats.org/package/2006/relationships"><Relationship Id="rId8" Type="http://schemas.openxmlformats.org/officeDocument/2006/relationships/image" Target="../media/image299.jpeg"/><Relationship Id="rId13" Type="http://schemas.openxmlformats.org/officeDocument/2006/relationships/slide" Target="slide58.xml"/><Relationship Id="rId3" Type="http://schemas.openxmlformats.org/officeDocument/2006/relationships/hyperlink" Target="http://www.sefee.com/" TargetMode="External"/><Relationship Id="rId7" Type="http://schemas.openxmlformats.org/officeDocument/2006/relationships/image" Target="../media/image298.jpeg"/><Relationship Id="rId12" Type="http://schemas.openxmlformats.org/officeDocument/2006/relationships/slide" Target="slide46.xml"/><Relationship Id="rId2" Type="http://schemas.openxmlformats.org/officeDocument/2006/relationships/image" Target="../media/image294.jpeg"/><Relationship Id="rId1" Type="http://schemas.openxmlformats.org/officeDocument/2006/relationships/slideLayout" Target="../slideLayouts/slideLayout5.xml"/><Relationship Id="rId6" Type="http://schemas.openxmlformats.org/officeDocument/2006/relationships/image" Target="../media/image297.png"/><Relationship Id="rId11" Type="http://schemas.openxmlformats.org/officeDocument/2006/relationships/slide" Target="slide15.xml"/><Relationship Id="rId5" Type="http://schemas.openxmlformats.org/officeDocument/2006/relationships/image" Target="../media/image296.emf"/><Relationship Id="rId15" Type="http://schemas.openxmlformats.org/officeDocument/2006/relationships/slide" Target="slide5.xml"/><Relationship Id="rId10" Type="http://schemas.openxmlformats.org/officeDocument/2006/relationships/slide" Target="slide2.xml"/><Relationship Id="rId4" Type="http://schemas.openxmlformats.org/officeDocument/2006/relationships/image" Target="../media/image295.png"/><Relationship Id="rId9" Type="http://schemas.openxmlformats.org/officeDocument/2006/relationships/image" Target="../media/image300.png"/><Relationship Id="rId14" Type="http://schemas.openxmlformats.org/officeDocument/2006/relationships/slide" Target="slide65.xml"/></Relationships>
</file>

<file path=ppt/slides/_rels/slide39.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slide" Target="slide46.xml"/><Relationship Id="rId3" Type="http://schemas.openxmlformats.org/officeDocument/2006/relationships/hyperlink" Target="http://www.amphenol-socapex.com/" TargetMode="External"/><Relationship Id="rId7" Type="http://schemas.openxmlformats.org/officeDocument/2006/relationships/image" Target="../media/image305.png"/><Relationship Id="rId12" Type="http://schemas.openxmlformats.org/officeDocument/2006/relationships/slide" Target="slide15.xml"/><Relationship Id="rId2" Type="http://schemas.openxmlformats.org/officeDocument/2006/relationships/image" Target="../media/image301.jpeg"/><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304.png"/><Relationship Id="rId11" Type="http://schemas.openxmlformats.org/officeDocument/2006/relationships/slide" Target="slide2.xml"/><Relationship Id="rId5" Type="http://schemas.openxmlformats.org/officeDocument/2006/relationships/image" Target="../media/image303.png"/><Relationship Id="rId15" Type="http://schemas.openxmlformats.org/officeDocument/2006/relationships/slide" Target="slide65.xml"/><Relationship Id="rId10" Type="http://schemas.openxmlformats.org/officeDocument/2006/relationships/image" Target="../media/image308.png"/><Relationship Id="rId4" Type="http://schemas.openxmlformats.org/officeDocument/2006/relationships/image" Target="../media/image302.png"/><Relationship Id="rId9" Type="http://schemas.openxmlformats.org/officeDocument/2006/relationships/image" Target="../media/image307.png"/><Relationship Id="rId14" Type="http://schemas.openxmlformats.org/officeDocument/2006/relationships/slide" Target="slide58.xml"/></Relationships>
</file>

<file path=ppt/slides/_rels/slide4.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18.png"/><Relationship Id="rId7" Type="http://schemas.openxmlformats.org/officeDocument/2006/relationships/slide" Target="slide5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46.xml"/><Relationship Id="rId5" Type="http://schemas.openxmlformats.org/officeDocument/2006/relationships/slide" Target="slide15.xml"/><Relationship Id="rId4" Type="http://schemas.openxmlformats.org/officeDocument/2006/relationships/slide" Target="slide2.xml"/><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image" Target="../media/image313.png"/><Relationship Id="rId13" Type="http://schemas.openxmlformats.org/officeDocument/2006/relationships/slide" Target="slide15.xml"/><Relationship Id="rId3" Type="http://schemas.openxmlformats.org/officeDocument/2006/relationships/image" Target="../media/image310.png"/><Relationship Id="rId7" Type="http://schemas.openxmlformats.org/officeDocument/2006/relationships/hyperlink" Target="https://www.amphenol-aop.com/" TargetMode="External"/><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image" Target="../media/image309.jpeg"/><Relationship Id="rId16"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image" Target="../media/image312.jpeg"/><Relationship Id="rId11" Type="http://schemas.microsoft.com/office/2007/relationships/hdphoto" Target="../media/hdphoto24.wdp"/><Relationship Id="rId5" Type="http://schemas.openxmlformats.org/officeDocument/2006/relationships/image" Target="../media/image311.png"/><Relationship Id="rId15" Type="http://schemas.openxmlformats.org/officeDocument/2006/relationships/slide" Target="slide58.xml"/><Relationship Id="rId10" Type="http://schemas.openxmlformats.org/officeDocument/2006/relationships/image" Target="../media/image315.png"/><Relationship Id="rId4" Type="http://schemas.microsoft.com/office/2007/relationships/hdphoto" Target="../media/hdphoto23.wdp"/><Relationship Id="rId9" Type="http://schemas.openxmlformats.org/officeDocument/2006/relationships/image" Target="../media/image314.png"/><Relationship Id="rId14" Type="http://schemas.openxmlformats.org/officeDocument/2006/relationships/slide" Target="slide46.xml"/></Relationships>
</file>

<file path=ppt/slides/_rels/slide41.xml.rels><?xml version="1.0" encoding="UTF-8" standalone="yes"?>
<Relationships xmlns="http://schemas.openxmlformats.org/package/2006/relationships"><Relationship Id="rId8" Type="http://schemas.openxmlformats.org/officeDocument/2006/relationships/image" Target="../media/image318.jpeg"/><Relationship Id="rId13" Type="http://schemas.openxmlformats.org/officeDocument/2006/relationships/slide" Target="slide65.xml"/><Relationship Id="rId3" Type="http://schemas.openxmlformats.org/officeDocument/2006/relationships/image" Target="../media/image80.png"/><Relationship Id="rId7" Type="http://schemas.openxmlformats.org/officeDocument/2006/relationships/hyperlink" Target="http://www.amphenol-in.com/index.aspx" TargetMode="External"/><Relationship Id="rId12" Type="http://schemas.openxmlformats.org/officeDocument/2006/relationships/slide" Target="slide58.xml"/><Relationship Id="rId2" Type="http://schemas.openxmlformats.org/officeDocument/2006/relationships/image" Target="../media/image316.jpe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slide" Target="slide46.xml"/><Relationship Id="rId5" Type="http://schemas.openxmlformats.org/officeDocument/2006/relationships/image" Target="../media/image317.png"/><Relationship Id="rId10" Type="http://schemas.openxmlformats.org/officeDocument/2006/relationships/slide" Target="slide15.xml"/><Relationship Id="rId4" Type="http://schemas.openxmlformats.org/officeDocument/2006/relationships/image" Target="../media/image81.png"/><Relationship Id="rId9" Type="http://schemas.openxmlformats.org/officeDocument/2006/relationships/slide" Target="slide2.xml"/><Relationship Id="rId14" Type="http://schemas.openxmlformats.org/officeDocument/2006/relationships/slide" Target="slide5.xml"/></Relationships>
</file>

<file path=ppt/slides/_rels/slide42.xml.rels><?xml version="1.0" encoding="UTF-8" standalone="yes"?>
<Relationships xmlns="http://schemas.openxmlformats.org/package/2006/relationships"><Relationship Id="rId8" Type="http://schemas.openxmlformats.org/officeDocument/2006/relationships/hyperlink" Target="http://www.amphenolmao.com/Products/Cables/Cables/HighSpeedCopperCables" TargetMode="External"/><Relationship Id="rId13" Type="http://schemas.openxmlformats.org/officeDocument/2006/relationships/slide" Target="slide46.xml"/><Relationship Id="rId3" Type="http://schemas.openxmlformats.org/officeDocument/2006/relationships/hyperlink" Target="http://www.amphenol.co.jp/" TargetMode="External"/><Relationship Id="rId7" Type="http://schemas.openxmlformats.org/officeDocument/2006/relationships/image" Target="../media/image306.png"/><Relationship Id="rId12" Type="http://schemas.openxmlformats.org/officeDocument/2006/relationships/slide" Target="slide15.xml"/><Relationship Id="rId2" Type="http://schemas.openxmlformats.org/officeDocument/2006/relationships/image" Target="../media/image319.jpeg"/><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321.jpeg"/><Relationship Id="rId11" Type="http://schemas.openxmlformats.org/officeDocument/2006/relationships/slide" Target="slide2.xml"/><Relationship Id="rId5" Type="http://schemas.openxmlformats.org/officeDocument/2006/relationships/hyperlink" Target="http://www.amphenolmao.com/Products/RectBoardLevel/DSubConnectors/MicroDConnectors" TargetMode="External"/><Relationship Id="rId15" Type="http://schemas.openxmlformats.org/officeDocument/2006/relationships/slide" Target="slide65.xml"/><Relationship Id="rId10" Type="http://schemas.openxmlformats.org/officeDocument/2006/relationships/image" Target="../media/image323.jpeg"/><Relationship Id="rId4" Type="http://schemas.openxmlformats.org/officeDocument/2006/relationships/image" Target="../media/image320.png"/><Relationship Id="rId9" Type="http://schemas.openxmlformats.org/officeDocument/2006/relationships/image" Target="../media/image322.jpeg"/><Relationship Id="rId14" Type="http://schemas.openxmlformats.org/officeDocument/2006/relationships/slide" Target="slide58.xml"/></Relationships>
</file>

<file path=ppt/slides/_rels/slide43.xml.rels><?xml version="1.0" encoding="UTF-8" standalone="yes"?>
<Relationships xmlns="http://schemas.openxmlformats.org/package/2006/relationships"><Relationship Id="rId8" Type="http://schemas.openxmlformats.org/officeDocument/2006/relationships/hyperlink" Target="http://www.amphenolmao.com/Products/RectBoardLevel/RectangularConnectors/HiLinXConnectors" TargetMode="External"/><Relationship Id="rId13" Type="http://schemas.openxmlformats.org/officeDocument/2006/relationships/slide" Target="slide2.xml"/><Relationship Id="rId18" Type="http://schemas.openxmlformats.org/officeDocument/2006/relationships/slide" Target="slide5.xml"/><Relationship Id="rId3" Type="http://schemas.openxmlformats.org/officeDocument/2006/relationships/image" Target="../media/image324.jpeg"/><Relationship Id="rId7" Type="http://schemas.openxmlformats.org/officeDocument/2006/relationships/image" Target="../media/image326.jpeg"/><Relationship Id="rId12" Type="http://schemas.openxmlformats.org/officeDocument/2006/relationships/image" Target="../media/image329.emf"/><Relationship Id="rId17" Type="http://schemas.openxmlformats.org/officeDocument/2006/relationships/slide" Target="slide65.xml"/><Relationship Id="rId2" Type="http://schemas.openxmlformats.org/officeDocument/2006/relationships/hyperlink" Target="http://www.amphenolmao.com/Products/BackshellSysAtt/SystemAttachments/ABS2195CC5516Clamps" TargetMode="External"/><Relationship Id="rId16" Type="http://schemas.openxmlformats.org/officeDocument/2006/relationships/slide" Target="slide58.xml"/><Relationship Id="rId1" Type="http://schemas.openxmlformats.org/officeDocument/2006/relationships/slideLayout" Target="../slideLayouts/slideLayout5.xml"/><Relationship Id="rId6" Type="http://schemas.openxmlformats.org/officeDocument/2006/relationships/hyperlink" Target="http://www.amphenolmao.com/Products/Circular/MilSpecDerivatives/HTCTitanium" TargetMode="External"/><Relationship Id="rId11" Type="http://schemas.openxmlformats.org/officeDocument/2006/relationships/image" Target="../media/image328.jpeg"/><Relationship Id="rId5" Type="http://schemas.openxmlformats.org/officeDocument/2006/relationships/image" Target="../media/image325.jpeg"/><Relationship Id="rId15" Type="http://schemas.openxmlformats.org/officeDocument/2006/relationships/slide" Target="slide46.xml"/><Relationship Id="rId10" Type="http://schemas.openxmlformats.org/officeDocument/2006/relationships/hyperlink" Target="http://www.amphenolmao.com/" TargetMode="External"/><Relationship Id="rId4" Type="http://schemas.openxmlformats.org/officeDocument/2006/relationships/hyperlink" Target="http://www.amphenolmao.com/Products/Cables/Cables/HighSpeedRFCableAssemblies" TargetMode="External"/><Relationship Id="rId9" Type="http://schemas.openxmlformats.org/officeDocument/2006/relationships/image" Target="../media/image327.jpeg"/><Relationship Id="rId14" Type="http://schemas.openxmlformats.org/officeDocument/2006/relationships/slide" Target="slide15.xml"/></Relationships>
</file>

<file path=ppt/slides/_rels/slide44.xml.rels><?xml version="1.0" encoding="UTF-8" standalone="yes"?>
<Relationships xmlns="http://schemas.openxmlformats.org/package/2006/relationships"><Relationship Id="rId8" Type="http://schemas.openxmlformats.org/officeDocument/2006/relationships/hyperlink" Target="http://www.amphenolmao.com/Products/Cables/Cables/HighSpeedRFCableAssemblies" TargetMode="External"/><Relationship Id="rId13" Type="http://schemas.openxmlformats.org/officeDocument/2006/relationships/image" Target="../media/image336.jpeg"/><Relationship Id="rId18" Type="http://schemas.openxmlformats.org/officeDocument/2006/relationships/slide" Target="slide65.xml"/><Relationship Id="rId3" Type="http://schemas.openxmlformats.org/officeDocument/2006/relationships/image" Target="../media/image330.jpeg"/><Relationship Id="rId7" Type="http://schemas.openxmlformats.org/officeDocument/2006/relationships/image" Target="../media/image333.jpeg"/><Relationship Id="rId12" Type="http://schemas.openxmlformats.org/officeDocument/2006/relationships/hyperlink" Target="http://www.amphenolmao.com/Products/RectBoardLevel/RectangularConnectors/HiLinXConnectors" TargetMode="External"/><Relationship Id="rId17" Type="http://schemas.openxmlformats.org/officeDocument/2006/relationships/slide" Target="slide58.xml"/><Relationship Id="rId2" Type="http://schemas.openxmlformats.org/officeDocument/2006/relationships/hyperlink" Target="http://bar-tec.com/index.html" TargetMode="External"/><Relationship Id="rId16" Type="http://schemas.openxmlformats.org/officeDocument/2006/relationships/slide" Target="slide46.xml"/><Relationship Id="rId1" Type="http://schemas.openxmlformats.org/officeDocument/2006/relationships/slideLayout" Target="../slideLayouts/slideLayout5.xml"/><Relationship Id="rId6" Type="http://schemas.openxmlformats.org/officeDocument/2006/relationships/hyperlink" Target="http://www.amphenolmao.com/Products/BackshellSysAtt/SystemAttachments/ABS2195CC5516Clamps" TargetMode="External"/><Relationship Id="rId11" Type="http://schemas.openxmlformats.org/officeDocument/2006/relationships/image" Target="../media/image335.jpeg"/><Relationship Id="rId5" Type="http://schemas.openxmlformats.org/officeDocument/2006/relationships/image" Target="../media/image332.jpeg"/><Relationship Id="rId15" Type="http://schemas.openxmlformats.org/officeDocument/2006/relationships/slide" Target="slide15.xml"/><Relationship Id="rId10" Type="http://schemas.openxmlformats.org/officeDocument/2006/relationships/hyperlink" Target="http://www.amphenolmao.com/Products/Circular/MilSpecDerivatives/HTCTitanium" TargetMode="External"/><Relationship Id="rId19" Type="http://schemas.openxmlformats.org/officeDocument/2006/relationships/slide" Target="slide5.xml"/><Relationship Id="rId4" Type="http://schemas.openxmlformats.org/officeDocument/2006/relationships/image" Target="../media/image331.png"/><Relationship Id="rId9" Type="http://schemas.openxmlformats.org/officeDocument/2006/relationships/image" Target="../media/image334.jpeg"/><Relationship Id="rId14" Type="http://schemas.openxmlformats.org/officeDocument/2006/relationships/slide" Target="slide2.xml"/></Relationships>
</file>

<file path=ppt/slides/_rels/slide45.xml.rels><?xml version="1.0" encoding="UTF-8" standalone="yes"?>
<Relationships xmlns="http://schemas.openxmlformats.org/package/2006/relationships"><Relationship Id="rId8" Type="http://schemas.openxmlformats.org/officeDocument/2006/relationships/image" Target="../media/image342.jpeg"/><Relationship Id="rId13" Type="http://schemas.openxmlformats.org/officeDocument/2006/relationships/slide" Target="slide65.xml"/><Relationship Id="rId3" Type="http://schemas.openxmlformats.org/officeDocument/2006/relationships/hyperlink" Target="https://www.trackwise.co.uk/" TargetMode="External"/><Relationship Id="rId7" Type="http://schemas.openxmlformats.org/officeDocument/2006/relationships/image" Target="../media/image341.png"/><Relationship Id="rId12" Type="http://schemas.openxmlformats.org/officeDocument/2006/relationships/slide" Target="slide58.xml"/><Relationship Id="rId2" Type="http://schemas.openxmlformats.org/officeDocument/2006/relationships/image" Target="../media/image337.jpeg"/><Relationship Id="rId1" Type="http://schemas.openxmlformats.org/officeDocument/2006/relationships/slideLayout" Target="../slideLayouts/slideLayout5.xml"/><Relationship Id="rId6" Type="http://schemas.openxmlformats.org/officeDocument/2006/relationships/image" Target="../media/image340.png"/><Relationship Id="rId11" Type="http://schemas.openxmlformats.org/officeDocument/2006/relationships/slide" Target="slide46.xml"/><Relationship Id="rId5" Type="http://schemas.openxmlformats.org/officeDocument/2006/relationships/image" Target="../media/image339.jpeg"/><Relationship Id="rId10" Type="http://schemas.openxmlformats.org/officeDocument/2006/relationships/slide" Target="slide15.xml"/><Relationship Id="rId4" Type="http://schemas.openxmlformats.org/officeDocument/2006/relationships/image" Target="../media/image338.gif"/><Relationship Id="rId9" Type="http://schemas.openxmlformats.org/officeDocument/2006/relationships/slide" Target="slide2.xml"/><Relationship Id="rId14" Type="http://schemas.openxmlformats.org/officeDocument/2006/relationships/slide" Target="slide5.xml"/></Relationships>
</file>

<file path=ppt/slides/_rels/slide46.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58.xml"/><Relationship Id="rId4" Type="http://schemas.openxmlformats.org/officeDocument/2006/relationships/slide" Target="slide46.xml"/></Relationships>
</file>

<file path=ppt/slides/_rels/slide47.xml.rels><?xml version="1.0" encoding="UTF-8" standalone="yes"?>
<Relationships xmlns="http://schemas.openxmlformats.org/package/2006/relationships"><Relationship Id="rId8" Type="http://schemas.openxmlformats.org/officeDocument/2006/relationships/hyperlink" Target="http://www.amphenolmao.com/Products/Circular/MilSpecDerivatives/HTCTitanium" TargetMode="External"/><Relationship Id="rId13" Type="http://schemas.openxmlformats.org/officeDocument/2006/relationships/slide" Target="slide46.xml"/><Relationship Id="rId3" Type="http://schemas.openxmlformats.org/officeDocument/2006/relationships/image" Target="../media/image343.jpeg"/><Relationship Id="rId7" Type="http://schemas.openxmlformats.org/officeDocument/2006/relationships/image" Target="../media/image345.jpeg"/><Relationship Id="rId12" Type="http://schemas.openxmlformats.org/officeDocument/2006/relationships/slide" Target="slide15.xml"/><Relationship Id="rId2" Type="http://schemas.openxmlformats.org/officeDocument/2006/relationships/hyperlink" Target="http://www.amphenolmao.com/Products/Circular/OtherCirculars/710PinWaterproofBreakawayConnector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Circular/MilSpecDerivatives/RNJRackandPanelCircular" TargetMode="External"/><Relationship Id="rId11" Type="http://schemas.openxmlformats.org/officeDocument/2006/relationships/slide" Target="slide2.xml"/><Relationship Id="rId5" Type="http://schemas.openxmlformats.org/officeDocument/2006/relationships/image" Target="../media/image344.jpeg"/><Relationship Id="rId15" Type="http://schemas.openxmlformats.org/officeDocument/2006/relationships/slide" Target="slide65.xml"/><Relationship Id="rId10" Type="http://schemas.openxmlformats.org/officeDocument/2006/relationships/hyperlink" Target="http://www.amphenolmao.com/Products/Circular" TargetMode="External"/><Relationship Id="rId4" Type="http://schemas.openxmlformats.org/officeDocument/2006/relationships/hyperlink" Target="http://www.amphenolmao.com/Products/Circular/FilteredSealedCircular/CircularMilSpecTypeHermeticSealedConnectors" TargetMode="External"/><Relationship Id="rId9" Type="http://schemas.openxmlformats.org/officeDocument/2006/relationships/image" Target="../media/image335.jpeg"/><Relationship Id="rId14" Type="http://schemas.openxmlformats.org/officeDocument/2006/relationships/slide" Target="slide58.xml"/></Relationships>
</file>

<file path=ppt/slides/_rels/slide48.xml.rels><?xml version="1.0" encoding="UTF-8" standalone="yes"?>
<Relationships xmlns="http://schemas.openxmlformats.org/package/2006/relationships"><Relationship Id="rId8" Type="http://schemas.openxmlformats.org/officeDocument/2006/relationships/hyperlink" Target="http://www.amphenolmao.com/Products/RectBoardLevel/RackandPanelConnectors/ARINC600" TargetMode="External"/><Relationship Id="rId13" Type="http://schemas.openxmlformats.org/officeDocument/2006/relationships/slide" Target="slide46.xml"/><Relationship Id="rId3" Type="http://schemas.openxmlformats.org/officeDocument/2006/relationships/image" Target="../media/image346.jpeg"/><Relationship Id="rId7" Type="http://schemas.openxmlformats.org/officeDocument/2006/relationships/image" Target="../media/image347.jpeg"/><Relationship Id="rId12" Type="http://schemas.openxmlformats.org/officeDocument/2006/relationships/slide" Target="slide15.xml"/><Relationship Id="rId2" Type="http://schemas.openxmlformats.org/officeDocument/2006/relationships/hyperlink" Target="http://www.amphenolmao.com/Products/RectBoardLevel/RectangularConnectors/EN4165SIMMonomodule"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RectBoardLevel/BoardLevelConnectors/RVPXRuggedizedVITA46" TargetMode="External"/><Relationship Id="rId11" Type="http://schemas.openxmlformats.org/officeDocument/2006/relationships/slide" Target="slide2.xml"/><Relationship Id="rId5" Type="http://schemas.openxmlformats.org/officeDocument/2006/relationships/image" Target="../media/image321.jpeg"/><Relationship Id="rId15" Type="http://schemas.openxmlformats.org/officeDocument/2006/relationships/slide" Target="slide65.xml"/><Relationship Id="rId10" Type="http://schemas.openxmlformats.org/officeDocument/2006/relationships/hyperlink" Target="http://www.amphenolmao.com/Products/RectBoardLevel" TargetMode="External"/><Relationship Id="rId4" Type="http://schemas.openxmlformats.org/officeDocument/2006/relationships/hyperlink" Target="http://www.amphenolmao.com/Products/RectBoardLevel/DSubConnectors/MicroDConnectors" TargetMode="External"/><Relationship Id="rId9" Type="http://schemas.openxmlformats.org/officeDocument/2006/relationships/image" Target="../media/image348.jpeg"/><Relationship Id="rId14" Type="http://schemas.openxmlformats.org/officeDocument/2006/relationships/slide" Target="slide58.xml"/></Relationships>
</file>

<file path=ppt/slides/_rels/slide49.xml.rels><?xml version="1.0" encoding="UTF-8" standalone="yes"?>
<Relationships xmlns="http://schemas.openxmlformats.org/package/2006/relationships"><Relationship Id="rId8" Type="http://schemas.openxmlformats.org/officeDocument/2006/relationships/hyperlink" Target="http://www.amphenolmao.com/Products/RFInterconnects/RFConnectors/MultiportConnectors" TargetMode="External"/><Relationship Id="rId13" Type="http://schemas.openxmlformats.org/officeDocument/2006/relationships/slide" Target="slide15.xml"/><Relationship Id="rId3" Type="http://schemas.openxmlformats.org/officeDocument/2006/relationships/image" Target="../media/image349.jpeg"/><Relationship Id="rId7" Type="http://schemas.openxmlformats.org/officeDocument/2006/relationships/image" Target="../media/image351.pn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Products/RFInterconnects/RFConnectors/MultiportHighDensityConnectors" TargetMode="External"/><Relationship Id="rId16"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Products/RFInterconnects/RFConnectors/MilSpecRFConnectorsAdaptersandComponents" TargetMode="External"/><Relationship Id="rId11" Type="http://schemas.openxmlformats.org/officeDocument/2006/relationships/hyperlink" Target="http://www.amphenolmao.com/Products/RFInterconnects" TargetMode="External"/><Relationship Id="rId5" Type="http://schemas.openxmlformats.org/officeDocument/2006/relationships/image" Target="../media/image350.png"/><Relationship Id="rId15" Type="http://schemas.openxmlformats.org/officeDocument/2006/relationships/slide" Target="slide58.xml"/><Relationship Id="rId10" Type="http://schemas.microsoft.com/office/2007/relationships/hdphoto" Target="../media/hdphoto25.wdp"/><Relationship Id="rId4" Type="http://schemas.openxmlformats.org/officeDocument/2006/relationships/hyperlink" Target="http://www.amphenolmao.com/Products/RFInterconnects/RFConnectors/VITA67" TargetMode="External"/><Relationship Id="rId9" Type="http://schemas.openxmlformats.org/officeDocument/2006/relationships/image" Target="../media/image352.jpeg"/><Relationship Id="rId14" Type="http://schemas.openxmlformats.org/officeDocument/2006/relationships/slide" Target="slide46.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2.xml"/><Relationship Id="rId7" Type="http://schemas.openxmlformats.org/officeDocument/2006/relationships/slide" Target="slide65.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slide" Target="slide58.xml"/><Relationship Id="rId5" Type="http://schemas.openxmlformats.org/officeDocument/2006/relationships/slide" Target="slide46.xml"/><Relationship Id="rId4" Type="http://schemas.openxmlformats.org/officeDocument/2006/relationships/slide" Target="slide15.xml"/></Relationships>
</file>

<file path=ppt/slides/_rels/slide50.xml.rels><?xml version="1.0" encoding="UTF-8" standalone="yes"?>
<Relationships xmlns="http://schemas.openxmlformats.org/package/2006/relationships"><Relationship Id="rId8" Type="http://schemas.openxmlformats.org/officeDocument/2006/relationships/hyperlink" Target="http://www.amphenolmao.com/Products/Circular/MicroMiniature/uCom10GbSeries" TargetMode="External"/><Relationship Id="rId13" Type="http://schemas.openxmlformats.org/officeDocument/2006/relationships/slide" Target="slide46.xml"/><Relationship Id="rId3" Type="http://schemas.openxmlformats.org/officeDocument/2006/relationships/image" Target="../media/image353.jpeg"/><Relationship Id="rId7" Type="http://schemas.openxmlformats.org/officeDocument/2006/relationships/image" Target="../media/image354.jpeg"/><Relationship Id="rId12" Type="http://schemas.openxmlformats.org/officeDocument/2006/relationships/slide" Target="slide15.xml"/><Relationship Id="rId2" Type="http://schemas.openxmlformats.org/officeDocument/2006/relationships/hyperlink" Target="http://www.amphenolmao.com/Products/HighSpeedFibOp/FiberOpticConnectors/FibertoAntennaFTTAConnectorSolution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HighSpeedFibOp/FiberOpticConnectors/BoardLevelRectangularFiberOptics" TargetMode="External"/><Relationship Id="rId11" Type="http://schemas.openxmlformats.org/officeDocument/2006/relationships/slide" Target="slide2.xml"/><Relationship Id="rId5" Type="http://schemas.openxmlformats.org/officeDocument/2006/relationships/image" Target="../media/image224.jpeg"/><Relationship Id="rId15" Type="http://schemas.openxmlformats.org/officeDocument/2006/relationships/slide" Target="slide65.xml"/><Relationship Id="rId10" Type="http://schemas.openxmlformats.org/officeDocument/2006/relationships/hyperlink" Target="http://www.amphenolmao.com/Products/HighSpeedFibOp" TargetMode="External"/><Relationship Id="rId4" Type="http://schemas.openxmlformats.org/officeDocument/2006/relationships/hyperlink" Target="http://www.amphenolmao.com/Products/HighSpeedFibOp/FiberOpticConnectors/TFOCAMultiChannelFiberOpticConnectors" TargetMode="External"/><Relationship Id="rId9" Type="http://schemas.openxmlformats.org/officeDocument/2006/relationships/image" Target="../media/image355.png"/><Relationship Id="rId14" Type="http://schemas.openxmlformats.org/officeDocument/2006/relationships/slide" Target="slide58.xml"/></Relationships>
</file>

<file path=ppt/slides/_rels/slide51.xml.rels><?xml version="1.0" encoding="UTF-8" standalone="yes"?>
<Relationships xmlns="http://schemas.openxmlformats.org/package/2006/relationships"><Relationship Id="rId8" Type="http://schemas.openxmlformats.org/officeDocument/2006/relationships/hyperlink" Target="http://www.amphenolmao.com/Products/ModSocketBlocks/JunctionModules/M81714styleElectronicSplicesandModules" TargetMode="External"/><Relationship Id="rId13" Type="http://schemas.openxmlformats.org/officeDocument/2006/relationships/slide" Target="slide46.xml"/><Relationship Id="rId3" Type="http://schemas.openxmlformats.org/officeDocument/2006/relationships/image" Target="../media/image356.jpeg"/><Relationship Id="rId7" Type="http://schemas.openxmlformats.org/officeDocument/2006/relationships/image" Target="../media/image358.jpeg"/><Relationship Id="rId12" Type="http://schemas.openxmlformats.org/officeDocument/2006/relationships/slide" Target="slide15.xml"/><Relationship Id="rId2" Type="http://schemas.openxmlformats.org/officeDocument/2006/relationships/hyperlink" Target="http://www.amphenolmao.com/Products/ModSocketBlocks/JunctionModules/LightweightGroundModules" TargetMode="External"/><Relationship Id="rId16"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hyperlink" Target="http://www.amphenolmao.com/Products/ModSocketBlocks/JunctionModules/BACCStyleGroundBlocks" TargetMode="External"/><Relationship Id="rId11" Type="http://schemas.openxmlformats.org/officeDocument/2006/relationships/slide" Target="slide2.xml"/><Relationship Id="rId5" Type="http://schemas.openxmlformats.org/officeDocument/2006/relationships/image" Target="../media/image357.jpeg"/><Relationship Id="rId15" Type="http://schemas.openxmlformats.org/officeDocument/2006/relationships/slide" Target="slide65.xml"/><Relationship Id="rId10" Type="http://schemas.openxmlformats.org/officeDocument/2006/relationships/hyperlink" Target="http://www.amphenolmao.com/Products/ModSocketBlocks" TargetMode="External"/><Relationship Id="rId4" Type="http://schemas.openxmlformats.org/officeDocument/2006/relationships/hyperlink" Target="http://www.amphenolmao.com/Products/ModSocketBlocks/RelaySockets/ComAirRelaySockets" TargetMode="External"/><Relationship Id="rId9" Type="http://schemas.openxmlformats.org/officeDocument/2006/relationships/image" Target="../media/image359.jpeg"/><Relationship Id="rId14" Type="http://schemas.openxmlformats.org/officeDocument/2006/relationships/slide" Target="slide58.xml"/></Relationships>
</file>

<file path=ppt/slides/_rels/slide52.xml.rels><?xml version="1.0" encoding="UTF-8" standalone="yes"?>
<Relationships xmlns="http://schemas.openxmlformats.org/package/2006/relationships"><Relationship Id="rId8" Type="http://schemas.openxmlformats.org/officeDocument/2006/relationships/hyperlink" Target="http://www.amphenolmao.com/Products/Cables/Cables/HighSpeedRFCableAssemblies" TargetMode="External"/><Relationship Id="rId13" Type="http://schemas.openxmlformats.org/officeDocument/2006/relationships/slide" Target="slide46.xml"/><Relationship Id="rId3" Type="http://schemas.openxmlformats.org/officeDocument/2006/relationships/image" Target="../media/image360.jpeg"/><Relationship Id="rId7" Type="http://schemas.openxmlformats.org/officeDocument/2006/relationships/image" Target="../media/image361.jpeg"/><Relationship Id="rId12" Type="http://schemas.openxmlformats.org/officeDocument/2006/relationships/slide" Target="slide15.xml"/><Relationship Id="rId2" Type="http://schemas.openxmlformats.org/officeDocument/2006/relationships/hyperlink" Target="http://www.amphenolmao.com/Products/Cables/Cables/HarnessesandCableAssemblie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Cables/Cables/MultiChannelFiberOpticCableAssemblies" TargetMode="External"/><Relationship Id="rId11" Type="http://schemas.openxmlformats.org/officeDocument/2006/relationships/slide" Target="slide2.xml"/><Relationship Id="rId5" Type="http://schemas.openxmlformats.org/officeDocument/2006/relationships/image" Target="../media/image322.jpeg"/><Relationship Id="rId15" Type="http://schemas.openxmlformats.org/officeDocument/2006/relationships/slide" Target="slide65.xml"/><Relationship Id="rId10" Type="http://schemas.openxmlformats.org/officeDocument/2006/relationships/hyperlink" Target="http://www.amphenolmao.com/Products/Cables" TargetMode="External"/><Relationship Id="rId4" Type="http://schemas.openxmlformats.org/officeDocument/2006/relationships/hyperlink" Target="http://www.amphenolmao.com/Products/Cables/Cables/HighSpeedCopperCables" TargetMode="External"/><Relationship Id="rId9" Type="http://schemas.openxmlformats.org/officeDocument/2006/relationships/image" Target="../media/image334.jpeg"/><Relationship Id="rId14" Type="http://schemas.openxmlformats.org/officeDocument/2006/relationships/slide" Target="slide58.xml"/></Relationships>
</file>

<file path=ppt/slides/_rels/slide53.xml.rels><?xml version="1.0" encoding="UTF-8" standalone="yes"?>
<Relationships xmlns="http://schemas.openxmlformats.org/package/2006/relationships"><Relationship Id="rId8" Type="http://schemas.openxmlformats.org/officeDocument/2006/relationships/hyperlink" Target="http://www.amphenolmao.com/Products/ContactsTermini/FiberOpticTermini/M28876MPCTermini" TargetMode="External"/><Relationship Id="rId13" Type="http://schemas.openxmlformats.org/officeDocument/2006/relationships/slide" Target="slide46.xml"/><Relationship Id="rId3" Type="http://schemas.openxmlformats.org/officeDocument/2006/relationships/image" Target="../media/image362.jpeg"/><Relationship Id="rId7" Type="http://schemas.openxmlformats.org/officeDocument/2006/relationships/image" Target="../media/image364.jpeg"/><Relationship Id="rId12" Type="http://schemas.openxmlformats.org/officeDocument/2006/relationships/slide" Target="slide15.xml"/><Relationship Id="rId2" Type="http://schemas.openxmlformats.org/officeDocument/2006/relationships/hyperlink" Target="http://www.amphenolmao.com/Products/ContactsTermini/HighSpeedCopperContacts/QuadraxContact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ContactsTermini/FiberOpticTermini/MTFerruleTermini" TargetMode="External"/><Relationship Id="rId11" Type="http://schemas.openxmlformats.org/officeDocument/2006/relationships/slide" Target="slide2.xml"/><Relationship Id="rId5" Type="http://schemas.openxmlformats.org/officeDocument/2006/relationships/image" Target="../media/image363.jpeg"/><Relationship Id="rId15" Type="http://schemas.openxmlformats.org/officeDocument/2006/relationships/slide" Target="slide65.xml"/><Relationship Id="rId10" Type="http://schemas.openxmlformats.org/officeDocument/2006/relationships/hyperlink" Target="http://www.amphenolmao.com/Products/ContactsTermini" TargetMode="External"/><Relationship Id="rId4" Type="http://schemas.openxmlformats.org/officeDocument/2006/relationships/hyperlink" Target="http://www.amphenolmao.com/Products/ContactsTermini/HighSpeedCopperContacts/OCSOvalContactSystem" TargetMode="External"/><Relationship Id="rId9" Type="http://schemas.openxmlformats.org/officeDocument/2006/relationships/image" Target="../media/image365.jpeg"/><Relationship Id="rId14" Type="http://schemas.openxmlformats.org/officeDocument/2006/relationships/slide" Target="slide58.xml"/></Relationships>
</file>

<file path=ppt/slides/_rels/slide54.xml.rels><?xml version="1.0" encoding="UTF-8" standalone="yes"?>
<Relationships xmlns="http://schemas.openxmlformats.org/package/2006/relationships"><Relationship Id="rId8" Type="http://schemas.openxmlformats.org/officeDocument/2006/relationships/hyperlink" Target="http://www.amphenolmao.com/Products/BackshellSysAtt/Backshells/ABS2216Backshells" TargetMode="External"/><Relationship Id="rId13" Type="http://schemas.openxmlformats.org/officeDocument/2006/relationships/slide" Target="slide46.xml"/><Relationship Id="rId3" Type="http://schemas.openxmlformats.org/officeDocument/2006/relationships/image" Target="../media/image366.jpeg"/><Relationship Id="rId7" Type="http://schemas.openxmlformats.org/officeDocument/2006/relationships/image" Target="../media/image333.jpeg"/><Relationship Id="rId12" Type="http://schemas.openxmlformats.org/officeDocument/2006/relationships/slide" Target="slide15.xml"/><Relationship Id="rId2" Type="http://schemas.openxmlformats.org/officeDocument/2006/relationships/hyperlink" Target="http://www.amphenolmao.com/Products/BackshellSysAtt/Backshells/EnvironmentalEMIRFIBackshell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BackshellSysAtt/SystemAttachments/ABS2195CC5516Clamps" TargetMode="External"/><Relationship Id="rId11" Type="http://schemas.openxmlformats.org/officeDocument/2006/relationships/slide" Target="slide2.xml"/><Relationship Id="rId5" Type="http://schemas.openxmlformats.org/officeDocument/2006/relationships/image" Target="../media/image367.jpeg"/><Relationship Id="rId15" Type="http://schemas.openxmlformats.org/officeDocument/2006/relationships/slide" Target="slide65.xml"/><Relationship Id="rId10" Type="http://schemas.openxmlformats.org/officeDocument/2006/relationships/hyperlink" Target="http://www.amphenolmao.com/Products/BackshellSysAtt" TargetMode="External"/><Relationship Id="rId4" Type="http://schemas.openxmlformats.org/officeDocument/2006/relationships/hyperlink" Target="http://www.amphenolmao.com/Products/BackshellSysAtt/SystemAttachments/Standoffs" TargetMode="External"/><Relationship Id="rId9" Type="http://schemas.openxmlformats.org/officeDocument/2006/relationships/image" Target="../media/image368.jpeg"/><Relationship Id="rId14" Type="http://schemas.openxmlformats.org/officeDocument/2006/relationships/slide" Target="slide58.xml"/></Relationships>
</file>

<file path=ppt/slides/_rels/slide55.xml.rels><?xml version="1.0" encoding="UTF-8" standalone="yes"?>
<Relationships xmlns="http://schemas.openxmlformats.org/package/2006/relationships"><Relationship Id="rId8" Type="http://schemas.openxmlformats.org/officeDocument/2006/relationships/hyperlink" Target="http://www.amphenolmao.com/Products/PCBoardFlex/FlexProducts/Type3MultiLayerFlex" TargetMode="External"/><Relationship Id="rId13" Type="http://schemas.openxmlformats.org/officeDocument/2006/relationships/slide" Target="slide46.xml"/><Relationship Id="rId3" Type="http://schemas.openxmlformats.org/officeDocument/2006/relationships/image" Target="../media/image369.jpeg"/><Relationship Id="rId7" Type="http://schemas.openxmlformats.org/officeDocument/2006/relationships/image" Target="../media/image371.jpeg"/><Relationship Id="rId12" Type="http://schemas.openxmlformats.org/officeDocument/2006/relationships/slide" Target="slide15.xml"/><Relationship Id="rId2" Type="http://schemas.openxmlformats.org/officeDocument/2006/relationships/hyperlink" Target="http://www.amphenolmao.com/Products/PCBoardFlex/PrintedCircuitBoards/PCBBackplane" TargetMode="External"/><Relationship Id="rId16"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hyperlink" Target="http://www.amphenolmao.com/Products/PCBoardFlex/FlexProducts/FlexFlexRigid" TargetMode="External"/><Relationship Id="rId11" Type="http://schemas.openxmlformats.org/officeDocument/2006/relationships/slide" Target="slide2.xml"/><Relationship Id="rId5" Type="http://schemas.openxmlformats.org/officeDocument/2006/relationships/image" Target="../media/image370.jpeg"/><Relationship Id="rId15" Type="http://schemas.openxmlformats.org/officeDocument/2006/relationships/slide" Target="slide65.xml"/><Relationship Id="rId10" Type="http://schemas.openxmlformats.org/officeDocument/2006/relationships/hyperlink" Target="http://www.amphenolmao.com/Products/PCBoardFlex" TargetMode="External"/><Relationship Id="rId4" Type="http://schemas.openxmlformats.org/officeDocument/2006/relationships/hyperlink" Target="http://www.amphenolmao.com/Products/PCBoardFlex/FlexProducts/Type4RigidFlex" TargetMode="External"/><Relationship Id="rId9" Type="http://schemas.openxmlformats.org/officeDocument/2006/relationships/image" Target="../media/image372.jpeg"/><Relationship Id="rId14" Type="http://schemas.openxmlformats.org/officeDocument/2006/relationships/slide" Target="slide58.xml"/></Relationships>
</file>

<file path=ppt/slides/_rels/slide56.xml.rels><?xml version="1.0" encoding="UTF-8" standalone="yes"?>
<Relationships xmlns="http://schemas.openxmlformats.org/package/2006/relationships"><Relationship Id="rId8" Type="http://schemas.openxmlformats.org/officeDocument/2006/relationships/hyperlink" Target="http://www.amphenolmao.com/Products/MediaConvSwitch/MediaConvertersEthernetSwitches/CopperFiberOpticMediaConverters" TargetMode="External"/><Relationship Id="rId13" Type="http://schemas.openxmlformats.org/officeDocument/2006/relationships/slide" Target="slide46.xml"/><Relationship Id="rId3" Type="http://schemas.openxmlformats.org/officeDocument/2006/relationships/image" Target="../media/image373.jpeg"/><Relationship Id="rId7" Type="http://schemas.openxmlformats.org/officeDocument/2006/relationships/image" Target="../media/image375.jpeg"/><Relationship Id="rId12" Type="http://schemas.openxmlformats.org/officeDocument/2006/relationships/slide" Target="slide15.xml"/><Relationship Id="rId2" Type="http://schemas.openxmlformats.org/officeDocument/2006/relationships/hyperlink" Target="http://www.amphenolmao.com/Products/MediaConvSwitch/MediaConvertersEthernetSwitches/EthernetSwitche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MediaConvSwitch/MediaConvertersEthernetSwitches/AnalogtoDigitalMediaConverters" TargetMode="External"/><Relationship Id="rId11" Type="http://schemas.openxmlformats.org/officeDocument/2006/relationships/slide" Target="slide2.xml"/><Relationship Id="rId5" Type="http://schemas.openxmlformats.org/officeDocument/2006/relationships/image" Target="../media/image374.jpeg"/><Relationship Id="rId15" Type="http://schemas.openxmlformats.org/officeDocument/2006/relationships/slide" Target="slide65.xml"/><Relationship Id="rId10" Type="http://schemas.openxmlformats.org/officeDocument/2006/relationships/hyperlink" Target="http://www.amphenolmao.com/Products/MediaConvSwitch" TargetMode="External"/><Relationship Id="rId4" Type="http://schemas.openxmlformats.org/officeDocument/2006/relationships/hyperlink" Target="http://www.amphenolmao.com/Products/MediaConvSwitch/MediaConvertersEthernetSwitches/CopperToFiberDigitalMediaConverters" TargetMode="External"/><Relationship Id="rId9" Type="http://schemas.openxmlformats.org/officeDocument/2006/relationships/image" Target="../media/image376.jpeg"/><Relationship Id="rId14" Type="http://schemas.openxmlformats.org/officeDocument/2006/relationships/slide" Target="slide58.xml"/></Relationships>
</file>

<file path=ppt/slides/_rels/slide57.xml.rels><?xml version="1.0" encoding="UTF-8" standalone="yes"?>
<Relationships xmlns="http://schemas.openxmlformats.org/package/2006/relationships"><Relationship Id="rId8" Type="http://schemas.openxmlformats.org/officeDocument/2006/relationships/hyperlink" Target="http://www.amphenolmao.com/Products/ComplexSystems/ComplexAssemblies/RemoteDataConcentrators" TargetMode="External"/><Relationship Id="rId13" Type="http://schemas.openxmlformats.org/officeDocument/2006/relationships/slide" Target="slide46.xml"/><Relationship Id="rId3" Type="http://schemas.openxmlformats.org/officeDocument/2006/relationships/image" Target="../media/image377.jpeg"/><Relationship Id="rId7" Type="http://schemas.openxmlformats.org/officeDocument/2006/relationships/image" Target="../media/image379.jpeg"/><Relationship Id="rId12" Type="http://schemas.openxmlformats.org/officeDocument/2006/relationships/slide" Target="slide15.xml"/><Relationship Id="rId2" Type="http://schemas.openxmlformats.org/officeDocument/2006/relationships/hyperlink" Target="http://www.amphenolmao.com/Products/ComplexSystems/ComplexAssemblies/ElectronicAssemblies" TargetMode="External"/><Relationship Id="rId16"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hyperlink" Target="http://www.amphenolmao.com/Products/ComplexSystems/ComplexAssemblies/AncillaryUnits" TargetMode="External"/><Relationship Id="rId11" Type="http://schemas.openxmlformats.org/officeDocument/2006/relationships/slide" Target="slide2.xml"/><Relationship Id="rId5" Type="http://schemas.openxmlformats.org/officeDocument/2006/relationships/image" Target="../media/image378.jpeg"/><Relationship Id="rId15" Type="http://schemas.openxmlformats.org/officeDocument/2006/relationships/slide" Target="slide65.xml"/><Relationship Id="rId10" Type="http://schemas.openxmlformats.org/officeDocument/2006/relationships/hyperlink" Target="http://www.amphenolmao.com/Products/ComplexSystems" TargetMode="External"/><Relationship Id="rId4" Type="http://schemas.openxmlformats.org/officeDocument/2006/relationships/hyperlink" Target="http://www.amphenolmao.com/Products/ComplexSystems/ComplexAssemblies/EngineSystemsControls" TargetMode="External"/><Relationship Id="rId9" Type="http://schemas.openxmlformats.org/officeDocument/2006/relationships/image" Target="../media/image380.jpeg"/><Relationship Id="rId1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58.xml"/><Relationship Id="rId4" Type="http://schemas.openxmlformats.org/officeDocument/2006/relationships/slide" Target="slide46.xml"/></Relationships>
</file>

<file path=ppt/slides/_rels/slide59.xml.rels><?xml version="1.0" encoding="UTF-8" standalone="yes"?>
<Relationships xmlns="http://schemas.openxmlformats.org/package/2006/relationships"><Relationship Id="rId8" Type="http://schemas.openxmlformats.org/officeDocument/2006/relationships/hyperlink" Target="http://www.amphenolmao.com/Technologies/Ruggedization/Circular/FilteredSealedCircular/CustomHermeticFeedthrough" TargetMode="External"/><Relationship Id="rId13" Type="http://schemas.openxmlformats.org/officeDocument/2006/relationships/image" Target="../media/image386.png"/><Relationship Id="rId18" Type="http://schemas.openxmlformats.org/officeDocument/2006/relationships/slide" Target="slide65.xml"/><Relationship Id="rId3" Type="http://schemas.openxmlformats.org/officeDocument/2006/relationships/image" Target="../media/image381.jpeg"/><Relationship Id="rId21" Type="http://schemas.openxmlformats.org/officeDocument/2006/relationships/image" Target="../media/image140.jpeg"/><Relationship Id="rId7" Type="http://schemas.openxmlformats.org/officeDocument/2006/relationships/image" Target="../media/image383.jpeg"/><Relationship Id="rId12" Type="http://schemas.openxmlformats.org/officeDocument/2006/relationships/hyperlink" Target="http://www.amphenolmao.com/Products/Circular/MilSpecDerivatives/DualokInterconnectSystem" TargetMode="External"/><Relationship Id="rId17" Type="http://schemas.openxmlformats.org/officeDocument/2006/relationships/slide" Target="slide58.xml"/><Relationship Id="rId2" Type="http://schemas.openxmlformats.org/officeDocument/2006/relationships/hyperlink" Target="http://www.amphenolmao.com/Technologies/Ruggedization" TargetMode="External"/><Relationship Id="rId16" Type="http://schemas.openxmlformats.org/officeDocument/2006/relationships/slide" Target="slide46.xml"/><Relationship Id="rId20" Type="http://schemas.openxmlformats.org/officeDocument/2006/relationships/hyperlink" Target="https://www.amphenol-aerospace.com/products/series-five-connectors#section=configurator" TargetMode="External"/><Relationship Id="rId1" Type="http://schemas.openxmlformats.org/officeDocument/2006/relationships/slideLayout" Target="../slideLayouts/slideLayout5.xml"/><Relationship Id="rId6" Type="http://schemas.openxmlformats.org/officeDocument/2006/relationships/hyperlink" Target="http://www.amphenolmao.com/Technologies/Ruggedization/RectBoardLevel/RectangularConnectors/CompositeEN4165SIMConnectorsSeries2" TargetMode="External"/><Relationship Id="rId11" Type="http://schemas.openxmlformats.org/officeDocument/2006/relationships/image" Target="../media/image385.jpeg"/><Relationship Id="rId5" Type="http://schemas.openxmlformats.org/officeDocument/2006/relationships/image" Target="../media/image382.jpeg"/><Relationship Id="rId15" Type="http://schemas.openxmlformats.org/officeDocument/2006/relationships/slide" Target="slide15.xml"/><Relationship Id="rId10" Type="http://schemas.openxmlformats.org/officeDocument/2006/relationships/hyperlink" Target="http://www.amphenolmao.com/Technologies/Ruggedization/RectBoardLevel/RackandPanelConnectors/ARINC600" TargetMode="External"/><Relationship Id="rId19" Type="http://schemas.openxmlformats.org/officeDocument/2006/relationships/slide" Target="slide5.xml"/><Relationship Id="rId4" Type="http://schemas.openxmlformats.org/officeDocument/2006/relationships/hyperlink" Target="http://www.amphenolmao.com/Technologies/Ruggedization/Circular/MilSpecDerivatives/RhinoSeries" TargetMode="External"/><Relationship Id="rId9" Type="http://schemas.openxmlformats.org/officeDocument/2006/relationships/image" Target="../media/image384.jpe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1.jpeg"/><Relationship Id="rId11" Type="http://schemas.openxmlformats.org/officeDocument/2006/relationships/slide" Target="slide65.xml"/><Relationship Id="rId5" Type="http://schemas.openxmlformats.org/officeDocument/2006/relationships/image" Target="../media/image20.emf"/><Relationship Id="rId10" Type="http://schemas.openxmlformats.org/officeDocument/2006/relationships/slide" Target="slide58.xml"/><Relationship Id="rId4" Type="http://schemas.openxmlformats.org/officeDocument/2006/relationships/oleObject" Target="../embeddings/oleObject3.bin"/><Relationship Id="rId9" Type="http://schemas.openxmlformats.org/officeDocument/2006/relationships/slide" Target="slide46.xml"/></Relationships>
</file>

<file path=ppt/slides/_rels/slide60.xml.rels><?xml version="1.0" encoding="UTF-8" standalone="yes"?>
<Relationships xmlns="http://schemas.openxmlformats.org/package/2006/relationships"><Relationship Id="rId8" Type="http://schemas.openxmlformats.org/officeDocument/2006/relationships/hyperlink" Target="http://www.amphenolmao.com/Technologies/SWaP/Cables/Cables/CableAdapters" TargetMode="External"/><Relationship Id="rId13" Type="http://schemas.openxmlformats.org/officeDocument/2006/relationships/slide" Target="slide58.xml"/><Relationship Id="rId18" Type="http://schemas.openxmlformats.org/officeDocument/2006/relationships/hyperlink" Target="https://www.amphenolpcd.com/products/gladiator" TargetMode="External"/><Relationship Id="rId3" Type="http://schemas.openxmlformats.org/officeDocument/2006/relationships/image" Target="../media/image387.jpeg"/><Relationship Id="rId21" Type="http://schemas.openxmlformats.org/officeDocument/2006/relationships/image" Target="../media/image392.jpeg"/><Relationship Id="rId7" Type="http://schemas.openxmlformats.org/officeDocument/2006/relationships/image" Target="../media/image389.jpeg"/><Relationship Id="rId12" Type="http://schemas.openxmlformats.org/officeDocument/2006/relationships/slide" Target="slide46.xml"/><Relationship Id="rId17" Type="http://schemas.openxmlformats.org/officeDocument/2006/relationships/image" Target="../media/image140.jpeg"/><Relationship Id="rId2" Type="http://schemas.openxmlformats.org/officeDocument/2006/relationships/hyperlink" Target="http://www.amphenolmao.com/Technologies/SWaP" TargetMode="External"/><Relationship Id="rId16" Type="http://schemas.openxmlformats.org/officeDocument/2006/relationships/hyperlink" Target="https://www.amphenol-aerospace.com/products/series-five-connectors#section=configurator" TargetMode="External"/><Relationship Id="rId20" Type="http://schemas.openxmlformats.org/officeDocument/2006/relationships/hyperlink" Target="http://www.amphenolmao.com/Products/BackshellSysAtt/SystemAttachments/PClamps" TargetMode="External"/><Relationship Id="rId1" Type="http://schemas.openxmlformats.org/officeDocument/2006/relationships/slideLayout" Target="../slideLayouts/slideLayout5.xml"/><Relationship Id="rId6" Type="http://schemas.openxmlformats.org/officeDocument/2006/relationships/hyperlink" Target="http://www.amphenolmao.com/Technologies/SWaP/Circular/MicroMiniature/TACConnectors" TargetMode="External"/><Relationship Id="rId11" Type="http://schemas.openxmlformats.org/officeDocument/2006/relationships/slide" Target="slide15.xml"/><Relationship Id="rId5" Type="http://schemas.openxmlformats.org/officeDocument/2006/relationships/image" Target="../media/image388.jpeg"/><Relationship Id="rId15" Type="http://schemas.openxmlformats.org/officeDocument/2006/relationships/slide" Target="slide5.xml"/><Relationship Id="rId10" Type="http://schemas.openxmlformats.org/officeDocument/2006/relationships/slide" Target="slide2.xml"/><Relationship Id="rId19" Type="http://schemas.openxmlformats.org/officeDocument/2006/relationships/image" Target="../media/image391.jpeg"/><Relationship Id="rId4" Type="http://schemas.openxmlformats.org/officeDocument/2006/relationships/hyperlink" Target="http://www.amphenolmao.com/Technologies/SWaP/Circular/OtherCirculars/PegasusSeries" TargetMode="External"/><Relationship Id="rId9" Type="http://schemas.openxmlformats.org/officeDocument/2006/relationships/image" Target="../media/image390.jpeg"/><Relationship Id="rId14" Type="http://schemas.openxmlformats.org/officeDocument/2006/relationships/slide" Target="slide65.xml"/></Relationships>
</file>

<file path=ppt/slides/_rels/slide61.xml.rels><?xml version="1.0" encoding="UTF-8" standalone="yes"?>
<Relationships xmlns="http://schemas.openxmlformats.org/package/2006/relationships"><Relationship Id="rId8" Type="http://schemas.openxmlformats.org/officeDocument/2006/relationships/hyperlink" Target="http://www.amphenolmao.com/Technologies/HighSpeedFiberOptics/RectBoardLevel/BoardLevelConnectors/RVPXRuggedizedVITA46" TargetMode="External"/><Relationship Id="rId13" Type="http://schemas.openxmlformats.org/officeDocument/2006/relationships/slide" Target="slide15.xml"/><Relationship Id="rId18" Type="http://schemas.openxmlformats.org/officeDocument/2006/relationships/hyperlink" Target="https://www.amphenol-aop.com/Products/LEAP-OBT-Rugged-12TRx-no-strings-attached#section=tech" TargetMode="External"/><Relationship Id="rId3" Type="http://schemas.openxmlformats.org/officeDocument/2006/relationships/image" Target="../media/image393.jpeg"/><Relationship Id="rId21" Type="http://schemas.openxmlformats.org/officeDocument/2006/relationships/image" Target="../media/image399.jpeg"/><Relationship Id="rId7" Type="http://schemas.openxmlformats.org/officeDocument/2006/relationships/image" Target="../media/image395.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Technologies/HighSpeedFiberOptics" TargetMode="External"/><Relationship Id="rId16" Type="http://schemas.openxmlformats.org/officeDocument/2006/relationships/slide" Target="slide65.xml"/><Relationship Id="rId20" Type="http://schemas.openxmlformats.org/officeDocument/2006/relationships/hyperlink" Target="https://www.amphenol-aerospace.com/products/centaur-high-bandwidth-38999-connectors#section=tech&amp;techinfo=90" TargetMode="External"/><Relationship Id="rId1" Type="http://schemas.openxmlformats.org/officeDocument/2006/relationships/slideLayout" Target="../slideLayouts/slideLayout5.xml"/><Relationship Id="rId6" Type="http://schemas.openxmlformats.org/officeDocument/2006/relationships/hyperlink" Target="http://www.amphenolmao.com/Technologies/HighSpeedFiberOptics/HighSpeedFibOp/FiberOpticConnectors/FibertoAntennaFTTAConnectorSolutions" TargetMode="External"/><Relationship Id="rId11" Type="http://schemas.openxmlformats.org/officeDocument/2006/relationships/image" Target="../media/image397.jpeg"/><Relationship Id="rId5" Type="http://schemas.openxmlformats.org/officeDocument/2006/relationships/image" Target="../media/image394.jpeg"/><Relationship Id="rId15" Type="http://schemas.openxmlformats.org/officeDocument/2006/relationships/slide" Target="slide58.xml"/><Relationship Id="rId10" Type="http://schemas.openxmlformats.org/officeDocument/2006/relationships/hyperlink" Target="http://www.amphenolmao.com/Technologies/HighSpeedFiberOptics/ContactsTermini/HighSpeedCopperContacts/OctonetContacts" TargetMode="External"/><Relationship Id="rId19" Type="http://schemas.openxmlformats.org/officeDocument/2006/relationships/image" Target="../media/image398.png"/><Relationship Id="rId4" Type="http://schemas.openxmlformats.org/officeDocument/2006/relationships/hyperlink" Target="http://www.amphenolmao.com/Technologies/HighSpeedFiberOptics/Circular/MicroMiniature/uCom10GbSeries" TargetMode="External"/><Relationship Id="rId9" Type="http://schemas.openxmlformats.org/officeDocument/2006/relationships/image" Target="../media/image396.jpeg"/><Relationship Id="rId14" Type="http://schemas.openxmlformats.org/officeDocument/2006/relationships/slide" Target="slide46.xml"/></Relationships>
</file>

<file path=ppt/slides/_rels/slide62.xml.rels><?xml version="1.0" encoding="UTF-8" standalone="yes"?>
<Relationships xmlns="http://schemas.openxmlformats.org/package/2006/relationships"><Relationship Id="rId8" Type="http://schemas.openxmlformats.org/officeDocument/2006/relationships/hyperlink" Target="http://www.amphenolmao.com/Technologies/EMIEMPProtection/RectBoardLevel/FilteredSealedRectangular/485FilteredARINCConnectors" TargetMode="External"/><Relationship Id="rId13" Type="http://schemas.openxmlformats.org/officeDocument/2006/relationships/image" Target="../media/image405.jpeg"/><Relationship Id="rId18" Type="http://schemas.openxmlformats.org/officeDocument/2006/relationships/slide" Target="slide46.xml"/><Relationship Id="rId3" Type="http://schemas.openxmlformats.org/officeDocument/2006/relationships/image" Target="../media/image400.jpeg"/><Relationship Id="rId21" Type="http://schemas.openxmlformats.org/officeDocument/2006/relationships/slide" Target="slide5.xml"/><Relationship Id="rId7" Type="http://schemas.openxmlformats.org/officeDocument/2006/relationships/image" Target="../media/image402.jpeg"/><Relationship Id="rId12" Type="http://schemas.openxmlformats.org/officeDocument/2006/relationships/hyperlink" Target="http://www.amphenolmao.com/Technologies/EMIEMPProtection/RectBoardLevel/BoardLevelConnectors/ASRConnectors" TargetMode="External"/><Relationship Id="rId17" Type="http://schemas.openxmlformats.org/officeDocument/2006/relationships/slide" Target="slide15.xml"/><Relationship Id="rId2" Type="http://schemas.openxmlformats.org/officeDocument/2006/relationships/hyperlink" Target="http://www.amphenolmao.com/Technologies/EMIEMPProtection"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Technologies/EMIEMPProtection/RFInterconnects/RFConnectors/RFDCBlockLightningProtector" TargetMode="External"/><Relationship Id="rId11" Type="http://schemas.openxmlformats.org/officeDocument/2006/relationships/image" Target="../media/image404.jpeg"/><Relationship Id="rId5" Type="http://schemas.openxmlformats.org/officeDocument/2006/relationships/image" Target="../media/image401.jpeg"/><Relationship Id="rId15" Type="http://schemas.openxmlformats.org/officeDocument/2006/relationships/image" Target="../media/image406.jpeg"/><Relationship Id="rId10" Type="http://schemas.openxmlformats.org/officeDocument/2006/relationships/hyperlink" Target="http://www.amphenolmao.com/Technologies/EMIEMPProtection/Circular/MilSpecDerivatives/GroundedConnectors" TargetMode="External"/><Relationship Id="rId19" Type="http://schemas.openxmlformats.org/officeDocument/2006/relationships/slide" Target="slide58.xml"/><Relationship Id="rId4" Type="http://schemas.openxmlformats.org/officeDocument/2006/relationships/hyperlink" Target="http://www.amphenolmao.com/Technologies/EMIEMPProtection/BackshellSysAtt/Backshells/AlumaLight" TargetMode="External"/><Relationship Id="rId9" Type="http://schemas.openxmlformats.org/officeDocument/2006/relationships/image" Target="../media/image403.jpeg"/><Relationship Id="rId14" Type="http://schemas.openxmlformats.org/officeDocument/2006/relationships/hyperlink" Target="http://www.amphenolmao.com/Products/Circular/FilteredSealedCircular/MilSpecCircularFilterConnector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www.amphenolmao.com/Technologies/RFTransmission/Cables/Cables/PhaseTrackCableAssemblies" TargetMode="External"/><Relationship Id="rId13" Type="http://schemas.openxmlformats.org/officeDocument/2006/relationships/image" Target="../media/image412.png"/><Relationship Id="rId18" Type="http://schemas.openxmlformats.org/officeDocument/2006/relationships/slide" Target="slide65.xml"/><Relationship Id="rId3" Type="http://schemas.openxmlformats.org/officeDocument/2006/relationships/image" Target="../media/image407.jpeg"/><Relationship Id="rId21" Type="http://schemas.openxmlformats.org/officeDocument/2006/relationships/image" Target="../media/image413.png"/><Relationship Id="rId7" Type="http://schemas.openxmlformats.org/officeDocument/2006/relationships/image" Target="../media/image409.jpeg"/><Relationship Id="rId12" Type="http://schemas.openxmlformats.org/officeDocument/2006/relationships/hyperlink" Target="http://www.amphenolmao.com/Products/RFInterconnects/RFConnectors/MillimeterWaveConnectors" TargetMode="External"/><Relationship Id="rId17" Type="http://schemas.openxmlformats.org/officeDocument/2006/relationships/slide" Target="slide58.xml"/><Relationship Id="rId2" Type="http://schemas.openxmlformats.org/officeDocument/2006/relationships/hyperlink" Target="http://www.amphenolmao.com/Technologies/RFTransmission/PCBoardFlex/PrintedCircuitBoards/RFPrintedCircuitBoards" TargetMode="External"/><Relationship Id="rId16" Type="http://schemas.openxmlformats.org/officeDocument/2006/relationships/slide" Target="slide46.xml"/><Relationship Id="rId20" Type="http://schemas.openxmlformats.org/officeDocument/2006/relationships/hyperlink" Target="https://www.svmicrowave.com/vita-665-rffiber-hybrid-connectors" TargetMode="External"/><Relationship Id="rId1" Type="http://schemas.openxmlformats.org/officeDocument/2006/relationships/slideLayout" Target="../slideLayouts/slideLayout5.xml"/><Relationship Id="rId6" Type="http://schemas.openxmlformats.org/officeDocument/2006/relationships/hyperlink" Target="http://www.amphenolmao.com/Technologies/RFTransmission" TargetMode="External"/><Relationship Id="rId11" Type="http://schemas.openxmlformats.org/officeDocument/2006/relationships/image" Target="../media/image411.jpeg"/><Relationship Id="rId5" Type="http://schemas.openxmlformats.org/officeDocument/2006/relationships/image" Target="../media/image408.jpeg"/><Relationship Id="rId15" Type="http://schemas.openxmlformats.org/officeDocument/2006/relationships/slide" Target="slide15.xml"/><Relationship Id="rId10" Type="http://schemas.openxmlformats.org/officeDocument/2006/relationships/hyperlink" Target="http://www.amphenolmao.com/Products/RFInterconnects/RFConnectors/MultiportHighDensityConnectors" TargetMode="External"/><Relationship Id="rId19" Type="http://schemas.openxmlformats.org/officeDocument/2006/relationships/slide" Target="slide5.xml"/><Relationship Id="rId4" Type="http://schemas.openxmlformats.org/officeDocument/2006/relationships/hyperlink" Target="http://www.amphenolmao.com/Technologies/RFTransmission/Cables/Cables/HighSpeedRFCableAssemblies" TargetMode="External"/><Relationship Id="rId9" Type="http://schemas.openxmlformats.org/officeDocument/2006/relationships/image" Target="../media/image410.jpeg"/><Relationship Id="rId14" Type="http://schemas.openxmlformats.org/officeDocument/2006/relationships/slide" Target="slide2.xml"/></Relationships>
</file>

<file path=ppt/slides/_rels/slide64.xml.rels><?xml version="1.0" encoding="UTF-8" standalone="yes"?>
<Relationships xmlns="http://schemas.openxmlformats.org/package/2006/relationships"><Relationship Id="rId8" Type="http://schemas.openxmlformats.org/officeDocument/2006/relationships/hyperlink" Target="http://www.amphenolmao.com/Technologies/ElectronicsPackaging/MediaConvSwitch/MediaConvertersEthernetSwitches/CopperToFiberDigitalMediaConverters" TargetMode="External"/><Relationship Id="rId13" Type="http://schemas.openxmlformats.org/officeDocument/2006/relationships/image" Target="../media/image419.jpeg"/><Relationship Id="rId18" Type="http://schemas.openxmlformats.org/officeDocument/2006/relationships/slide" Target="slide46.xml"/><Relationship Id="rId3" Type="http://schemas.openxmlformats.org/officeDocument/2006/relationships/image" Target="../media/image414.jpeg"/><Relationship Id="rId21" Type="http://schemas.openxmlformats.org/officeDocument/2006/relationships/slide" Target="slide5.xml"/><Relationship Id="rId7" Type="http://schemas.openxmlformats.org/officeDocument/2006/relationships/image" Target="../media/image416.jpeg"/><Relationship Id="rId12" Type="http://schemas.openxmlformats.org/officeDocument/2006/relationships/hyperlink" Target="http://www.amphenolmao.com/Technologies/ElectronicsPackaging/ComplexSystems/ComplexAssemblies/RemoteDataConcentrators" TargetMode="External"/><Relationship Id="rId17" Type="http://schemas.openxmlformats.org/officeDocument/2006/relationships/slide" Target="slide15.xml"/><Relationship Id="rId2" Type="http://schemas.openxmlformats.org/officeDocument/2006/relationships/hyperlink" Target="http://www.amphenolmao.com/Technologies/ElectronicsPackaging"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Technologies/ElectronicsPackaging/Cables/Cables/HarnessesandCableAssemblies" TargetMode="External"/><Relationship Id="rId11" Type="http://schemas.openxmlformats.org/officeDocument/2006/relationships/image" Target="../media/image418.jpeg"/><Relationship Id="rId5" Type="http://schemas.openxmlformats.org/officeDocument/2006/relationships/image" Target="../media/image415.jpeg"/><Relationship Id="rId15" Type="http://schemas.openxmlformats.org/officeDocument/2006/relationships/image" Target="../media/image420.jpeg"/><Relationship Id="rId10" Type="http://schemas.openxmlformats.org/officeDocument/2006/relationships/hyperlink" Target="http://www.amphenolmao.com/Technologies/ElectronicsPackaging/MediaConvSwitch/MediaConvertersEthernetSwitches/EthernetSwitches" TargetMode="External"/><Relationship Id="rId19" Type="http://schemas.openxmlformats.org/officeDocument/2006/relationships/slide" Target="slide58.xml"/><Relationship Id="rId4" Type="http://schemas.openxmlformats.org/officeDocument/2006/relationships/hyperlink" Target="http://www.amphenolmao.com/Technologies/ElectronicsPackaging/Circular/OtherCirculars/ConfigurableInterconnects" TargetMode="External"/><Relationship Id="rId9" Type="http://schemas.openxmlformats.org/officeDocument/2006/relationships/image" Target="../media/image417.jpeg"/><Relationship Id="rId14" Type="http://schemas.openxmlformats.org/officeDocument/2006/relationships/hyperlink" Target="http://www.amphenolmao.com/Technologies/ElectronicsPackaging/ComplexSystems/ComplexAssemblies/ElectronicAssemblies" TargetMode="External"/></Relationships>
</file>

<file path=ppt/slides/_rels/slide65.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58.xml"/><Relationship Id="rId4" Type="http://schemas.openxmlformats.org/officeDocument/2006/relationships/slide" Target="slide46.xml"/></Relationships>
</file>

<file path=ppt/slides/_rels/slide66.xml.rels><?xml version="1.0" encoding="UTF-8" standalone="yes"?>
<Relationships xmlns="http://schemas.openxmlformats.org/package/2006/relationships"><Relationship Id="rId8" Type="http://schemas.openxmlformats.org/officeDocument/2006/relationships/hyperlink" Target="http://www.amphenolmao.com/Markets/MilitaryAircraft/MediaConvSwitch/MediaConvertersEthernetSwitches/AnalogtoDigitalMediaConverters" TargetMode="External"/><Relationship Id="rId13" Type="http://schemas.openxmlformats.org/officeDocument/2006/relationships/image" Target="../media/image426.jpeg"/><Relationship Id="rId18" Type="http://schemas.openxmlformats.org/officeDocument/2006/relationships/slide" Target="slide46.xml"/><Relationship Id="rId3" Type="http://schemas.openxmlformats.org/officeDocument/2006/relationships/image" Target="../media/image421.jpeg"/><Relationship Id="rId21" Type="http://schemas.openxmlformats.org/officeDocument/2006/relationships/slide" Target="slide5.xml"/><Relationship Id="rId7" Type="http://schemas.openxmlformats.org/officeDocument/2006/relationships/image" Target="../media/image423.jpeg"/><Relationship Id="rId12" Type="http://schemas.openxmlformats.org/officeDocument/2006/relationships/hyperlink" Target="http://www.amphenolmao.com/Products/Circular/MilSpecDerivatives/RNJRackandPanelCircular" TargetMode="External"/><Relationship Id="rId17" Type="http://schemas.openxmlformats.org/officeDocument/2006/relationships/slide" Target="slide15.xml"/><Relationship Id="rId2" Type="http://schemas.openxmlformats.org/officeDocument/2006/relationships/hyperlink" Target="http://www.amphenolmao.com/Markets/MilitaryAircraft"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Markets/MilitaryAircraft/Cables/Cables/MilTechCableAssemblies" TargetMode="External"/><Relationship Id="rId11" Type="http://schemas.openxmlformats.org/officeDocument/2006/relationships/image" Target="../media/image425.jpeg"/><Relationship Id="rId5" Type="http://schemas.openxmlformats.org/officeDocument/2006/relationships/image" Target="../media/image422.jpeg"/><Relationship Id="rId15" Type="http://schemas.openxmlformats.org/officeDocument/2006/relationships/image" Target="../media/image427.png"/><Relationship Id="rId10" Type="http://schemas.openxmlformats.org/officeDocument/2006/relationships/hyperlink" Target="http://www.amphenolmao.com/Markets/MilitaryAircraft/ComplexSystems/ComplexAssemblies/ElectroMechanicalIntegration" TargetMode="External"/><Relationship Id="rId19" Type="http://schemas.openxmlformats.org/officeDocument/2006/relationships/slide" Target="slide58.xml"/><Relationship Id="rId4" Type="http://schemas.openxmlformats.org/officeDocument/2006/relationships/hyperlink" Target="http://www.amphenolmao.com/Markets/MilitaryAircraft/RectBoardLevel/RectangularConnectors/LRMConnectors" TargetMode="External"/><Relationship Id="rId9" Type="http://schemas.openxmlformats.org/officeDocument/2006/relationships/image" Target="../media/image424.jpeg"/><Relationship Id="rId14" Type="http://schemas.openxmlformats.org/officeDocument/2006/relationships/hyperlink" Target="http://www.amphenolmao.com/Products/RFInterconnects/RFConnectors/VITA67"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amphenolmao.com/Markets/CommercialAircraft/Circular/MicroMiniature/BantamMicroBayonetConnectors" TargetMode="External"/><Relationship Id="rId13" Type="http://schemas.openxmlformats.org/officeDocument/2006/relationships/image" Target="../media/image433.jpeg"/><Relationship Id="rId18" Type="http://schemas.openxmlformats.org/officeDocument/2006/relationships/slide" Target="slide46.xml"/><Relationship Id="rId3" Type="http://schemas.openxmlformats.org/officeDocument/2006/relationships/image" Target="../media/image428.jpeg"/><Relationship Id="rId21" Type="http://schemas.openxmlformats.org/officeDocument/2006/relationships/slide" Target="slide5.xml"/><Relationship Id="rId7" Type="http://schemas.openxmlformats.org/officeDocument/2006/relationships/image" Target="../media/image430.jpeg"/><Relationship Id="rId12" Type="http://schemas.openxmlformats.org/officeDocument/2006/relationships/hyperlink" Target="http://www.amphenolmao.com/Markets/CommercialAircraft/ComplexSystems/ComplexAssemblies/EngineSystemsControls" TargetMode="External"/><Relationship Id="rId17" Type="http://schemas.openxmlformats.org/officeDocument/2006/relationships/slide" Target="slide15.xml"/><Relationship Id="rId2" Type="http://schemas.openxmlformats.org/officeDocument/2006/relationships/hyperlink" Target="http://www.amphenolmao.com/Markets/CommercialAircraft"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Markets/CommercialAircraft/Circular/OtherCirculars/LuminusSeries" TargetMode="External"/><Relationship Id="rId11" Type="http://schemas.openxmlformats.org/officeDocument/2006/relationships/image" Target="../media/image432.jpeg"/><Relationship Id="rId5" Type="http://schemas.openxmlformats.org/officeDocument/2006/relationships/image" Target="../media/image429.jpeg"/><Relationship Id="rId15" Type="http://schemas.openxmlformats.org/officeDocument/2006/relationships/image" Target="../media/image434.jpeg"/><Relationship Id="rId10" Type="http://schemas.openxmlformats.org/officeDocument/2006/relationships/hyperlink" Target="http://www.amphenolmao.com/Markets/CommercialAircraft/RectBoardLevel/RectangularConnectors/EN4165SIMMonomodule" TargetMode="External"/><Relationship Id="rId19" Type="http://schemas.openxmlformats.org/officeDocument/2006/relationships/slide" Target="slide58.xml"/><Relationship Id="rId4" Type="http://schemas.openxmlformats.org/officeDocument/2006/relationships/hyperlink" Target="http://www.amphenolmao.com/Markets/CommercialAircraft/Circular/MilSpecDerivatives/HTCTitanium" TargetMode="External"/><Relationship Id="rId9" Type="http://schemas.openxmlformats.org/officeDocument/2006/relationships/image" Target="../media/image431.jpeg"/><Relationship Id="rId14" Type="http://schemas.openxmlformats.org/officeDocument/2006/relationships/hyperlink" Target="http://www.amphenolmao.com/Markets/CommercialAircraft/Cables/Cables/AerostructureCableAssemblies"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www.amphenolmao.com/Markets/Avionics/RectBoardLevel/BoardLevelConnectors/RVPXRuggedizedVITA46" TargetMode="External"/><Relationship Id="rId13" Type="http://schemas.openxmlformats.org/officeDocument/2006/relationships/image" Target="../media/image408.jpeg"/><Relationship Id="rId18" Type="http://schemas.openxmlformats.org/officeDocument/2006/relationships/slide" Target="slide46.xml"/><Relationship Id="rId3" Type="http://schemas.openxmlformats.org/officeDocument/2006/relationships/image" Target="../media/image435.jpeg"/><Relationship Id="rId21" Type="http://schemas.openxmlformats.org/officeDocument/2006/relationships/slide" Target="slide5.xml"/><Relationship Id="rId7" Type="http://schemas.openxmlformats.org/officeDocument/2006/relationships/image" Target="../media/image437.jpeg"/><Relationship Id="rId12" Type="http://schemas.openxmlformats.org/officeDocument/2006/relationships/hyperlink" Target="http://www.amphenolmao.com/Markets/Avionics/Cables/Cables/HighSpeedRFCableAssemblies" TargetMode="External"/><Relationship Id="rId17" Type="http://schemas.openxmlformats.org/officeDocument/2006/relationships/slide" Target="slide15.xml"/><Relationship Id="rId2" Type="http://schemas.openxmlformats.org/officeDocument/2006/relationships/hyperlink" Target="http://www.amphenolmao.com/Markets/Avionics"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Markets/Avionics/HighSpeedFibOp/FiberOpticConnectors/BoardLevelRectangularFiberOptics" TargetMode="External"/><Relationship Id="rId11" Type="http://schemas.openxmlformats.org/officeDocument/2006/relationships/image" Target="../media/image407.jpeg"/><Relationship Id="rId5" Type="http://schemas.openxmlformats.org/officeDocument/2006/relationships/image" Target="../media/image436.jpeg"/><Relationship Id="rId15" Type="http://schemas.openxmlformats.org/officeDocument/2006/relationships/image" Target="../media/image411.jpeg"/><Relationship Id="rId10" Type="http://schemas.openxmlformats.org/officeDocument/2006/relationships/hyperlink" Target="http://www.amphenolmao.com/Markets/Avionics/PCBoardFlex/PrintedCircuitBoards/RFPrintedCircuitBoards" TargetMode="External"/><Relationship Id="rId19" Type="http://schemas.openxmlformats.org/officeDocument/2006/relationships/slide" Target="slide58.xml"/><Relationship Id="rId4" Type="http://schemas.openxmlformats.org/officeDocument/2006/relationships/hyperlink" Target="http://www.amphenolmao.com/Markets/Avionics/RFInterconnects/RFConnectors/PTNCSeries" TargetMode="External"/><Relationship Id="rId9" Type="http://schemas.openxmlformats.org/officeDocument/2006/relationships/image" Target="../media/image396.jpeg"/><Relationship Id="rId14" Type="http://schemas.openxmlformats.org/officeDocument/2006/relationships/hyperlink" Target="http://www.amphenolmao.com/Markets/Avionics/RFInterconnects/RFConnectors/MultiportHighDensityConnectors"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amphenolmao.com/Markets/UnmannedSystems/Circular/MicroMiniature/uCom10GbSeries" TargetMode="External"/><Relationship Id="rId13" Type="http://schemas.openxmlformats.org/officeDocument/2006/relationships/image" Target="../media/image441.jpeg"/><Relationship Id="rId18" Type="http://schemas.openxmlformats.org/officeDocument/2006/relationships/slide" Target="slide46.xml"/><Relationship Id="rId3" Type="http://schemas.openxmlformats.org/officeDocument/2006/relationships/image" Target="../media/image438.jpeg"/><Relationship Id="rId21" Type="http://schemas.openxmlformats.org/officeDocument/2006/relationships/slide" Target="slide5.xml"/><Relationship Id="rId7" Type="http://schemas.openxmlformats.org/officeDocument/2006/relationships/image" Target="../media/image440.jpeg"/><Relationship Id="rId12" Type="http://schemas.openxmlformats.org/officeDocument/2006/relationships/hyperlink" Target="http://www.amphenolmao.com/Markets/UnmannedSystems/RectBoardLevel/RectangularConnectors/MilAeroSIMSplices" TargetMode="External"/><Relationship Id="rId17" Type="http://schemas.openxmlformats.org/officeDocument/2006/relationships/slide" Target="slide15.xml"/><Relationship Id="rId2" Type="http://schemas.openxmlformats.org/officeDocument/2006/relationships/hyperlink" Target="http://www.amphenolmao.com/Markets/UnmannedSystems"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Markets/UnmannedSystems/RFInterconnects/RFConnectors/BlindMateAntennaSolutions" TargetMode="External"/><Relationship Id="rId11" Type="http://schemas.openxmlformats.org/officeDocument/2006/relationships/image" Target="../media/image388.jpeg"/><Relationship Id="rId5" Type="http://schemas.openxmlformats.org/officeDocument/2006/relationships/image" Target="../media/image439.jpeg"/><Relationship Id="rId15" Type="http://schemas.openxmlformats.org/officeDocument/2006/relationships/image" Target="../media/image442.jpeg"/><Relationship Id="rId10" Type="http://schemas.openxmlformats.org/officeDocument/2006/relationships/hyperlink" Target="http://www.amphenolmao.com/Markets/UnmannedSystems/Circular/OtherCirculars/PegasusSeries" TargetMode="External"/><Relationship Id="rId19" Type="http://schemas.openxmlformats.org/officeDocument/2006/relationships/slide" Target="slide58.xml"/><Relationship Id="rId4" Type="http://schemas.openxmlformats.org/officeDocument/2006/relationships/hyperlink" Target="http://www.amphenolmao.com/Markets/UnmannedSystems/RectBoardLevel/DSubConnectors/MicroDConnectors" TargetMode="External"/><Relationship Id="rId9" Type="http://schemas.openxmlformats.org/officeDocument/2006/relationships/image" Target="../media/image394.jpeg"/><Relationship Id="rId14" Type="http://schemas.openxmlformats.org/officeDocument/2006/relationships/hyperlink" Target="http://www.amphenolmao.com/Markets/UnmannedSystems/Cables/Cables/EncapsulatedHarnesses" TargetMode="External"/></Relationships>
</file>

<file path=ppt/slides/_rels/slide7.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slide" Target="slide46.xml"/><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slide" Target="slide5.xml"/><Relationship Id="rId7" Type="http://schemas.openxmlformats.org/officeDocument/2006/relationships/image" Target="../media/image24.png"/><Relationship Id="rId2" Type="http://schemas.openxmlformats.org/officeDocument/2006/relationships/slideLayout" Target="../slideLayouts/slideLayout3.xml"/><Relationship Id="rId16" Type="http://schemas.microsoft.com/office/2007/relationships/hdphoto" Target="../media/hdphoto8.wdp"/><Relationship Id="rId20" Type="http://schemas.openxmlformats.org/officeDocument/2006/relationships/image" Target="../media/image36.png"/><Relationship Id="rId29" Type="http://schemas.openxmlformats.org/officeDocument/2006/relationships/image" Target="../media/image45.png"/><Relationship Id="rId41" Type="http://schemas.openxmlformats.org/officeDocument/2006/relationships/slide" Target="slide65.xml"/><Relationship Id="rId1" Type="http://schemas.openxmlformats.org/officeDocument/2006/relationships/tags" Target="../tags/tag4.xml"/><Relationship Id="rId6" Type="http://schemas.openxmlformats.org/officeDocument/2006/relationships/image" Target="../media/image23.tiff"/><Relationship Id="rId11" Type="http://schemas.openxmlformats.org/officeDocument/2006/relationships/image" Target="../media/image28.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slide" Target="slide2.xml"/><Relationship Id="rId40" Type="http://schemas.openxmlformats.org/officeDocument/2006/relationships/slide" Target="slide58.xml"/><Relationship Id="rId5" Type="http://schemas.openxmlformats.org/officeDocument/2006/relationships/image" Target="../media/image20.emf"/><Relationship Id="rId15" Type="http://schemas.openxmlformats.org/officeDocument/2006/relationships/image" Target="../media/image32.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7.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oleObject" Target="../embeddings/oleObject4.bin"/><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3.png"/><Relationship Id="rId8" Type="http://schemas.openxmlformats.org/officeDocument/2006/relationships/image" Target="../media/image25.png"/><Relationship Id="rId3" Type="http://schemas.openxmlformats.org/officeDocument/2006/relationships/notesSlide" Target="../notesSlides/notesSlide4.xml"/><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slide" Target="slide15.xml"/></Relationships>
</file>

<file path=ppt/slides/_rels/slide70.xml.rels><?xml version="1.0" encoding="UTF-8" standalone="yes"?>
<Relationships xmlns="http://schemas.openxmlformats.org/package/2006/relationships"><Relationship Id="rId8" Type="http://schemas.openxmlformats.org/officeDocument/2006/relationships/hyperlink" Target="http://www.amphenolmao.com/Markets/Space/Circular/FilteredSealedCircular/HermeticConnectors" TargetMode="External"/><Relationship Id="rId13" Type="http://schemas.openxmlformats.org/officeDocument/2006/relationships/slide" Target="slide15.xml"/><Relationship Id="rId18" Type="http://schemas.openxmlformats.org/officeDocument/2006/relationships/hyperlink" Target="https://www.amphenol-aerospace.com/products/series-five-connectors#section=configurator" TargetMode="External"/><Relationship Id="rId3" Type="http://schemas.openxmlformats.org/officeDocument/2006/relationships/image" Target="../media/image443.jpeg"/><Relationship Id="rId21" Type="http://schemas.openxmlformats.org/officeDocument/2006/relationships/image" Target="../media/image407.jpeg"/><Relationship Id="rId7" Type="http://schemas.openxmlformats.org/officeDocument/2006/relationships/image" Target="../media/image445.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Markets/Space" TargetMode="External"/><Relationship Id="rId16" Type="http://schemas.openxmlformats.org/officeDocument/2006/relationships/slide" Target="slide65.xml"/><Relationship Id="rId20" Type="http://schemas.openxmlformats.org/officeDocument/2006/relationships/hyperlink" Target="http://www.amphenolmao.com/Markets/Avionics/PCBoardFlex/PrintedCircuitBoards/RFPrintedCircuitBoards" TargetMode="External"/><Relationship Id="rId1" Type="http://schemas.openxmlformats.org/officeDocument/2006/relationships/slideLayout" Target="../slideLayouts/slideLayout5.xml"/><Relationship Id="rId6" Type="http://schemas.openxmlformats.org/officeDocument/2006/relationships/hyperlink" Target="http://www.amphenolmao.com/Markets/Space/HighSpeedFibOp/FiberOpticConnectors/SpaceSTConnectors" TargetMode="External"/><Relationship Id="rId11" Type="http://schemas.openxmlformats.org/officeDocument/2006/relationships/image" Target="../media/image420.jpeg"/><Relationship Id="rId5" Type="http://schemas.openxmlformats.org/officeDocument/2006/relationships/image" Target="../media/image444.jpeg"/><Relationship Id="rId15" Type="http://schemas.openxmlformats.org/officeDocument/2006/relationships/slide" Target="slide58.xml"/><Relationship Id="rId10" Type="http://schemas.openxmlformats.org/officeDocument/2006/relationships/hyperlink" Target="http://www.amphenolmao.com/Markets/Space/ComplexSystems/ComplexAssemblies/ElectronicAssemblies" TargetMode="External"/><Relationship Id="rId19" Type="http://schemas.openxmlformats.org/officeDocument/2006/relationships/image" Target="../media/image140.jpeg"/><Relationship Id="rId4" Type="http://schemas.openxmlformats.org/officeDocument/2006/relationships/hyperlink" Target="http://www.amphenolmao.com/Markets/Space/RectBoardLevel/RackandPanelConnectors/Rectangular38999R39" TargetMode="External"/><Relationship Id="rId9" Type="http://schemas.openxmlformats.org/officeDocument/2006/relationships/image" Target="../media/image446.jpeg"/><Relationship Id="rId14" Type="http://schemas.openxmlformats.org/officeDocument/2006/relationships/slide" Target="slide46.xml"/></Relationships>
</file>

<file path=ppt/slides/_rels/slide71.xml.rels><?xml version="1.0" encoding="UTF-8" standalone="yes"?>
<Relationships xmlns="http://schemas.openxmlformats.org/package/2006/relationships"><Relationship Id="rId8" Type="http://schemas.openxmlformats.org/officeDocument/2006/relationships/hyperlink" Target="http://www.amphenolmao.com/Markets/GroundSystemsVehicles/Circular/MilSpecDerivatives/RhinoSeries" TargetMode="External"/><Relationship Id="rId13" Type="http://schemas.openxmlformats.org/officeDocument/2006/relationships/slide" Target="slide2.xml"/><Relationship Id="rId18" Type="http://schemas.openxmlformats.org/officeDocument/2006/relationships/slide" Target="slide5.xml"/><Relationship Id="rId3" Type="http://schemas.openxmlformats.org/officeDocument/2006/relationships/image" Target="../media/image447.jpeg"/><Relationship Id="rId7" Type="http://schemas.openxmlformats.org/officeDocument/2006/relationships/image" Target="../media/image449.jpeg"/><Relationship Id="rId12" Type="http://schemas.openxmlformats.org/officeDocument/2006/relationships/image" Target="../media/image451.png"/><Relationship Id="rId17" Type="http://schemas.openxmlformats.org/officeDocument/2006/relationships/slide" Target="slide65.xml"/><Relationship Id="rId2" Type="http://schemas.openxmlformats.org/officeDocument/2006/relationships/hyperlink" Target="http://www.amphenolmao.com/Markets/GroundSystemsVehicles" TargetMode="External"/><Relationship Id="rId16" Type="http://schemas.openxmlformats.org/officeDocument/2006/relationships/slide" Target="slide58.xml"/><Relationship Id="rId20" Type="http://schemas.openxmlformats.org/officeDocument/2006/relationships/image" Target="../media/image452.jpeg"/><Relationship Id="rId1" Type="http://schemas.openxmlformats.org/officeDocument/2006/relationships/slideLayout" Target="../slideLayouts/slideLayout5.xml"/><Relationship Id="rId6" Type="http://schemas.openxmlformats.org/officeDocument/2006/relationships/hyperlink" Target="http://www.amphenolmao.com/Markets/GroundSystemsVehicles/RectBoardLevel/RackandPanelConnectors/MMABlindMate" TargetMode="External"/><Relationship Id="rId11" Type="http://schemas.openxmlformats.org/officeDocument/2006/relationships/image" Target="../media/image450.jpeg"/><Relationship Id="rId5" Type="http://schemas.openxmlformats.org/officeDocument/2006/relationships/image" Target="../media/image448.jpeg"/><Relationship Id="rId15" Type="http://schemas.openxmlformats.org/officeDocument/2006/relationships/slide" Target="slide46.xml"/><Relationship Id="rId10" Type="http://schemas.openxmlformats.org/officeDocument/2006/relationships/hyperlink" Target="http://www.amphenolmao.com/Markets/GroundSystemsVehicles/Cables/Cables/MultiChannelFiberOpticCableAssemblies" TargetMode="External"/><Relationship Id="rId19" Type="http://schemas.openxmlformats.org/officeDocument/2006/relationships/hyperlink" Target="https://www.amphenol-aerospace.com/products/voltarius#section=tech" TargetMode="External"/><Relationship Id="rId4" Type="http://schemas.openxmlformats.org/officeDocument/2006/relationships/hyperlink" Target="http://www.amphenolmao.com/Markets/GroundSystemsVehicles/Circular/MilSpecCirculars/MILDTL38999SeriesIII" TargetMode="External"/><Relationship Id="rId9" Type="http://schemas.openxmlformats.org/officeDocument/2006/relationships/image" Target="../media/image382.jpeg"/><Relationship Id="rId14" Type="http://schemas.openxmlformats.org/officeDocument/2006/relationships/slide" Target="slide15.xml"/></Relationships>
</file>

<file path=ppt/slides/_rels/slide72.xml.rels><?xml version="1.0" encoding="UTF-8" standalone="yes"?>
<Relationships xmlns="http://schemas.openxmlformats.org/package/2006/relationships"><Relationship Id="rId8" Type="http://schemas.openxmlformats.org/officeDocument/2006/relationships/hyperlink" Target="http://www.amphenolmao.com/Markets/C4ISR/Cables/Cables/HeadsetandSoldierAccessoryCables" TargetMode="External"/><Relationship Id="rId13" Type="http://schemas.openxmlformats.org/officeDocument/2006/relationships/image" Target="../media/image418.jpeg"/><Relationship Id="rId18" Type="http://schemas.openxmlformats.org/officeDocument/2006/relationships/slide" Target="slide46.xml"/><Relationship Id="rId3" Type="http://schemas.openxmlformats.org/officeDocument/2006/relationships/image" Target="../media/image453.jpeg"/><Relationship Id="rId21" Type="http://schemas.openxmlformats.org/officeDocument/2006/relationships/slide" Target="slide5.xml"/><Relationship Id="rId7" Type="http://schemas.openxmlformats.org/officeDocument/2006/relationships/image" Target="../media/image454.jpeg"/><Relationship Id="rId12" Type="http://schemas.openxmlformats.org/officeDocument/2006/relationships/hyperlink" Target="http://www.amphenolmao.com/Markets/C4ISR/MediaConvSwitch/MediaConvertersEthernetSwitches/EthernetSwitches" TargetMode="External"/><Relationship Id="rId17" Type="http://schemas.openxmlformats.org/officeDocument/2006/relationships/slide" Target="slide15.xml"/><Relationship Id="rId2" Type="http://schemas.openxmlformats.org/officeDocument/2006/relationships/hyperlink" Target="http://www.amphenolmao.com/Markets/C4ISR" TargetMode="External"/><Relationship Id="rId16" Type="http://schemas.openxmlformats.org/officeDocument/2006/relationships/slide" Target="slide2.xml"/><Relationship Id="rId20" Type="http://schemas.openxmlformats.org/officeDocument/2006/relationships/slide" Target="slide65.xml"/><Relationship Id="rId1" Type="http://schemas.openxmlformats.org/officeDocument/2006/relationships/slideLayout" Target="../slideLayouts/slideLayout5.xml"/><Relationship Id="rId6" Type="http://schemas.openxmlformats.org/officeDocument/2006/relationships/hyperlink" Target="http://www.amphenolmao.com/Markets/C4ISR/RectBoardLevel/RectangularConnectors/ANPRC117GandANPRC152MilitaryRadioDataConnectors" TargetMode="External"/><Relationship Id="rId11" Type="http://schemas.openxmlformats.org/officeDocument/2006/relationships/image" Target="../media/image456.jpeg"/><Relationship Id="rId5" Type="http://schemas.openxmlformats.org/officeDocument/2006/relationships/image" Target="../media/image389.jpeg"/><Relationship Id="rId15" Type="http://schemas.openxmlformats.org/officeDocument/2006/relationships/image" Target="../media/image457.jpeg"/><Relationship Id="rId10" Type="http://schemas.openxmlformats.org/officeDocument/2006/relationships/hyperlink" Target="http://www.amphenolmao.com/Markets/C4ISR/RFInterconnects/RFConnectors/MilSpecRFConnectorsAdaptersandComponents" TargetMode="External"/><Relationship Id="rId19" Type="http://schemas.openxmlformats.org/officeDocument/2006/relationships/slide" Target="slide58.xml"/><Relationship Id="rId4" Type="http://schemas.openxmlformats.org/officeDocument/2006/relationships/hyperlink" Target="http://www.amphenolmao.com/Markets/C4ISR/Circular/MicroMiniature/TACConnectors" TargetMode="External"/><Relationship Id="rId9" Type="http://schemas.openxmlformats.org/officeDocument/2006/relationships/image" Target="../media/image455.jpeg"/><Relationship Id="rId14" Type="http://schemas.openxmlformats.org/officeDocument/2006/relationships/hyperlink" Target="http://www.amphenolmao.com/Markets/C4ISR/Circular/FilteredSealedCircular/164FM55116FilteredAudioConnectors"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www.amphenolmao.com/Markets/SoldierSystems/RFInterconnects/RFConnectors/QuarterbackSeries" TargetMode="External"/><Relationship Id="rId13" Type="http://schemas.openxmlformats.org/officeDocument/2006/relationships/slide" Target="slide15.xml"/><Relationship Id="rId18" Type="http://schemas.openxmlformats.org/officeDocument/2006/relationships/hyperlink" Target="http://www.amphenolmao.com/Products/Circular/MicroMiniature/Stingray" TargetMode="External"/><Relationship Id="rId3" Type="http://schemas.openxmlformats.org/officeDocument/2006/relationships/image" Target="../media/image458.jpeg"/><Relationship Id="rId21" Type="http://schemas.openxmlformats.org/officeDocument/2006/relationships/image" Target="../media/image463.png"/><Relationship Id="rId7" Type="http://schemas.openxmlformats.org/officeDocument/2006/relationships/image" Target="../media/image390.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Markets/SoldierSystems" TargetMode="External"/><Relationship Id="rId16" Type="http://schemas.openxmlformats.org/officeDocument/2006/relationships/slide" Target="slide65.xml"/><Relationship Id="rId20" Type="http://schemas.openxmlformats.org/officeDocument/2006/relationships/hyperlink" Target="https://www.amphenol-aerospace.com/products/warrior-grip-soldier-worn-push-pull-connectors#section=tech&amp;techinfo=532" TargetMode="External"/><Relationship Id="rId1" Type="http://schemas.openxmlformats.org/officeDocument/2006/relationships/slideLayout" Target="../slideLayouts/slideLayout5.xml"/><Relationship Id="rId6" Type="http://schemas.openxmlformats.org/officeDocument/2006/relationships/hyperlink" Target="http://www.amphenolmao.com/Markets/SoldierSystems/Cables/Cables/CableAdapters" TargetMode="External"/><Relationship Id="rId11" Type="http://schemas.openxmlformats.org/officeDocument/2006/relationships/image" Target="../media/image461.jpeg"/><Relationship Id="rId5" Type="http://schemas.openxmlformats.org/officeDocument/2006/relationships/image" Target="../media/image459.jpeg"/><Relationship Id="rId15" Type="http://schemas.openxmlformats.org/officeDocument/2006/relationships/slide" Target="slide58.xml"/><Relationship Id="rId10" Type="http://schemas.openxmlformats.org/officeDocument/2006/relationships/hyperlink" Target="http://www.amphenolmao.com/Markets/SoldierSystems/Circular/MicroMiniature/2MMicro38999Series" TargetMode="External"/><Relationship Id="rId19" Type="http://schemas.openxmlformats.org/officeDocument/2006/relationships/image" Target="../media/image462.png"/><Relationship Id="rId4" Type="http://schemas.openxmlformats.org/officeDocument/2006/relationships/hyperlink" Target="http://www.amphenolmao.com/Markets/SoldierSystems/Circular/MicroMiniature/TerrapinSCE2" TargetMode="External"/><Relationship Id="rId9" Type="http://schemas.openxmlformats.org/officeDocument/2006/relationships/image" Target="../media/image460.jpeg"/><Relationship Id="rId14" Type="http://schemas.openxmlformats.org/officeDocument/2006/relationships/slide" Target="slide46.xml"/></Relationships>
</file>

<file path=ppt/slides/_rels/slide74.xml.rels><?xml version="1.0" encoding="UTF-8" standalone="yes"?>
<Relationships xmlns="http://schemas.openxmlformats.org/package/2006/relationships"><Relationship Id="rId8" Type="http://schemas.openxmlformats.org/officeDocument/2006/relationships/hyperlink" Target="http://www.amphenolmao.com/Markets/MissilesandMissileDefense/PCBoardFlex/FlexProducts/FlexFlexRigid" TargetMode="External"/><Relationship Id="rId13" Type="http://schemas.openxmlformats.org/officeDocument/2006/relationships/slide" Target="slide15.xml"/><Relationship Id="rId18" Type="http://schemas.openxmlformats.org/officeDocument/2006/relationships/hyperlink" Target="http://www.amphenolmao.com/Products/Cables/Cables/SiO2CableAssemblies" TargetMode="External"/><Relationship Id="rId3" Type="http://schemas.openxmlformats.org/officeDocument/2006/relationships/image" Target="../media/image464.jpeg"/><Relationship Id="rId21" Type="http://schemas.openxmlformats.org/officeDocument/2006/relationships/image" Target="../media/image470.jpeg"/><Relationship Id="rId7" Type="http://schemas.openxmlformats.org/officeDocument/2006/relationships/image" Target="../media/image466.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Markets/MissilesandMissileDefense" TargetMode="External"/><Relationship Id="rId16" Type="http://schemas.openxmlformats.org/officeDocument/2006/relationships/slide" Target="slide65.xml"/><Relationship Id="rId20" Type="http://schemas.openxmlformats.org/officeDocument/2006/relationships/hyperlink" Target="http://www.amphenolmao.com/Technologies/ElectronicsPackaging/Cables/Cables/HarnessesandCableAssemblies" TargetMode="External"/><Relationship Id="rId1" Type="http://schemas.openxmlformats.org/officeDocument/2006/relationships/slideLayout" Target="../slideLayouts/slideLayout5.xml"/><Relationship Id="rId6" Type="http://schemas.openxmlformats.org/officeDocument/2006/relationships/hyperlink" Target="http://www.amphenolmao.com/Markets/MissilesandMissileDefense/Circular/MilSpecCirculars/MILDTL835381760RailLaunch" TargetMode="External"/><Relationship Id="rId11" Type="http://schemas.openxmlformats.org/officeDocument/2006/relationships/image" Target="../media/image468.jpeg"/><Relationship Id="rId5" Type="http://schemas.openxmlformats.org/officeDocument/2006/relationships/image" Target="../media/image465.jpeg"/><Relationship Id="rId15" Type="http://schemas.openxmlformats.org/officeDocument/2006/relationships/slide" Target="slide58.xml"/><Relationship Id="rId10" Type="http://schemas.openxmlformats.org/officeDocument/2006/relationships/hyperlink" Target="http://www.amphenolmao.com/Markets/MissilesandMissileDefense/RectBoardLevel/FilteredSealedRectangular/M13MILC83513StyleFilterConnectors" TargetMode="External"/><Relationship Id="rId19" Type="http://schemas.openxmlformats.org/officeDocument/2006/relationships/image" Target="../media/image469.jpeg"/><Relationship Id="rId4" Type="http://schemas.openxmlformats.org/officeDocument/2006/relationships/hyperlink" Target="http://www.amphenolmao.com/Markets/MissilesandMissileDefense/Circular/MilSpecDerivatives/BreakawayFailSafeLanyardReleasePlugs" TargetMode="External"/><Relationship Id="rId9" Type="http://schemas.openxmlformats.org/officeDocument/2006/relationships/image" Target="../media/image467.jpeg"/><Relationship Id="rId14" Type="http://schemas.openxmlformats.org/officeDocument/2006/relationships/slide" Target="slide46.xml"/></Relationships>
</file>

<file path=ppt/slides/_rels/slide75.xml.rels><?xml version="1.0" encoding="UTF-8" standalone="yes"?>
<Relationships xmlns="http://schemas.openxmlformats.org/package/2006/relationships"><Relationship Id="rId8" Type="http://schemas.openxmlformats.org/officeDocument/2006/relationships/hyperlink" Target="http://www.amphenolmao.com/Markets/Naval/Cables/Cables/LowSmokeZeroHalogenCoaxialCables" TargetMode="External"/><Relationship Id="rId13" Type="http://schemas.openxmlformats.org/officeDocument/2006/relationships/slide" Target="slide15.xml"/><Relationship Id="rId18" Type="http://schemas.openxmlformats.org/officeDocument/2006/relationships/hyperlink" Target="https://www.svmicrowave.com/smpm-spring-bullets" TargetMode="External"/><Relationship Id="rId3" Type="http://schemas.openxmlformats.org/officeDocument/2006/relationships/image" Target="../media/image471.jpeg"/><Relationship Id="rId21" Type="http://schemas.openxmlformats.org/officeDocument/2006/relationships/image" Target="../media/image477.png"/><Relationship Id="rId7" Type="http://schemas.openxmlformats.org/officeDocument/2006/relationships/image" Target="../media/image473.jpe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hyperlink" Target="http://www.amphenolmao.com/Markets/Naval" TargetMode="External"/><Relationship Id="rId16" Type="http://schemas.openxmlformats.org/officeDocument/2006/relationships/slide" Target="slide65.xml"/><Relationship Id="rId20" Type="http://schemas.openxmlformats.org/officeDocument/2006/relationships/hyperlink" Target="https://www.amphenolpcd.com/products/circular-connectors/m28840-shipboard-connectors" TargetMode="External"/><Relationship Id="rId1" Type="http://schemas.openxmlformats.org/officeDocument/2006/relationships/slideLayout" Target="../slideLayouts/slideLayout5.xml"/><Relationship Id="rId6" Type="http://schemas.openxmlformats.org/officeDocument/2006/relationships/hyperlink" Target="http://www.amphenolmao.com/Markets/Naval/BackshellSysAtt/Backshells/EnvironmentalEMIRFIBackshells" TargetMode="External"/><Relationship Id="rId11" Type="http://schemas.openxmlformats.org/officeDocument/2006/relationships/image" Target="../media/image475.jpeg"/><Relationship Id="rId5" Type="http://schemas.openxmlformats.org/officeDocument/2006/relationships/image" Target="../media/image472.jpeg"/><Relationship Id="rId15" Type="http://schemas.openxmlformats.org/officeDocument/2006/relationships/slide" Target="slide58.xml"/><Relationship Id="rId10" Type="http://schemas.openxmlformats.org/officeDocument/2006/relationships/hyperlink" Target="http://www.amphenol-socapex.com/uploads/Page%20RJ/RJSMLAC-8MG-CAPS-VAC-NAV.pdf" TargetMode="External"/><Relationship Id="rId19" Type="http://schemas.openxmlformats.org/officeDocument/2006/relationships/image" Target="../media/image476.png"/><Relationship Id="rId4" Type="http://schemas.openxmlformats.org/officeDocument/2006/relationships/hyperlink" Target="http://www.amphenolmao.com/Markets/Naval/HighSpeedFibOp/FiberOpticConnectors/FS12Pierside12ChannelFiberOpticConnector" TargetMode="External"/><Relationship Id="rId9" Type="http://schemas.openxmlformats.org/officeDocument/2006/relationships/image" Target="../media/image474.jpeg"/><Relationship Id="rId14" Type="http://schemas.openxmlformats.org/officeDocument/2006/relationships/slide" Target="slide46.xml"/></Relationships>
</file>

<file path=ppt/slides/_rels/slide8.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9" Type="http://schemas.openxmlformats.org/officeDocument/2006/relationships/image" Target="../media/image87.png"/><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slide" Target="slide2.xml"/><Relationship Id="rId47" Type="http://schemas.openxmlformats.org/officeDocument/2006/relationships/slide" Target="slide5.xml"/><Relationship Id="rId7" Type="http://schemas.openxmlformats.org/officeDocument/2006/relationships/image" Target="../media/image55.jpeg"/><Relationship Id="rId2" Type="http://schemas.openxmlformats.org/officeDocument/2006/relationships/slideLayout" Target="../slideLayouts/slideLayout3.xml"/><Relationship Id="rId16" Type="http://schemas.openxmlformats.org/officeDocument/2006/relationships/image" Target="../media/image64.jpeg"/><Relationship Id="rId29" Type="http://schemas.openxmlformats.org/officeDocument/2006/relationships/image" Target="../media/image77.jpeg"/><Relationship Id="rId1" Type="http://schemas.openxmlformats.org/officeDocument/2006/relationships/tags" Target="../tags/tag5.xml"/><Relationship Id="rId6" Type="http://schemas.openxmlformats.org/officeDocument/2006/relationships/image" Target="../media/image54.jpe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8.png"/><Relationship Id="rId45" Type="http://schemas.openxmlformats.org/officeDocument/2006/relationships/slide" Target="slide58.xml"/><Relationship Id="rId5" Type="http://schemas.openxmlformats.org/officeDocument/2006/relationships/image" Target="../media/image20.emf"/><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8.jpeg"/><Relationship Id="rId19" Type="http://schemas.openxmlformats.org/officeDocument/2006/relationships/image" Target="../media/image67.png"/><Relationship Id="rId31" Type="http://schemas.openxmlformats.org/officeDocument/2006/relationships/image" Target="../media/image79.png"/><Relationship Id="rId44" Type="http://schemas.openxmlformats.org/officeDocument/2006/relationships/slide" Target="slide46.xml"/><Relationship Id="rId4" Type="http://schemas.openxmlformats.org/officeDocument/2006/relationships/oleObject" Target="../embeddings/oleObject5.bin"/><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png"/><Relationship Id="rId27" Type="http://schemas.openxmlformats.org/officeDocument/2006/relationships/image" Target="../media/image75.jpeg"/><Relationship Id="rId30" Type="http://schemas.openxmlformats.org/officeDocument/2006/relationships/image" Target="../media/image78.jpeg"/><Relationship Id="rId35" Type="http://schemas.openxmlformats.org/officeDocument/2006/relationships/image" Target="../media/image83.png"/><Relationship Id="rId43" Type="http://schemas.openxmlformats.org/officeDocument/2006/relationships/slide" Target="slide15.xml"/><Relationship Id="rId48" Type="http://schemas.openxmlformats.org/officeDocument/2006/relationships/image" Target="../media/image90.png"/><Relationship Id="rId8" Type="http://schemas.openxmlformats.org/officeDocument/2006/relationships/image" Target="../media/image56.png"/><Relationship Id="rId3" Type="http://schemas.openxmlformats.org/officeDocument/2006/relationships/notesSlide" Target="../notesSlides/notesSlide5.xml"/><Relationship Id="rId12" Type="http://schemas.openxmlformats.org/officeDocument/2006/relationships/image" Target="../media/image60.pn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slide" Target="slide65.xml"/><Relationship Id="rId20" Type="http://schemas.openxmlformats.org/officeDocument/2006/relationships/image" Target="../media/image68.png"/><Relationship Id="rId41" Type="http://schemas.openxmlformats.org/officeDocument/2006/relationships/image" Target="../media/image89.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2.xml"/><Relationship Id="rId7" Type="http://schemas.openxmlformats.org/officeDocument/2006/relationships/slide" Target="slide65.xml"/><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slide" Target="slide58.xml"/><Relationship Id="rId5" Type="http://schemas.openxmlformats.org/officeDocument/2006/relationships/slide" Target="slide46.xml"/><Relationship Id="rId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AMAO Overview</a:t>
            </a:r>
          </a:p>
        </p:txBody>
      </p:sp>
      <p:sp>
        <p:nvSpPr>
          <p:cNvPr id="3" name="Subtitle 2"/>
          <p:cNvSpPr>
            <a:spLocks noGrp="1"/>
          </p:cNvSpPr>
          <p:nvPr>
            <p:ph type="subTitle" idx="1"/>
          </p:nvPr>
        </p:nvSpPr>
        <p:spPr/>
        <p:txBody>
          <a:bodyPr/>
          <a:lstStyle/>
          <a:p>
            <a:r>
              <a:rPr lang="en-US" dirty="0"/>
              <a:t>March 2024</a:t>
            </a:r>
          </a:p>
        </p:txBody>
      </p:sp>
    </p:spTree>
    <p:extLst>
      <p:ext uri="{BB962C8B-B14F-4D97-AF65-F5344CB8AC3E}">
        <p14:creationId xmlns:p14="http://schemas.microsoft.com/office/powerpoint/2010/main" val="3360100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AMAO Value Proposition</a:t>
            </a:r>
          </a:p>
        </p:txBody>
      </p:sp>
      <p:sp>
        <p:nvSpPr>
          <p:cNvPr id="10" name="Content Placeholder 2"/>
          <p:cNvSpPr txBox="1">
            <a:spLocks/>
          </p:cNvSpPr>
          <p:nvPr/>
        </p:nvSpPr>
        <p:spPr bwMode="auto">
          <a:xfrm>
            <a:off x="1524000" y="1196753"/>
            <a:ext cx="9144000"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a:t>
            </a:r>
            <a:r>
              <a:rPr lang="en-US" sz="1800" kern="0" spc="0" dirty="0">
                <a:latin typeface="Arial" panose="020B0604020202020204" pitchFamily="34" charset="0"/>
                <a:ea typeface="Open Sans Light" panose="020B0306030504020204" pitchFamily="34" charset="0"/>
                <a:cs typeface="Arial" panose="020B0604020202020204" pitchFamily="34" charset="0"/>
              </a:rPr>
              <a:t> can provide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all interconnect needs</a:t>
            </a:r>
            <a:r>
              <a:rPr lang="en-US" sz="1800" kern="0" spc="0" dirty="0">
                <a:latin typeface="Arial" panose="020B0604020202020204" pitchFamily="34" charset="0"/>
                <a:ea typeface="Open Sans Light" panose="020B0306030504020204" pitchFamily="34" charset="0"/>
                <a:cs typeface="Arial" panose="020B0604020202020204" pitchFamily="34" charset="0"/>
              </a:rPr>
              <a:t>, from small, lightweight system attachments to large, complex assemblies and everything in between</a:t>
            </a:r>
            <a:endParaRPr lang="en-US" sz="1200" kern="0" spc="0" dirty="0">
              <a:latin typeface="Arial" panose="020B0604020202020204" pitchFamily="34" charset="0"/>
              <a:ea typeface="Open Sans Light" panose="020B0306030504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63" y="1671973"/>
            <a:ext cx="11079836" cy="5036288"/>
          </a:xfrm>
          <a:prstGeom prst="rect">
            <a:avLst/>
          </a:prstGeom>
        </p:spPr>
      </p:pic>
      <p:grpSp>
        <p:nvGrpSpPr>
          <p:cNvPr id="3" name="Group 2">
            <a:extLst>
              <a:ext uri="{FF2B5EF4-FFF2-40B4-BE49-F238E27FC236}">
                <a16:creationId xmlns:a16="http://schemas.microsoft.com/office/drawing/2014/main" id="{314EAAB1-F7E9-32F1-7347-570C58211629}"/>
              </a:ext>
            </a:extLst>
          </p:cNvPr>
          <p:cNvGrpSpPr/>
          <p:nvPr/>
        </p:nvGrpSpPr>
        <p:grpSpPr>
          <a:xfrm>
            <a:off x="3071664" y="6589574"/>
            <a:ext cx="6048672" cy="217130"/>
            <a:chOff x="3071664" y="6614454"/>
            <a:chExt cx="6048672" cy="217130"/>
          </a:xfrm>
        </p:grpSpPr>
        <p:sp>
          <p:nvSpPr>
            <p:cNvPr id="5" name="Rectangle 4">
              <a:hlinkClick r:id="rId4" action="ppaction://hlinksldjump"/>
              <a:extLst>
                <a:ext uri="{FF2B5EF4-FFF2-40B4-BE49-F238E27FC236}">
                  <a16:creationId xmlns:a16="http://schemas.microsoft.com/office/drawing/2014/main" id="{0CCEEDCF-F293-79D8-C7D1-1AB578423E4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5" action="ppaction://hlinksldjump"/>
              <a:extLst>
                <a:ext uri="{FF2B5EF4-FFF2-40B4-BE49-F238E27FC236}">
                  <a16:creationId xmlns:a16="http://schemas.microsoft.com/office/drawing/2014/main" id="{AAD078A4-9D9E-BCA3-62E5-218D50FBE148}"/>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7" name="Rectangle 6">
              <a:hlinkClick r:id="rId6" action="ppaction://hlinksldjump"/>
              <a:extLst>
                <a:ext uri="{FF2B5EF4-FFF2-40B4-BE49-F238E27FC236}">
                  <a16:creationId xmlns:a16="http://schemas.microsoft.com/office/drawing/2014/main" id="{F65899D6-F322-F204-0783-2ED8A98B1949}"/>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8" name="Rectangle 7">
              <a:hlinkClick r:id="rId7" action="ppaction://hlinksldjump"/>
              <a:extLst>
                <a:ext uri="{FF2B5EF4-FFF2-40B4-BE49-F238E27FC236}">
                  <a16:creationId xmlns:a16="http://schemas.microsoft.com/office/drawing/2014/main" id="{B4AB13D0-924A-7CD0-5F7C-0BD4235A9930}"/>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9" name="Rectangle 8">
              <a:hlinkClick r:id="rId8" action="ppaction://hlinksldjump"/>
              <a:extLst>
                <a:ext uri="{FF2B5EF4-FFF2-40B4-BE49-F238E27FC236}">
                  <a16:creationId xmlns:a16="http://schemas.microsoft.com/office/drawing/2014/main" id="{5BA14B8F-3F20-E539-EA78-55D062E8488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9" action="ppaction://hlinksldjump"/>
              <a:extLst>
                <a:ext uri="{FF2B5EF4-FFF2-40B4-BE49-F238E27FC236}">
                  <a16:creationId xmlns:a16="http://schemas.microsoft.com/office/drawing/2014/main" id="{00D29D79-536D-79C6-1671-14451506D185}"/>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80373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5EB8"/>
                </a:solidFill>
              </a:rPr>
              <a:t>Product Portfolio</a:t>
            </a:r>
          </a:p>
        </p:txBody>
      </p:sp>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2863" y="2234590"/>
            <a:ext cx="1709001" cy="939329"/>
          </a:xfrm>
          <a:prstGeom prst="rect">
            <a:avLst/>
          </a:prstGeom>
          <a:effectLst/>
        </p:spPr>
      </p:pic>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498" y="4116395"/>
            <a:ext cx="1709001" cy="939330"/>
          </a:xfrm>
          <a:prstGeom prst="rect">
            <a:avLst/>
          </a:prstGeom>
          <a:effectLst/>
        </p:spPr>
      </p:pic>
      <p:pic>
        <p:nvPicPr>
          <p:cNvPr id="6" name="Picture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390" y="2234590"/>
            <a:ext cx="1709001" cy="939330"/>
          </a:xfrm>
          <a:prstGeom prst="rect">
            <a:avLst/>
          </a:prstGeom>
          <a:effectLst/>
        </p:spPr>
      </p:pic>
      <p:pic>
        <p:nvPicPr>
          <p:cNvPr id="7" name="Picture 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8833" y="4116395"/>
            <a:ext cx="1709001" cy="939330"/>
          </a:xfrm>
          <a:prstGeom prst="rect">
            <a:avLst/>
          </a:prstGeom>
          <a:effectLst/>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04608" y="2237427"/>
            <a:ext cx="1709001" cy="939330"/>
          </a:xfrm>
          <a:prstGeom prst="rect">
            <a:avLst/>
          </a:prstGeom>
          <a:effectLst/>
        </p:spPr>
      </p:pic>
      <p:pic>
        <p:nvPicPr>
          <p:cNvPr id="9" name="Picture 8">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41799" y="4111034"/>
            <a:ext cx="1709001" cy="939330"/>
          </a:xfrm>
          <a:prstGeom prst="rect">
            <a:avLst/>
          </a:prstGeom>
          <a:effectLst/>
        </p:spPr>
      </p:pic>
      <p:pic>
        <p:nvPicPr>
          <p:cNvPr id="10" name="Picture 9">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0135" y="2230659"/>
            <a:ext cx="1709001" cy="939329"/>
          </a:xfrm>
          <a:prstGeom prst="rect">
            <a:avLst/>
          </a:prstGeom>
          <a:effectLst/>
        </p:spPr>
      </p:pic>
      <p:pic>
        <p:nvPicPr>
          <p:cNvPr id="11" name="Picture 10">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26488" y="4111034"/>
            <a:ext cx="1709001" cy="939330"/>
          </a:xfrm>
          <a:prstGeom prst="rect">
            <a:avLst/>
          </a:prstGeom>
          <a:effectLst/>
        </p:spPr>
      </p:pic>
      <p:pic>
        <p:nvPicPr>
          <p:cNvPr id="12" name="Picture 11">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34144" y="4111034"/>
            <a:ext cx="1709001" cy="939330"/>
          </a:xfrm>
          <a:prstGeom prst="rect">
            <a:avLst/>
          </a:prstGeom>
          <a:effectLst/>
        </p:spPr>
      </p:pic>
      <p:pic>
        <p:nvPicPr>
          <p:cNvPr id="13" name="Picture 12">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41499" y="2240744"/>
            <a:ext cx="1709001" cy="939329"/>
          </a:xfrm>
          <a:prstGeom prst="rect">
            <a:avLst/>
          </a:prstGeom>
          <a:noFill/>
          <a:ln>
            <a:noFill/>
          </a:ln>
        </p:spPr>
      </p:pic>
      <p:pic>
        <p:nvPicPr>
          <p:cNvPr id="2" name="Picture 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49456" y="4108587"/>
            <a:ext cx="1709001" cy="939329"/>
          </a:xfrm>
          <a:prstGeom prst="rect">
            <a:avLst/>
          </a:prstGeom>
          <a:effectLst/>
        </p:spPr>
      </p:pic>
      <p:sp>
        <p:nvSpPr>
          <p:cNvPr id="14" name="Content Placeholder 2"/>
          <p:cNvSpPr txBox="1">
            <a:spLocks/>
          </p:cNvSpPr>
          <p:nvPr/>
        </p:nvSpPr>
        <p:spPr bwMode="auto">
          <a:xfrm>
            <a:off x="614362" y="1176338"/>
            <a:ext cx="10963275"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20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a:t>
            </a:r>
            <a:r>
              <a:rPr lang="en-US" sz="2000" kern="0" spc="0" dirty="0">
                <a:latin typeface="Arial" panose="020B0604020202020204" pitchFamily="34" charset="0"/>
                <a:ea typeface="Open Sans Light" panose="020B0306030504020204" pitchFamily="34" charset="0"/>
                <a:cs typeface="Arial" panose="020B0604020202020204" pitchFamily="34" charset="0"/>
              </a:rPr>
              <a:t> has the </a:t>
            </a:r>
            <a:r>
              <a:rPr lang="en-US" sz="20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largest interconnect portfolio</a:t>
            </a:r>
            <a:r>
              <a:rPr lang="en-US" sz="2000" b="1" kern="0" spc="0" dirty="0">
                <a:solidFill>
                  <a:srgbClr val="0072BC"/>
                </a:solidFill>
                <a:latin typeface="Arial" panose="020B0604020202020204" pitchFamily="34" charset="0"/>
                <a:ea typeface="Open Sans" panose="020B0606030504020204" pitchFamily="34" charset="0"/>
                <a:cs typeface="Arial" panose="020B0604020202020204" pitchFamily="34" charset="0"/>
              </a:rPr>
              <a:t> </a:t>
            </a:r>
            <a:r>
              <a:rPr lang="en-US" sz="2000" kern="0" spc="0" dirty="0">
                <a:latin typeface="Arial" panose="020B0604020202020204" pitchFamily="34" charset="0"/>
                <a:ea typeface="Open Sans Light" panose="020B0306030504020204" pitchFamily="34" charset="0"/>
                <a:cs typeface="Arial" panose="020B0604020202020204" pitchFamily="34" charset="0"/>
              </a:rPr>
              <a:t>in the military and aerospace markets</a:t>
            </a:r>
          </a:p>
        </p:txBody>
      </p:sp>
      <p:sp>
        <p:nvSpPr>
          <p:cNvPr id="15" name="TextBox 14"/>
          <p:cNvSpPr txBox="1"/>
          <p:nvPr/>
        </p:nvSpPr>
        <p:spPr>
          <a:xfrm>
            <a:off x="1078390" y="3173920"/>
            <a:ext cx="1709001" cy="261610"/>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Circular Connectors</a:t>
            </a:r>
          </a:p>
        </p:txBody>
      </p:sp>
      <p:sp>
        <p:nvSpPr>
          <p:cNvPr id="16" name="TextBox 15"/>
          <p:cNvSpPr txBox="1"/>
          <p:nvPr/>
        </p:nvSpPr>
        <p:spPr>
          <a:xfrm>
            <a:off x="3160329" y="3173920"/>
            <a:ext cx="1709001" cy="430887"/>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Rectangular &amp; Board Level Connectors</a:t>
            </a:r>
          </a:p>
        </p:txBody>
      </p:sp>
      <p:sp>
        <p:nvSpPr>
          <p:cNvPr id="17" name="TextBox 16"/>
          <p:cNvSpPr txBox="1"/>
          <p:nvPr/>
        </p:nvSpPr>
        <p:spPr>
          <a:xfrm>
            <a:off x="5242268" y="3180072"/>
            <a:ext cx="1709001" cy="261610"/>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RF Interconnects</a:t>
            </a:r>
          </a:p>
        </p:txBody>
      </p:sp>
      <p:sp>
        <p:nvSpPr>
          <p:cNvPr id="19" name="TextBox 18"/>
          <p:cNvSpPr txBox="1"/>
          <p:nvPr/>
        </p:nvSpPr>
        <p:spPr>
          <a:xfrm>
            <a:off x="4248091" y="5045676"/>
            <a:ext cx="1709001" cy="430887"/>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High Speed &amp; Fiber Optics</a:t>
            </a:r>
          </a:p>
        </p:txBody>
      </p:sp>
      <p:sp>
        <p:nvSpPr>
          <p:cNvPr id="20" name="TextBox 19"/>
          <p:cNvSpPr txBox="1"/>
          <p:nvPr/>
        </p:nvSpPr>
        <p:spPr>
          <a:xfrm>
            <a:off x="7320134" y="3176757"/>
            <a:ext cx="1709001" cy="600164"/>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Junction Modules Relay Sockets</a:t>
            </a:r>
          </a:p>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Terminal Blocks</a:t>
            </a:r>
          </a:p>
        </p:txBody>
      </p:sp>
      <p:sp>
        <p:nvSpPr>
          <p:cNvPr id="21" name="TextBox 20"/>
          <p:cNvSpPr txBox="1"/>
          <p:nvPr/>
        </p:nvSpPr>
        <p:spPr>
          <a:xfrm>
            <a:off x="279119" y="5055053"/>
            <a:ext cx="1709001" cy="430887"/>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Cabling &amp; Cable Harnesses</a:t>
            </a:r>
          </a:p>
        </p:txBody>
      </p:sp>
      <p:sp>
        <p:nvSpPr>
          <p:cNvPr id="22" name="TextBox 21"/>
          <p:cNvSpPr txBox="1"/>
          <p:nvPr/>
        </p:nvSpPr>
        <p:spPr>
          <a:xfrm>
            <a:off x="9412456" y="3176755"/>
            <a:ext cx="1709001" cy="261610"/>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Contacts &amp; Termini</a:t>
            </a:r>
          </a:p>
        </p:txBody>
      </p:sp>
      <p:sp>
        <p:nvSpPr>
          <p:cNvPr id="23" name="TextBox 22"/>
          <p:cNvSpPr txBox="1"/>
          <p:nvPr/>
        </p:nvSpPr>
        <p:spPr>
          <a:xfrm>
            <a:off x="2260459" y="5043227"/>
            <a:ext cx="1709001" cy="430887"/>
          </a:xfrm>
          <a:prstGeom prst="rect">
            <a:avLst/>
          </a:prstGeom>
          <a:noFill/>
        </p:spPr>
        <p:txBody>
          <a:bodyPr wrap="square" rtlCol="0">
            <a:spAutoFit/>
          </a:bodyPr>
          <a:lstStyle/>
          <a:p>
            <a:pPr algn="ctr"/>
            <a:r>
              <a:rPr lang="en-US" sz="1100" b="1" dirty="0" err="1">
                <a:solidFill>
                  <a:srgbClr val="005EB8"/>
                </a:solidFill>
                <a:latin typeface="Arial" panose="020B0604020202020204" pitchFamily="34" charset="0"/>
                <a:ea typeface="Open Sans" panose="020B0606030504020204" pitchFamily="34" charset="0"/>
                <a:cs typeface="Arial" panose="020B0604020202020204" pitchFamily="34" charset="0"/>
              </a:rPr>
              <a:t>Backshells</a:t>
            </a: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 &amp; System Attachments</a:t>
            </a:r>
          </a:p>
        </p:txBody>
      </p:sp>
      <p:sp>
        <p:nvSpPr>
          <p:cNvPr id="24" name="TextBox 23"/>
          <p:cNvSpPr txBox="1"/>
          <p:nvPr/>
        </p:nvSpPr>
        <p:spPr>
          <a:xfrm>
            <a:off x="6234142" y="5054361"/>
            <a:ext cx="1709002" cy="600164"/>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Backplanes | PCBs Flex | Rigid Flex &amp; Assemblies</a:t>
            </a:r>
          </a:p>
        </p:txBody>
      </p:sp>
      <p:sp>
        <p:nvSpPr>
          <p:cNvPr id="25" name="TextBox 24"/>
          <p:cNvSpPr txBox="1"/>
          <p:nvPr/>
        </p:nvSpPr>
        <p:spPr>
          <a:xfrm>
            <a:off x="8226488" y="5050365"/>
            <a:ext cx="1709001" cy="430887"/>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Media Converters &amp; Ethernet Switches</a:t>
            </a:r>
          </a:p>
        </p:txBody>
      </p:sp>
      <p:sp>
        <p:nvSpPr>
          <p:cNvPr id="26" name="TextBox 25"/>
          <p:cNvSpPr txBox="1"/>
          <p:nvPr/>
        </p:nvSpPr>
        <p:spPr>
          <a:xfrm>
            <a:off x="10218832" y="5058561"/>
            <a:ext cx="1709001" cy="430887"/>
          </a:xfrm>
          <a:prstGeom prst="rect">
            <a:avLst/>
          </a:prstGeom>
          <a:noFill/>
        </p:spPr>
        <p:txBody>
          <a:bodyPr wrap="square" rtlCol="0">
            <a:spAutoFit/>
          </a:bodyPr>
          <a:lstStyle/>
          <a:p>
            <a:pPr algn="ctr"/>
            <a:r>
              <a:rPr lang="en-US" sz="1100" b="1" dirty="0">
                <a:solidFill>
                  <a:srgbClr val="005EB8"/>
                </a:solidFill>
                <a:latin typeface="Arial" panose="020B0604020202020204" pitchFamily="34" charset="0"/>
                <a:ea typeface="Open Sans" panose="020B0606030504020204" pitchFamily="34" charset="0"/>
                <a:cs typeface="Arial" panose="020B0604020202020204" pitchFamily="34" charset="0"/>
              </a:rPr>
              <a:t>Complex Systems &amp; Assemblies</a:t>
            </a:r>
          </a:p>
        </p:txBody>
      </p:sp>
      <p:sp>
        <p:nvSpPr>
          <p:cNvPr id="38" name="TextBox 37"/>
          <p:cNvSpPr txBox="1"/>
          <p:nvPr/>
        </p:nvSpPr>
        <p:spPr>
          <a:xfrm>
            <a:off x="4871864" y="6407626"/>
            <a:ext cx="244827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Product photos above for more information</a:t>
            </a:r>
          </a:p>
        </p:txBody>
      </p:sp>
      <p:grpSp>
        <p:nvGrpSpPr>
          <p:cNvPr id="33" name="Group 32">
            <a:extLst>
              <a:ext uri="{FF2B5EF4-FFF2-40B4-BE49-F238E27FC236}">
                <a16:creationId xmlns:a16="http://schemas.microsoft.com/office/drawing/2014/main" id="{C6BA710D-F19C-D611-0D92-9226F43CB02D}"/>
              </a:ext>
            </a:extLst>
          </p:cNvPr>
          <p:cNvGrpSpPr/>
          <p:nvPr/>
        </p:nvGrpSpPr>
        <p:grpSpPr>
          <a:xfrm>
            <a:off x="3071664" y="6589574"/>
            <a:ext cx="6048672" cy="217130"/>
            <a:chOff x="3071664" y="6614454"/>
            <a:chExt cx="6048672" cy="217130"/>
          </a:xfrm>
        </p:grpSpPr>
        <p:sp>
          <p:nvSpPr>
            <p:cNvPr id="34" name="Rectangle 33">
              <a:hlinkClick r:id="rId25" action="ppaction://hlinksldjump"/>
              <a:extLst>
                <a:ext uri="{FF2B5EF4-FFF2-40B4-BE49-F238E27FC236}">
                  <a16:creationId xmlns:a16="http://schemas.microsoft.com/office/drawing/2014/main" id="{E94CCF52-D625-E468-AFCC-D0BB32EA4AE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35" name="Rectangle 34">
              <a:hlinkClick r:id="rId26" action="ppaction://hlinksldjump"/>
              <a:extLst>
                <a:ext uri="{FF2B5EF4-FFF2-40B4-BE49-F238E27FC236}">
                  <a16:creationId xmlns:a16="http://schemas.microsoft.com/office/drawing/2014/main" id="{25F2B81B-722C-C26F-1325-0063C284E3DD}"/>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36" name="Rectangle 35">
              <a:hlinkClick r:id="rId27" action="ppaction://hlinksldjump"/>
              <a:extLst>
                <a:ext uri="{FF2B5EF4-FFF2-40B4-BE49-F238E27FC236}">
                  <a16:creationId xmlns:a16="http://schemas.microsoft.com/office/drawing/2014/main" id="{6FB1561C-449F-F6DA-DFAE-10245EF84799}"/>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37" name="Rectangle 36">
              <a:hlinkClick r:id="rId28" action="ppaction://hlinksldjump"/>
              <a:extLst>
                <a:ext uri="{FF2B5EF4-FFF2-40B4-BE49-F238E27FC236}">
                  <a16:creationId xmlns:a16="http://schemas.microsoft.com/office/drawing/2014/main" id="{22833C0D-DE87-41DE-C043-C717BE47546B}"/>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39" name="Rectangle 38">
              <a:hlinkClick r:id="rId29" action="ppaction://hlinksldjump"/>
              <a:extLst>
                <a:ext uri="{FF2B5EF4-FFF2-40B4-BE49-F238E27FC236}">
                  <a16:creationId xmlns:a16="http://schemas.microsoft.com/office/drawing/2014/main" id="{35000B26-669F-9259-9194-2FB00747848A}"/>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40" name="Rectangle 39">
              <a:hlinkClick r:id="rId30" action="ppaction://hlinksldjump"/>
              <a:extLst>
                <a:ext uri="{FF2B5EF4-FFF2-40B4-BE49-F238E27FC236}">
                  <a16:creationId xmlns:a16="http://schemas.microsoft.com/office/drawing/2014/main" id="{763017F2-8D6A-E960-9D21-67A2A2B3EAA3}"/>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50387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Overview</a:t>
            </a:r>
          </a:p>
        </p:txBody>
      </p:sp>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1" y="2140601"/>
            <a:ext cx="1962480" cy="1078651"/>
          </a:xfrm>
          <a:prstGeom prst="rect">
            <a:avLst/>
          </a:prstGeom>
          <a:effectLst/>
        </p:spPr>
      </p:pic>
      <p:pic>
        <p:nvPicPr>
          <p:cNvPr id="5"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421" y="3616765"/>
            <a:ext cx="1962480" cy="1078651"/>
          </a:xfrm>
          <a:prstGeom prst="rect">
            <a:avLst/>
          </a:prstGeom>
          <a:effectLst/>
        </p:spPr>
      </p:pic>
      <p:pic>
        <p:nvPicPr>
          <p:cNvPr id="6" name="Picture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421" y="5092931"/>
            <a:ext cx="1962479" cy="1078652"/>
          </a:xfrm>
          <a:prstGeom prst="rect">
            <a:avLst/>
          </a:prstGeom>
          <a:effectLst/>
        </p:spPr>
      </p:pic>
      <p:pic>
        <p:nvPicPr>
          <p:cNvPr id="7" name="Picture 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2140601"/>
            <a:ext cx="1962480" cy="1078651"/>
          </a:xfrm>
          <a:prstGeom prst="rect">
            <a:avLst/>
          </a:prstGeom>
          <a:effectLst/>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0" y="3616765"/>
            <a:ext cx="1962480" cy="1078651"/>
          </a:xfrm>
          <a:prstGeom prst="rect">
            <a:avLst/>
          </a:prstGeom>
          <a:effectLst/>
        </p:spPr>
      </p:pic>
      <p:pic>
        <p:nvPicPr>
          <p:cNvPr id="9" name="Picture 8">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5092931"/>
            <a:ext cx="1962479" cy="1078652"/>
          </a:xfrm>
          <a:prstGeom prst="rect">
            <a:avLst/>
          </a:prstGeom>
          <a:effectLst/>
        </p:spPr>
      </p:pic>
      <p:sp>
        <p:nvSpPr>
          <p:cNvPr id="11" name="Content Placeholder 2"/>
          <p:cNvSpPr txBox="1">
            <a:spLocks/>
          </p:cNvSpPr>
          <p:nvPr/>
        </p:nvSpPr>
        <p:spPr bwMode="auto">
          <a:xfrm>
            <a:off x="1524000" y="1266186"/>
            <a:ext cx="9144000"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a:t>
            </a:r>
            <a:r>
              <a:rPr lang="en-US" sz="1800" kern="0" spc="0" dirty="0">
                <a:latin typeface="Arial" panose="020B0604020202020204" pitchFamily="34" charset="0"/>
                <a:ea typeface="Open Sans Light" panose="020B0306030504020204" pitchFamily="34" charset="0"/>
                <a:cs typeface="Arial" panose="020B0604020202020204" pitchFamily="34" charset="0"/>
              </a:rPr>
              <a:t> is at the forefront of incorporating a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wide range of interconnect technologies</a:t>
            </a:r>
            <a:r>
              <a:rPr lang="en-US" sz="1800" b="1" kern="0" spc="0" dirty="0">
                <a:solidFill>
                  <a:srgbClr val="0072BC"/>
                </a:solidFill>
                <a:latin typeface="Arial" panose="020B0604020202020204" pitchFamily="34" charset="0"/>
                <a:ea typeface="Open Sans" panose="020B0606030504020204" pitchFamily="34" charset="0"/>
                <a:cs typeface="Arial" panose="020B0604020202020204" pitchFamily="34" charset="0"/>
              </a:rPr>
              <a:t> </a:t>
            </a:r>
            <a:r>
              <a:rPr lang="en-US" sz="1800" kern="0" spc="0" dirty="0">
                <a:latin typeface="Arial" panose="020B0604020202020204" pitchFamily="34" charset="0"/>
                <a:ea typeface="Open Sans Light" panose="020B0306030504020204" pitchFamily="34" charset="0"/>
                <a:cs typeface="Arial" panose="020B0604020202020204" pitchFamily="34" charset="0"/>
              </a:rPr>
              <a:t>into the military and aerospace markets</a:t>
            </a:r>
            <a:endParaRPr lang="en-US" sz="12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TextBox 11"/>
          <p:cNvSpPr txBox="1"/>
          <p:nvPr/>
        </p:nvSpPr>
        <p:spPr>
          <a:xfrm>
            <a:off x="2567606" y="2279816"/>
            <a:ext cx="3168581" cy="800219"/>
          </a:xfrm>
          <a:prstGeom prst="rect">
            <a:avLst/>
          </a:prstGeom>
          <a:noFill/>
        </p:spPr>
        <p:txBody>
          <a:bodyPr wrap="square" rtlCol="0">
            <a:spAutoFit/>
          </a:bodyPr>
          <a:lstStyle/>
          <a:p>
            <a:r>
              <a:rPr lang="en-US" b="1" dirty="0" err="1">
                <a:solidFill>
                  <a:srgbClr val="005EB8"/>
                </a:solidFill>
                <a:latin typeface="Arial" panose="020B0604020202020204" pitchFamily="34" charset="0"/>
                <a:ea typeface="Open Sans" panose="020B0606030504020204" pitchFamily="34" charset="0"/>
                <a:cs typeface="Arial" panose="020B0604020202020204" pitchFamily="34" charset="0"/>
              </a:rPr>
              <a:t>Ruggedization</a:t>
            </a:r>
            <a:endParaRPr lang="en-US" b="1" dirty="0">
              <a:solidFill>
                <a:srgbClr val="005EB8"/>
              </a:solidFill>
              <a:latin typeface="Arial" panose="020B0604020202020204" pitchFamily="34" charset="0"/>
              <a:ea typeface="Open Sans" panose="020B0606030504020204" pitchFamily="34" charset="0"/>
              <a:cs typeface="Arial" panose="020B0604020202020204" pitchFamily="34" charset="0"/>
            </a:endParaRPr>
          </a:p>
          <a:p>
            <a:r>
              <a:rPr lang="en-US" sz="1400" dirty="0">
                <a:latin typeface="Arial" panose="020B0604020202020204" pitchFamily="34" charset="0"/>
                <a:ea typeface="Open Sans Light" panose="020B0306030504020204" pitchFamily="34" charset="0"/>
                <a:cs typeface="Arial" panose="020B0604020202020204" pitchFamily="34" charset="0"/>
              </a:rPr>
              <a:t>Harsh environment interconnect solutions</a:t>
            </a:r>
          </a:p>
        </p:txBody>
      </p:sp>
      <p:sp>
        <p:nvSpPr>
          <p:cNvPr id="14" name="TextBox 13"/>
          <p:cNvSpPr txBox="1"/>
          <p:nvPr/>
        </p:nvSpPr>
        <p:spPr>
          <a:xfrm>
            <a:off x="2567607" y="3755980"/>
            <a:ext cx="3168580" cy="800219"/>
          </a:xfrm>
          <a:prstGeom prst="rect">
            <a:avLst/>
          </a:prstGeom>
          <a:noFill/>
        </p:spPr>
        <p:txBody>
          <a:bodyPr wrap="square" rtlCol="0">
            <a:spAutoFit/>
          </a:bodyPr>
          <a:lstStyle/>
          <a:p>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Size, Weight, and Power</a:t>
            </a:r>
          </a:p>
          <a:p>
            <a:r>
              <a:rPr lang="en-US" sz="1400" dirty="0">
                <a:latin typeface="Arial" panose="020B0604020202020204" pitchFamily="34" charset="0"/>
                <a:ea typeface="Open Sans Light" panose="020B0306030504020204" pitchFamily="34" charset="0"/>
                <a:cs typeface="Arial" panose="020B0604020202020204" pitchFamily="34" charset="0"/>
              </a:rPr>
              <a:t>Size and weight reductions combined with increased power requirements</a:t>
            </a:r>
          </a:p>
        </p:txBody>
      </p:sp>
      <p:sp>
        <p:nvSpPr>
          <p:cNvPr id="15" name="TextBox 14"/>
          <p:cNvSpPr txBox="1"/>
          <p:nvPr/>
        </p:nvSpPr>
        <p:spPr>
          <a:xfrm>
            <a:off x="2567607" y="5232147"/>
            <a:ext cx="3168580" cy="800219"/>
          </a:xfrm>
          <a:prstGeom prst="rect">
            <a:avLst/>
          </a:prstGeom>
          <a:noFill/>
        </p:spPr>
        <p:txBody>
          <a:bodyPr wrap="square" rtlCol="0">
            <a:spAutoFit/>
          </a:bodyPr>
          <a:lstStyle/>
          <a:p>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High Speed/Fiber Optics</a:t>
            </a:r>
          </a:p>
          <a:p>
            <a:r>
              <a:rPr lang="en-US" sz="1400" dirty="0">
                <a:latin typeface="Arial" panose="020B0604020202020204" pitchFamily="34" charset="0"/>
                <a:ea typeface="Open Sans Light" panose="020B0306030504020204" pitchFamily="34" charset="0"/>
                <a:cs typeface="Arial" panose="020B0604020202020204" pitchFamily="34" charset="0"/>
              </a:rPr>
              <a:t>Custom high-speed copper, fiber optic, and integrated solutions</a:t>
            </a:r>
          </a:p>
        </p:txBody>
      </p:sp>
      <p:sp>
        <p:nvSpPr>
          <p:cNvPr id="16" name="TextBox 15"/>
          <p:cNvSpPr txBox="1"/>
          <p:nvPr/>
        </p:nvSpPr>
        <p:spPr>
          <a:xfrm>
            <a:off x="8274062" y="2281276"/>
            <a:ext cx="3303576" cy="800219"/>
          </a:xfrm>
          <a:prstGeom prst="rect">
            <a:avLst/>
          </a:prstGeom>
          <a:noFill/>
        </p:spPr>
        <p:txBody>
          <a:bodyPr wrap="square" rtlCol="0">
            <a:spAutoFit/>
          </a:bodyPr>
          <a:lstStyle/>
          <a:p>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EMI &amp; EMP Protection</a:t>
            </a:r>
          </a:p>
          <a:p>
            <a:r>
              <a:rPr lang="en-US" sz="1400" dirty="0">
                <a:latin typeface="Arial" panose="020B0604020202020204" pitchFamily="34" charset="0"/>
                <a:ea typeface="Open Sans Light" panose="020B0306030504020204" pitchFamily="34" charset="0"/>
                <a:cs typeface="Arial" panose="020B0604020202020204" pitchFamily="34" charset="0"/>
              </a:rPr>
              <a:t>Connectors with EMI/EMP protection for sensitive circuits</a:t>
            </a:r>
          </a:p>
        </p:txBody>
      </p:sp>
      <p:sp>
        <p:nvSpPr>
          <p:cNvPr id="17" name="TextBox 16"/>
          <p:cNvSpPr txBox="1"/>
          <p:nvPr/>
        </p:nvSpPr>
        <p:spPr>
          <a:xfrm>
            <a:off x="8274062" y="3757574"/>
            <a:ext cx="3303576" cy="800219"/>
          </a:xfrm>
          <a:prstGeom prst="rect">
            <a:avLst/>
          </a:prstGeom>
          <a:noFill/>
        </p:spPr>
        <p:txBody>
          <a:bodyPr wrap="square" rtlCol="0">
            <a:spAutoFit/>
          </a:bodyPr>
          <a:lstStyle/>
          <a:p>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RF Transmission</a:t>
            </a:r>
          </a:p>
          <a:p>
            <a:r>
              <a:rPr lang="en-US" sz="1400" dirty="0">
                <a:latin typeface="Arial" panose="020B0604020202020204" pitchFamily="34" charset="0"/>
                <a:ea typeface="Open Sans Light" panose="020B0306030504020204" pitchFamily="34" charset="0"/>
                <a:cs typeface="Arial" panose="020B0604020202020204" pitchFamily="34" charset="0"/>
              </a:rPr>
              <a:t>RF/microwave coaxial connectors, cables, and passive components</a:t>
            </a:r>
          </a:p>
        </p:txBody>
      </p:sp>
      <p:sp>
        <p:nvSpPr>
          <p:cNvPr id="18" name="TextBox 17"/>
          <p:cNvSpPr txBox="1"/>
          <p:nvPr/>
        </p:nvSpPr>
        <p:spPr>
          <a:xfrm>
            <a:off x="8274062" y="5232147"/>
            <a:ext cx="3303576" cy="800219"/>
          </a:xfrm>
          <a:prstGeom prst="rect">
            <a:avLst/>
          </a:prstGeom>
          <a:noFill/>
        </p:spPr>
        <p:txBody>
          <a:bodyPr wrap="square" rtlCol="0">
            <a:spAutoFit/>
          </a:bodyPr>
          <a:lstStyle/>
          <a:p>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Electronics Packaging</a:t>
            </a:r>
          </a:p>
          <a:p>
            <a:r>
              <a:rPr lang="en-US" sz="1400" dirty="0">
                <a:latin typeface="Arial" panose="020B0604020202020204" pitchFamily="34" charset="0"/>
                <a:ea typeface="Open Sans Light" panose="020B0306030504020204" pitchFamily="34" charset="0"/>
                <a:cs typeface="Arial" panose="020B0604020202020204" pitchFamily="34" charset="0"/>
              </a:rPr>
              <a:t>High-reliability electronics design, manufacturing, and assembly</a:t>
            </a:r>
          </a:p>
        </p:txBody>
      </p:sp>
      <p:sp>
        <p:nvSpPr>
          <p:cNvPr id="22" name="TextBox 21"/>
          <p:cNvSpPr txBox="1"/>
          <p:nvPr/>
        </p:nvSpPr>
        <p:spPr>
          <a:xfrm>
            <a:off x="4745850" y="6407073"/>
            <a:ext cx="2700300"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icons above for more information</a:t>
            </a:r>
          </a:p>
        </p:txBody>
      </p:sp>
      <p:grpSp>
        <p:nvGrpSpPr>
          <p:cNvPr id="24" name="Group 23">
            <a:extLst>
              <a:ext uri="{FF2B5EF4-FFF2-40B4-BE49-F238E27FC236}">
                <a16:creationId xmlns:a16="http://schemas.microsoft.com/office/drawing/2014/main" id="{C24A6595-C224-F4DF-E157-6039B3702FE5}"/>
              </a:ext>
            </a:extLst>
          </p:cNvPr>
          <p:cNvGrpSpPr/>
          <p:nvPr/>
        </p:nvGrpSpPr>
        <p:grpSpPr>
          <a:xfrm>
            <a:off x="3071664" y="6589574"/>
            <a:ext cx="6048672" cy="217130"/>
            <a:chOff x="3071664" y="6614454"/>
            <a:chExt cx="6048672" cy="217130"/>
          </a:xfrm>
        </p:grpSpPr>
        <p:sp>
          <p:nvSpPr>
            <p:cNvPr id="25" name="Rectangle 24">
              <a:hlinkClick r:id="rId15" action="ppaction://hlinksldjump"/>
              <a:extLst>
                <a:ext uri="{FF2B5EF4-FFF2-40B4-BE49-F238E27FC236}">
                  <a16:creationId xmlns:a16="http://schemas.microsoft.com/office/drawing/2014/main" id="{32CC1D60-2B9F-0C29-2A0D-6BE23EE4B798}"/>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26" name="Rectangle 25">
              <a:hlinkClick r:id="rId16" action="ppaction://hlinksldjump"/>
              <a:extLst>
                <a:ext uri="{FF2B5EF4-FFF2-40B4-BE49-F238E27FC236}">
                  <a16:creationId xmlns:a16="http://schemas.microsoft.com/office/drawing/2014/main" id="{31489C98-6518-7C5E-2A3F-703DFB19AD7F}"/>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7" name="Rectangle 26">
              <a:hlinkClick r:id="rId17" action="ppaction://hlinksldjump"/>
              <a:extLst>
                <a:ext uri="{FF2B5EF4-FFF2-40B4-BE49-F238E27FC236}">
                  <a16:creationId xmlns:a16="http://schemas.microsoft.com/office/drawing/2014/main" id="{6747477E-B984-514B-111E-707295750B3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8" name="Rectangle 27">
              <a:hlinkClick r:id="rId18" action="ppaction://hlinksldjump"/>
              <a:extLst>
                <a:ext uri="{FF2B5EF4-FFF2-40B4-BE49-F238E27FC236}">
                  <a16:creationId xmlns:a16="http://schemas.microsoft.com/office/drawing/2014/main" id="{BD31C5D8-5303-74AD-FC82-4C9F58729355}"/>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9" name="Rectangle 28">
              <a:hlinkClick r:id="rId19" action="ppaction://hlinksldjump"/>
              <a:extLst>
                <a:ext uri="{FF2B5EF4-FFF2-40B4-BE49-F238E27FC236}">
                  <a16:creationId xmlns:a16="http://schemas.microsoft.com/office/drawing/2014/main" id="{0D495575-65E4-26FC-F0A8-19E0215D2D6E}"/>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30" name="Rectangle 29">
              <a:hlinkClick r:id="rId20" action="ppaction://hlinksldjump"/>
              <a:extLst>
                <a:ext uri="{FF2B5EF4-FFF2-40B4-BE49-F238E27FC236}">
                  <a16:creationId xmlns:a16="http://schemas.microsoft.com/office/drawing/2014/main" id="{2E44AA03-A1D2-F50F-31A9-D7CBDA154A5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51523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EB8"/>
                </a:solidFill>
              </a:rPr>
              <a:t>Markets Served</a:t>
            </a:r>
          </a:p>
        </p:txBody>
      </p:sp>
      <p:pic>
        <p:nvPicPr>
          <p:cNvPr id="3" name="Picture 2">
            <a:hlinkClick r:id="rId2" action="ppaction://hlinksldjump"/>
          </p:cNvPr>
          <p:cNvPicPr>
            <a:picLocks noChangeAspect="1"/>
          </p:cNvPicPr>
          <p:nvPr/>
        </p:nvPicPr>
        <p:blipFill>
          <a:blip r:embed="rId3" cstate="print"/>
          <a:stretch>
            <a:fillRect/>
          </a:stretch>
        </p:blipFill>
        <p:spPr>
          <a:xfrm>
            <a:off x="1055553" y="1855284"/>
            <a:ext cx="1602128" cy="880588"/>
          </a:xfrm>
          <a:prstGeom prst="rect">
            <a:avLst/>
          </a:prstGeom>
          <a:effectLst/>
        </p:spPr>
      </p:pic>
      <p:pic>
        <p:nvPicPr>
          <p:cNvPr id="4" name="Picture 3">
            <a:hlinkClick r:id="rId4" action="ppaction://hlinksldjump"/>
          </p:cNvPr>
          <p:cNvPicPr>
            <a:picLocks noChangeAspect="1"/>
          </p:cNvPicPr>
          <p:nvPr/>
        </p:nvPicPr>
        <p:blipFill>
          <a:blip r:embed="rId5" cstate="print"/>
          <a:stretch>
            <a:fillRect/>
          </a:stretch>
        </p:blipFill>
        <p:spPr>
          <a:xfrm>
            <a:off x="1055553" y="2736481"/>
            <a:ext cx="1602128" cy="880588"/>
          </a:xfrm>
          <a:prstGeom prst="rect">
            <a:avLst/>
          </a:prstGeom>
          <a:effectLst/>
        </p:spPr>
      </p:pic>
      <p:pic>
        <p:nvPicPr>
          <p:cNvPr id="5" name="Picture 4">
            <a:hlinkClick r:id="rId6" action="ppaction://hlinksldjump"/>
          </p:cNvPr>
          <p:cNvPicPr>
            <a:picLocks noChangeAspect="1"/>
          </p:cNvPicPr>
          <p:nvPr/>
        </p:nvPicPr>
        <p:blipFill>
          <a:blip r:embed="rId7" cstate="print"/>
          <a:stretch>
            <a:fillRect/>
          </a:stretch>
        </p:blipFill>
        <p:spPr>
          <a:xfrm>
            <a:off x="1055553" y="3617678"/>
            <a:ext cx="1602128" cy="880588"/>
          </a:xfrm>
          <a:prstGeom prst="rect">
            <a:avLst/>
          </a:prstGeom>
          <a:effectLst/>
        </p:spPr>
      </p:pic>
      <p:pic>
        <p:nvPicPr>
          <p:cNvPr id="6" name="Picture 5">
            <a:hlinkClick r:id="rId8" action="ppaction://hlinksldjump"/>
          </p:cNvPr>
          <p:cNvPicPr>
            <a:picLocks noChangeAspect="1"/>
          </p:cNvPicPr>
          <p:nvPr/>
        </p:nvPicPr>
        <p:blipFill>
          <a:blip r:embed="rId9" cstate="print"/>
          <a:stretch>
            <a:fillRect/>
          </a:stretch>
        </p:blipFill>
        <p:spPr>
          <a:xfrm>
            <a:off x="1055553" y="4497048"/>
            <a:ext cx="1602128" cy="880588"/>
          </a:xfrm>
          <a:prstGeom prst="rect">
            <a:avLst/>
          </a:prstGeom>
          <a:effectLst/>
        </p:spPr>
      </p:pic>
      <p:pic>
        <p:nvPicPr>
          <p:cNvPr id="7" name="Picture 6">
            <a:hlinkClick r:id="rId10" action="ppaction://hlinksldjump"/>
          </p:cNvPr>
          <p:cNvPicPr>
            <a:picLocks noChangeAspect="1"/>
          </p:cNvPicPr>
          <p:nvPr/>
        </p:nvPicPr>
        <p:blipFill>
          <a:blip r:embed="rId11" cstate="print"/>
          <a:stretch>
            <a:fillRect/>
          </a:stretch>
        </p:blipFill>
        <p:spPr>
          <a:xfrm>
            <a:off x="1056409" y="5376418"/>
            <a:ext cx="1602128" cy="880588"/>
          </a:xfrm>
          <a:prstGeom prst="rect">
            <a:avLst/>
          </a:prstGeom>
          <a:effectLst/>
        </p:spPr>
      </p:pic>
      <p:pic>
        <p:nvPicPr>
          <p:cNvPr id="8" name="Picture 7">
            <a:hlinkClick r:id="rId12" action="ppaction://hlinksldjump"/>
          </p:cNvPr>
          <p:cNvPicPr>
            <a:picLocks noChangeAspect="1"/>
          </p:cNvPicPr>
          <p:nvPr/>
        </p:nvPicPr>
        <p:blipFill>
          <a:blip r:embed="rId13" cstate="print"/>
          <a:stretch>
            <a:fillRect/>
          </a:stretch>
        </p:blipFill>
        <p:spPr>
          <a:xfrm>
            <a:off x="6096000" y="1855284"/>
            <a:ext cx="1602128" cy="880588"/>
          </a:xfrm>
          <a:prstGeom prst="rect">
            <a:avLst/>
          </a:prstGeom>
          <a:effectLst/>
        </p:spPr>
      </p:pic>
      <p:pic>
        <p:nvPicPr>
          <p:cNvPr id="9" name="Picture 8">
            <a:hlinkClick r:id="rId14" action="ppaction://hlinksldjump"/>
          </p:cNvPr>
          <p:cNvPicPr>
            <a:picLocks noChangeAspect="1"/>
          </p:cNvPicPr>
          <p:nvPr/>
        </p:nvPicPr>
        <p:blipFill>
          <a:blip r:embed="rId15" cstate="print"/>
          <a:stretch>
            <a:fillRect/>
          </a:stretch>
        </p:blipFill>
        <p:spPr>
          <a:xfrm>
            <a:off x="6096000" y="2734386"/>
            <a:ext cx="1602128" cy="880588"/>
          </a:xfrm>
          <a:prstGeom prst="rect">
            <a:avLst/>
          </a:prstGeom>
          <a:effectLst/>
        </p:spPr>
      </p:pic>
      <p:pic>
        <p:nvPicPr>
          <p:cNvPr id="10" name="Picture 9">
            <a:hlinkClick r:id="rId16" action="ppaction://hlinksldjump"/>
          </p:cNvPr>
          <p:cNvPicPr>
            <a:picLocks noChangeAspect="1"/>
          </p:cNvPicPr>
          <p:nvPr/>
        </p:nvPicPr>
        <p:blipFill>
          <a:blip r:embed="rId17" cstate="print"/>
          <a:stretch>
            <a:fillRect/>
          </a:stretch>
        </p:blipFill>
        <p:spPr>
          <a:xfrm>
            <a:off x="6101504" y="3612646"/>
            <a:ext cx="1596624" cy="880588"/>
          </a:xfrm>
          <a:prstGeom prst="rect">
            <a:avLst/>
          </a:prstGeom>
          <a:effectLst/>
        </p:spPr>
      </p:pic>
      <p:pic>
        <p:nvPicPr>
          <p:cNvPr id="11" name="Picture 10">
            <a:hlinkClick r:id="rId18" action="ppaction://hlinksldjump"/>
          </p:cNvPr>
          <p:cNvPicPr>
            <a:picLocks noChangeAspect="1"/>
          </p:cNvPicPr>
          <p:nvPr/>
        </p:nvPicPr>
        <p:blipFill>
          <a:blip r:embed="rId19" cstate="print"/>
          <a:stretch>
            <a:fillRect/>
          </a:stretch>
        </p:blipFill>
        <p:spPr>
          <a:xfrm>
            <a:off x="6096281" y="4492625"/>
            <a:ext cx="1602128" cy="880588"/>
          </a:xfrm>
          <a:prstGeom prst="rect">
            <a:avLst/>
          </a:prstGeom>
          <a:effectLst/>
        </p:spPr>
      </p:pic>
      <p:pic>
        <p:nvPicPr>
          <p:cNvPr id="12" name="Picture 11">
            <a:hlinkClick r:id="rId20" action="ppaction://hlinksldjump"/>
          </p:cNvPr>
          <p:cNvPicPr>
            <a:picLocks noChangeAspect="1"/>
          </p:cNvPicPr>
          <p:nvPr/>
        </p:nvPicPr>
        <p:blipFill>
          <a:blip r:embed="rId21" cstate="print"/>
          <a:stretch>
            <a:fillRect/>
          </a:stretch>
        </p:blipFill>
        <p:spPr>
          <a:xfrm>
            <a:off x="6096000" y="5373215"/>
            <a:ext cx="1602128" cy="880588"/>
          </a:xfrm>
          <a:prstGeom prst="rect">
            <a:avLst/>
          </a:prstGeom>
          <a:effectLst/>
        </p:spPr>
      </p:pic>
      <p:sp>
        <p:nvSpPr>
          <p:cNvPr id="14" name="TextBox 13"/>
          <p:cNvSpPr txBox="1"/>
          <p:nvPr/>
        </p:nvSpPr>
        <p:spPr>
          <a:xfrm>
            <a:off x="2792860" y="1918887"/>
            <a:ext cx="2961167"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Military Aircraft</a:t>
            </a:r>
          </a:p>
          <a:p>
            <a:r>
              <a:rPr lang="en-US" sz="1050" dirty="0">
                <a:latin typeface="Arial" panose="020B0604020202020204" pitchFamily="34" charset="0"/>
                <a:ea typeface="Open Sans Light" panose="020B0306030504020204" pitchFamily="34" charset="0"/>
                <a:cs typeface="Arial" panose="020B0604020202020204" pitchFamily="34" charset="0"/>
              </a:rPr>
              <a:t>We design and build high speed, high-reliability, ruggedized product solutions for all subsystems</a:t>
            </a:r>
          </a:p>
        </p:txBody>
      </p:sp>
      <p:sp>
        <p:nvSpPr>
          <p:cNvPr id="15" name="TextBox 14"/>
          <p:cNvSpPr txBox="1"/>
          <p:nvPr/>
        </p:nvSpPr>
        <p:spPr>
          <a:xfrm>
            <a:off x="2792860" y="2793806"/>
            <a:ext cx="2961166"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Commercial Aircraft</a:t>
            </a:r>
          </a:p>
          <a:p>
            <a:r>
              <a:rPr lang="en-US" sz="1050" dirty="0">
                <a:latin typeface="Arial" panose="020B0604020202020204" pitchFamily="34" charset="0"/>
                <a:ea typeface="Open Sans Light" panose="020B0306030504020204" pitchFamily="34" charset="0"/>
                <a:cs typeface="Arial" panose="020B0604020202020204" pitchFamily="34" charset="0"/>
              </a:rPr>
              <a:t>We provide product solutions for the smallest business jet and the largest commercial airliner</a:t>
            </a:r>
          </a:p>
        </p:txBody>
      </p:sp>
      <p:sp>
        <p:nvSpPr>
          <p:cNvPr id="16" name="TextBox 15"/>
          <p:cNvSpPr txBox="1"/>
          <p:nvPr/>
        </p:nvSpPr>
        <p:spPr>
          <a:xfrm>
            <a:off x="2792860" y="3682905"/>
            <a:ext cx="2961166"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Avionics</a:t>
            </a:r>
          </a:p>
          <a:p>
            <a:r>
              <a:rPr lang="en-US" sz="1050" dirty="0">
                <a:latin typeface="Arial" panose="020B0604020202020204" pitchFamily="34" charset="0"/>
                <a:ea typeface="Open Sans Light" panose="020B0306030504020204" pitchFamily="34" charset="0"/>
                <a:cs typeface="Arial" panose="020B0604020202020204" pitchFamily="34" charset="0"/>
              </a:rPr>
              <a:t>Our products meet the high-speed, high-density demands of military and commercial aircraft flight systems</a:t>
            </a:r>
          </a:p>
        </p:txBody>
      </p:sp>
      <p:sp>
        <p:nvSpPr>
          <p:cNvPr id="17" name="TextBox 16"/>
          <p:cNvSpPr txBox="1"/>
          <p:nvPr/>
        </p:nvSpPr>
        <p:spPr>
          <a:xfrm>
            <a:off x="2792860" y="4552045"/>
            <a:ext cx="2961166"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Unmanned Systems</a:t>
            </a:r>
          </a:p>
          <a:p>
            <a:r>
              <a:rPr lang="en-US" sz="1050" dirty="0">
                <a:latin typeface="Arial" panose="020B0604020202020204" pitchFamily="34" charset="0"/>
                <a:ea typeface="Open Sans Light" panose="020B0306030504020204" pitchFamily="34" charset="0"/>
                <a:cs typeface="Arial" panose="020B0604020202020204" pitchFamily="34" charset="0"/>
              </a:rPr>
              <a:t>We provide small, lightweight, high-speed products for systems in the air, on land, and at sea</a:t>
            </a:r>
          </a:p>
        </p:txBody>
      </p:sp>
      <p:sp>
        <p:nvSpPr>
          <p:cNvPr id="18" name="TextBox 17"/>
          <p:cNvSpPr txBox="1"/>
          <p:nvPr/>
        </p:nvSpPr>
        <p:spPr>
          <a:xfrm>
            <a:off x="2792860" y="5450371"/>
            <a:ext cx="2961166"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Space Systems</a:t>
            </a:r>
          </a:p>
          <a:p>
            <a:r>
              <a:rPr lang="en-US" sz="1050" dirty="0">
                <a:latin typeface="Arial" panose="020B0604020202020204" pitchFamily="34" charset="0"/>
                <a:ea typeface="Open Sans Light" panose="020B0306030504020204" pitchFamily="34" charset="0"/>
                <a:cs typeface="Arial" panose="020B0604020202020204" pitchFamily="34" charset="0"/>
              </a:rPr>
              <a:t>We work closely with the space industry to ensure we are leading the next generation of interconnect solutions</a:t>
            </a:r>
          </a:p>
        </p:txBody>
      </p:sp>
      <p:sp>
        <p:nvSpPr>
          <p:cNvPr id="19" name="TextBox 18"/>
          <p:cNvSpPr txBox="1"/>
          <p:nvPr/>
        </p:nvSpPr>
        <p:spPr>
          <a:xfrm>
            <a:off x="7860314" y="1924630"/>
            <a:ext cx="3365126"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Ground Systems and Vehicles</a:t>
            </a:r>
          </a:p>
          <a:p>
            <a:r>
              <a:rPr lang="en-US" sz="1050" dirty="0">
                <a:latin typeface="Arial" panose="020B0604020202020204" pitchFamily="34" charset="0"/>
                <a:ea typeface="Open Sans Light" panose="020B0306030504020204" pitchFamily="34" charset="0"/>
                <a:cs typeface="Arial" panose="020B0604020202020204" pitchFamily="34" charset="0"/>
              </a:rPr>
              <a:t>Our products meet and exceed the </a:t>
            </a:r>
            <a:r>
              <a:rPr lang="en-US" sz="1050" dirty="0" err="1">
                <a:latin typeface="Arial" panose="020B0604020202020204" pitchFamily="34" charset="0"/>
                <a:ea typeface="Open Sans Light" panose="020B0306030504020204" pitchFamily="34" charset="0"/>
                <a:cs typeface="Arial" panose="020B0604020202020204" pitchFamily="34" charset="0"/>
              </a:rPr>
              <a:t>SWaP</a:t>
            </a:r>
            <a:r>
              <a:rPr lang="en-US" sz="1050" dirty="0">
                <a:latin typeface="Arial" panose="020B0604020202020204" pitchFamily="34" charset="0"/>
                <a:ea typeface="Open Sans Light" panose="020B0306030504020204" pitchFamily="34" charset="0"/>
                <a:cs typeface="Arial" panose="020B0604020202020204" pitchFamily="34" charset="0"/>
              </a:rPr>
              <a:t>, high speed, and material requirements for any vehicle subsystem</a:t>
            </a:r>
          </a:p>
        </p:txBody>
      </p:sp>
      <p:sp>
        <p:nvSpPr>
          <p:cNvPr id="20" name="TextBox 19"/>
          <p:cNvSpPr txBox="1"/>
          <p:nvPr/>
        </p:nvSpPr>
        <p:spPr>
          <a:xfrm>
            <a:off x="7860314" y="2874597"/>
            <a:ext cx="3365126" cy="600164"/>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C4ISR</a:t>
            </a:r>
          </a:p>
          <a:p>
            <a:r>
              <a:rPr lang="en-US" sz="1050" dirty="0">
                <a:latin typeface="Arial" panose="020B0604020202020204" pitchFamily="34" charset="0"/>
                <a:ea typeface="Open Sans Light" panose="020B0306030504020204" pitchFamily="34" charset="0"/>
                <a:cs typeface="Arial" panose="020B0604020202020204" pitchFamily="34" charset="0"/>
              </a:rPr>
              <a:t>We provide an array of reliable, rugged, and innovative products to support information collection</a:t>
            </a:r>
          </a:p>
        </p:txBody>
      </p:sp>
      <p:sp>
        <p:nvSpPr>
          <p:cNvPr id="21" name="TextBox 20"/>
          <p:cNvSpPr txBox="1"/>
          <p:nvPr/>
        </p:nvSpPr>
        <p:spPr>
          <a:xfrm>
            <a:off x="7867627" y="3752858"/>
            <a:ext cx="3350500" cy="600164"/>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Soldier Systems</a:t>
            </a:r>
          </a:p>
          <a:p>
            <a:r>
              <a:rPr lang="en-US" sz="1050" dirty="0">
                <a:latin typeface="Arial" panose="020B0604020202020204" pitchFamily="34" charset="0"/>
                <a:ea typeface="Open Sans Light" panose="020B0306030504020204" pitchFamily="34" charset="0"/>
                <a:cs typeface="Arial" panose="020B0604020202020204" pitchFamily="34" charset="0"/>
              </a:rPr>
              <a:t>Our simple, yet powerful connectors save on weight while remaining rugged, comfortable, and efficient</a:t>
            </a:r>
          </a:p>
        </p:txBody>
      </p:sp>
      <p:sp>
        <p:nvSpPr>
          <p:cNvPr id="22" name="TextBox 21"/>
          <p:cNvSpPr txBox="1"/>
          <p:nvPr/>
        </p:nvSpPr>
        <p:spPr>
          <a:xfrm>
            <a:off x="7867627" y="4561646"/>
            <a:ext cx="3350500" cy="761747"/>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Missiles and Missile Defense</a:t>
            </a:r>
          </a:p>
          <a:p>
            <a:r>
              <a:rPr lang="en-US" sz="1050" dirty="0">
                <a:latin typeface="Arial" panose="020B0604020202020204" pitchFamily="34" charset="0"/>
                <a:ea typeface="Open Sans Light" panose="020B0306030504020204" pitchFamily="34" charset="0"/>
                <a:cs typeface="Arial" panose="020B0604020202020204" pitchFamily="34" charset="0"/>
              </a:rPr>
              <a:t>Our high-speed, high-bandwidth, and high-reliability products reduce </a:t>
            </a:r>
            <a:r>
              <a:rPr lang="en-US" sz="1050" dirty="0" err="1">
                <a:latin typeface="Arial" panose="020B0604020202020204" pitchFamily="34" charset="0"/>
                <a:ea typeface="Open Sans Light" panose="020B0306030504020204" pitchFamily="34" charset="0"/>
                <a:cs typeface="Arial" panose="020B0604020202020204" pitchFamily="34" charset="0"/>
              </a:rPr>
              <a:t>SWaP</a:t>
            </a:r>
            <a:r>
              <a:rPr lang="en-US" sz="1050" dirty="0">
                <a:latin typeface="Arial" panose="020B0604020202020204" pitchFamily="34" charset="0"/>
                <a:ea typeface="Open Sans Light" panose="020B0306030504020204" pitchFamily="34" charset="0"/>
                <a:cs typeface="Arial" panose="020B0604020202020204" pitchFamily="34" charset="0"/>
              </a:rPr>
              <a:t> and ensure effective missile defense</a:t>
            </a:r>
          </a:p>
        </p:txBody>
      </p:sp>
      <p:sp>
        <p:nvSpPr>
          <p:cNvPr id="23" name="TextBox 22"/>
          <p:cNvSpPr txBox="1"/>
          <p:nvPr/>
        </p:nvSpPr>
        <p:spPr>
          <a:xfrm>
            <a:off x="7867627" y="5513427"/>
            <a:ext cx="3350500" cy="600164"/>
          </a:xfrm>
          <a:prstGeom prst="rect">
            <a:avLst/>
          </a:prstGeom>
          <a:noFill/>
        </p:spPr>
        <p:txBody>
          <a:bodyPr wrap="square" rtlCol="0">
            <a:spAutoFit/>
          </a:bodyPr>
          <a:lstStyle/>
          <a:p>
            <a:r>
              <a:rPr lang="en-US" sz="1200" b="1" dirty="0">
                <a:solidFill>
                  <a:srgbClr val="005EB8"/>
                </a:solidFill>
                <a:latin typeface="Arial" panose="020B0604020202020204" pitchFamily="34" charset="0"/>
                <a:ea typeface="Open Sans" panose="020B0606030504020204" pitchFamily="34" charset="0"/>
                <a:cs typeface="Arial" panose="020B0604020202020204" pitchFamily="34" charset="0"/>
              </a:rPr>
              <a:t>Naval Systems</a:t>
            </a:r>
          </a:p>
          <a:p>
            <a:r>
              <a:rPr lang="en-US" sz="1050" dirty="0">
                <a:latin typeface="Arial" panose="020B0604020202020204" pitchFamily="34" charset="0"/>
                <a:ea typeface="Open Sans Light" panose="020B0306030504020204" pitchFamily="34" charset="0"/>
                <a:cs typeface="Arial" panose="020B0604020202020204" pitchFamily="34" charset="0"/>
              </a:rPr>
              <a:t>Our broad range of products and high reliability ensure save and successful naval missions</a:t>
            </a:r>
          </a:p>
        </p:txBody>
      </p:sp>
      <p:sp>
        <p:nvSpPr>
          <p:cNvPr id="30" name="Content Placeholder 2"/>
          <p:cNvSpPr txBox="1">
            <a:spLocks/>
          </p:cNvSpPr>
          <p:nvPr/>
        </p:nvSpPr>
        <p:spPr bwMode="auto">
          <a:xfrm>
            <a:off x="2020598" y="1124745"/>
            <a:ext cx="8150804" cy="7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a:t>
            </a:r>
            <a:r>
              <a:rPr lang="en-US" sz="1800" kern="0" spc="0" dirty="0">
                <a:latin typeface="Arial" panose="020B0604020202020204" pitchFamily="34" charset="0"/>
                <a:ea typeface="Open Sans Light" panose="020B0306030504020204" pitchFamily="34" charset="0"/>
                <a:cs typeface="Arial" panose="020B0604020202020204" pitchFamily="34" charset="0"/>
              </a:rPr>
              <a:t> has product and technology solutions with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every major customer and program</a:t>
            </a:r>
            <a:r>
              <a:rPr lang="en-US" sz="1800" b="1" kern="0" spc="0" dirty="0">
                <a:latin typeface="Arial" panose="020B0604020202020204" pitchFamily="34" charset="0"/>
                <a:ea typeface="Open Sans Light" panose="020B0306030504020204" pitchFamily="34" charset="0"/>
                <a:cs typeface="Arial" panose="020B0604020202020204" pitchFamily="34" charset="0"/>
              </a:rPr>
              <a:t> </a:t>
            </a:r>
            <a:r>
              <a:rPr lang="en-US" sz="1800" kern="0" spc="0" dirty="0">
                <a:latin typeface="Arial" panose="020B0604020202020204" pitchFamily="34" charset="0"/>
                <a:ea typeface="Open Sans Light" panose="020B0306030504020204" pitchFamily="34" charset="0"/>
                <a:cs typeface="Arial" panose="020B0604020202020204" pitchFamily="34" charset="0"/>
              </a:rPr>
              <a:t>in the military and aerospace markets</a:t>
            </a:r>
            <a:endParaRPr lang="en-US" sz="12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35" name="TextBox 34"/>
          <p:cNvSpPr txBox="1"/>
          <p:nvPr/>
        </p:nvSpPr>
        <p:spPr>
          <a:xfrm>
            <a:off x="4798636" y="6407626"/>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photos above for more information</a:t>
            </a:r>
          </a:p>
        </p:txBody>
      </p:sp>
      <p:grpSp>
        <p:nvGrpSpPr>
          <p:cNvPr id="31" name="Group 30">
            <a:extLst>
              <a:ext uri="{FF2B5EF4-FFF2-40B4-BE49-F238E27FC236}">
                <a16:creationId xmlns:a16="http://schemas.microsoft.com/office/drawing/2014/main" id="{79E6BF0C-E2F2-7AD3-A33A-96503E25C2FE}"/>
              </a:ext>
            </a:extLst>
          </p:cNvPr>
          <p:cNvGrpSpPr/>
          <p:nvPr/>
        </p:nvGrpSpPr>
        <p:grpSpPr>
          <a:xfrm>
            <a:off x="3071664" y="6589574"/>
            <a:ext cx="6048672" cy="217130"/>
            <a:chOff x="3071664" y="6614454"/>
            <a:chExt cx="6048672" cy="217130"/>
          </a:xfrm>
        </p:grpSpPr>
        <p:sp>
          <p:nvSpPr>
            <p:cNvPr id="32" name="Rectangle 31">
              <a:hlinkClick r:id="rId22" action="ppaction://hlinksldjump"/>
              <a:extLst>
                <a:ext uri="{FF2B5EF4-FFF2-40B4-BE49-F238E27FC236}">
                  <a16:creationId xmlns:a16="http://schemas.microsoft.com/office/drawing/2014/main" id="{00004111-6202-DBFF-3561-22C551BCB2A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33" name="Rectangle 32">
              <a:hlinkClick r:id="rId23" action="ppaction://hlinksldjump"/>
              <a:extLst>
                <a:ext uri="{FF2B5EF4-FFF2-40B4-BE49-F238E27FC236}">
                  <a16:creationId xmlns:a16="http://schemas.microsoft.com/office/drawing/2014/main" id="{7AF84F15-51B7-0EED-2630-278A884F0164}"/>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34" name="Rectangle 33">
              <a:hlinkClick r:id="rId24" action="ppaction://hlinksldjump"/>
              <a:extLst>
                <a:ext uri="{FF2B5EF4-FFF2-40B4-BE49-F238E27FC236}">
                  <a16:creationId xmlns:a16="http://schemas.microsoft.com/office/drawing/2014/main" id="{6E7F43FA-EB2C-8CEF-C8DB-52AD91C499FF}"/>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36" name="Rectangle 35">
              <a:hlinkClick r:id="rId25" action="ppaction://hlinksldjump"/>
              <a:extLst>
                <a:ext uri="{FF2B5EF4-FFF2-40B4-BE49-F238E27FC236}">
                  <a16:creationId xmlns:a16="http://schemas.microsoft.com/office/drawing/2014/main" id="{3AF643A9-EFCF-E002-7E36-5D89F34B87A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37" name="Rectangle 36">
              <a:hlinkClick r:id="rId26" action="ppaction://hlinksldjump"/>
              <a:extLst>
                <a:ext uri="{FF2B5EF4-FFF2-40B4-BE49-F238E27FC236}">
                  <a16:creationId xmlns:a16="http://schemas.microsoft.com/office/drawing/2014/main" id="{05C19090-85FC-E53C-C1D1-3D38ECB9F7D6}"/>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38" name="Rectangle 37">
              <a:hlinkClick r:id="rId27" action="ppaction://hlinksldjump"/>
              <a:extLst>
                <a:ext uri="{FF2B5EF4-FFF2-40B4-BE49-F238E27FC236}">
                  <a16:creationId xmlns:a16="http://schemas.microsoft.com/office/drawing/2014/main" id="{F5D8E38E-A338-E714-A561-F896F5808A1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360734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Summary</a:t>
            </a:r>
          </a:p>
        </p:txBody>
      </p:sp>
      <p:grpSp>
        <p:nvGrpSpPr>
          <p:cNvPr id="5" name="Group 4"/>
          <p:cNvGrpSpPr/>
          <p:nvPr/>
        </p:nvGrpSpPr>
        <p:grpSpPr>
          <a:xfrm>
            <a:off x="-870" y="3839708"/>
            <a:ext cx="12189075" cy="2738467"/>
            <a:chOff x="1518370" y="4180441"/>
            <a:chExt cx="9155261" cy="2056873"/>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8774" y="4183033"/>
              <a:ext cx="1874723" cy="1030417"/>
            </a:xfrm>
            <a:prstGeom prst="rect">
              <a:avLst/>
            </a:prstGeom>
            <a:noFill/>
            <a:ln>
              <a:no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370" y="4187674"/>
              <a:ext cx="1874723" cy="1030417"/>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093" y="4187674"/>
              <a:ext cx="1874723" cy="1030417"/>
            </a:xfrm>
            <a:prstGeom prst="rect">
              <a:avLst/>
            </a:prstGeom>
            <a:noFill/>
            <a:ln>
              <a:no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879" y="5206897"/>
              <a:ext cx="1874723" cy="1030417"/>
            </a:xfrm>
            <a:prstGeom prst="rect">
              <a:avLst/>
            </a:prstGeom>
            <a:noFill/>
            <a:ln>
              <a:no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8908" y="4180441"/>
              <a:ext cx="1874723" cy="1030417"/>
            </a:xfrm>
            <a:prstGeom prst="rect">
              <a:avLst/>
            </a:prstGeom>
            <a:noFill/>
            <a:ln>
              <a:no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3093" y="5206896"/>
              <a:ext cx="1874723" cy="1030417"/>
            </a:xfrm>
            <a:prstGeom prst="rect">
              <a:avLst/>
            </a:prstGeom>
            <a:noFill/>
            <a:ln>
              <a:noFill/>
            </a:ln>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8640" y="4185489"/>
              <a:ext cx="1874723" cy="1021813"/>
            </a:xfrm>
            <a:prstGeom prst="rect">
              <a:avLst/>
            </a:prstGeom>
            <a:noFill/>
            <a:ln>
              <a:noFill/>
            </a:ln>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8667" y="5205525"/>
              <a:ext cx="1874723" cy="1030417"/>
            </a:xfrm>
            <a:prstGeom prst="rect">
              <a:avLst/>
            </a:prstGeom>
            <a:noFill/>
            <a:ln>
              <a:noFill/>
            </a:ln>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9605" y="5203341"/>
              <a:ext cx="1874723" cy="1030417"/>
            </a:xfrm>
            <a:prstGeom prst="rect">
              <a:avLst/>
            </a:prstGeom>
            <a:noFill/>
            <a:ln>
              <a:noFill/>
            </a:ln>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8907" y="5206896"/>
              <a:ext cx="1874723" cy="1030417"/>
            </a:xfrm>
            <a:prstGeom prst="rect">
              <a:avLst/>
            </a:prstGeom>
            <a:noFill/>
            <a:ln>
              <a:noFill/>
            </a:ln>
          </p:spPr>
        </p:pic>
      </p:grpSp>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l="9689" t="20085" r="10472" b="12974"/>
          <a:stretch/>
        </p:blipFill>
        <p:spPr>
          <a:xfrm>
            <a:off x="4592064" y="419344"/>
            <a:ext cx="3016104" cy="1186664"/>
          </a:xfrm>
          <a:prstGeom prst="rect">
            <a:avLst/>
          </a:prstGeom>
        </p:spPr>
      </p:pic>
      <p:sp>
        <p:nvSpPr>
          <p:cNvPr id="12" name="TextBox 11"/>
          <p:cNvSpPr txBox="1"/>
          <p:nvPr/>
        </p:nvSpPr>
        <p:spPr>
          <a:xfrm>
            <a:off x="1023985" y="1517977"/>
            <a:ext cx="10144029" cy="530915"/>
          </a:xfrm>
          <a:prstGeom prst="rect">
            <a:avLst/>
          </a:prstGeom>
          <a:noFill/>
        </p:spPr>
        <p:txBody>
          <a:bodyPr wrap="square" rtlCol="0">
            <a:spAutoFit/>
          </a:bodyPr>
          <a:lstStyle/>
          <a:p>
            <a:pPr algn="ctr"/>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Technological Expertise</a:t>
            </a:r>
          </a:p>
          <a:p>
            <a:pPr algn="ctr"/>
            <a:r>
              <a:rPr lang="en-US" sz="1050" dirty="0">
                <a:latin typeface="Arial" panose="020B0604020202020204" pitchFamily="34" charset="0"/>
                <a:ea typeface="Open Sans Light" panose="020B0306030504020204" pitchFamily="34" charset="0"/>
                <a:cs typeface="Arial" panose="020B0604020202020204" pitchFamily="34" charset="0"/>
              </a:rPr>
              <a:t>We apply over 90 years of industry-leading knowledge and experience in all markets to design the right solution for you.</a:t>
            </a:r>
          </a:p>
        </p:txBody>
      </p:sp>
      <p:sp>
        <p:nvSpPr>
          <p:cNvPr id="34" name="TextBox 33"/>
          <p:cNvSpPr txBox="1"/>
          <p:nvPr/>
        </p:nvSpPr>
        <p:spPr>
          <a:xfrm>
            <a:off x="1023985" y="2094041"/>
            <a:ext cx="10144029" cy="538609"/>
          </a:xfrm>
          <a:prstGeom prst="rect">
            <a:avLst/>
          </a:prstGeom>
          <a:noFill/>
        </p:spPr>
        <p:txBody>
          <a:bodyPr wrap="square" rtlCol="0">
            <a:spAutoFit/>
          </a:bodyPr>
          <a:lstStyle/>
          <a:p>
            <a:pPr algn="ctr"/>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Manufacturing Versatility</a:t>
            </a:r>
          </a:p>
          <a:p>
            <a:pPr algn="ctr"/>
            <a:r>
              <a:rPr lang="en-US" sz="1100" dirty="0">
                <a:latin typeface="Arial" panose="020B0604020202020204" pitchFamily="34" charset="0"/>
                <a:ea typeface="Open Sans Light" panose="020B0306030504020204" pitchFamily="34" charset="0"/>
                <a:cs typeface="Arial" panose="020B0604020202020204" pitchFamily="34" charset="0"/>
              </a:rPr>
              <a:t>We utilize the latest manufacturing and process technologies to support our extensive dual production and off-set options around the world.</a:t>
            </a:r>
          </a:p>
        </p:txBody>
      </p:sp>
      <p:sp>
        <p:nvSpPr>
          <p:cNvPr id="38" name="TextBox 37"/>
          <p:cNvSpPr txBox="1"/>
          <p:nvPr/>
        </p:nvSpPr>
        <p:spPr>
          <a:xfrm>
            <a:off x="1023985" y="2667405"/>
            <a:ext cx="10144029" cy="530915"/>
          </a:xfrm>
          <a:prstGeom prst="rect">
            <a:avLst/>
          </a:prstGeom>
          <a:noFill/>
        </p:spPr>
        <p:txBody>
          <a:bodyPr wrap="square" rtlCol="0">
            <a:spAutoFit/>
          </a:bodyPr>
          <a:lstStyle/>
          <a:p>
            <a:pPr algn="ctr"/>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Superior Customer Engagement &amp; Support</a:t>
            </a:r>
          </a:p>
          <a:p>
            <a:pPr algn="ctr"/>
            <a:r>
              <a:rPr lang="en-US" sz="1050" dirty="0">
                <a:latin typeface="Arial" panose="020B0604020202020204" pitchFamily="34" charset="0"/>
                <a:ea typeface="Open Sans Light" panose="020B0306030504020204" pitchFamily="34" charset="0"/>
                <a:cs typeface="Arial" panose="020B0604020202020204" pitchFamily="34" charset="0"/>
              </a:rPr>
              <a:t>We constantly focus on continuous improvements, from management to local customer support, to build the highest quality, on-time products.</a:t>
            </a:r>
          </a:p>
        </p:txBody>
      </p:sp>
      <p:sp>
        <p:nvSpPr>
          <p:cNvPr id="39" name="TextBox 38"/>
          <p:cNvSpPr txBox="1"/>
          <p:nvPr/>
        </p:nvSpPr>
        <p:spPr>
          <a:xfrm>
            <a:off x="1023985" y="3240769"/>
            <a:ext cx="10144029" cy="530915"/>
          </a:xfrm>
          <a:prstGeom prst="rect">
            <a:avLst/>
          </a:prstGeom>
          <a:noFill/>
        </p:spPr>
        <p:txBody>
          <a:bodyPr wrap="square" rtlCol="0">
            <a:spAutoFit/>
          </a:bodyPr>
          <a:lstStyle/>
          <a:p>
            <a:pPr algn="ctr"/>
            <a:r>
              <a:rPr lang="en-US" b="1" dirty="0">
                <a:solidFill>
                  <a:srgbClr val="005EB8"/>
                </a:solidFill>
                <a:latin typeface="Arial" panose="020B0604020202020204" pitchFamily="34" charset="0"/>
                <a:ea typeface="Open Sans" panose="020B0606030504020204" pitchFamily="34" charset="0"/>
                <a:cs typeface="Arial" panose="020B0604020202020204" pitchFamily="34" charset="0"/>
              </a:rPr>
              <a:t>One Company, One Solution</a:t>
            </a:r>
          </a:p>
          <a:p>
            <a:pPr algn="ctr"/>
            <a:r>
              <a:rPr lang="en-US" sz="1050" dirty="0">
                <a:latin typeface="Arial" panose="020B0604020202020204" pitchFamily="34" charset="0"/>
                <a:ea typeface="Open Sans Light" panose="020B0306030504020204" pitchFamily="34" charset="0"/>
                <a:cs typeface="Arial" panose="020B0604020202020204" pitchFamily="34" charset="0"/>
              </a:rPr>
              <a:t>We provide a complete, integrated solution for all system needs, from concept and design to manufacturing and sourcing.</a:t>
            </a:r>
          </a:p>
        </p:txBody>
      </p:sp>
    </p:spTree>
    <p:extLst>
      <p:ext uri="{BB962C8B-B14F-4D97-AF65-F5344CB8AC3E}">
        <p14:creationId xmlns:p14="http://schemas.microsoft.com/office/powerpoint/2010/main" val="44909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799" y="4894270"/>
            <a:ext cx="9678481" cy="900113"/>
          </a:xfrm>
        </p:spPr>
        <p:txBody>
          <a:bodyPr>
            <a:noAutofit/>
          </a:bodyPr>
          <a:lstStyle/>
          <a:p>
            <a:r>
              <a:rPr lang="en-US" dirty="0"/>
              <a:t>AMAO Business Overview Slides</a:t>
            </a:r>
          </a:p>
        </p:txBody>
      </p:sp>
      <p:grpSp>
        <p:nvGrpSpPr>
          <p:cNvPr id="3" name="Group 2">
            <a:extLst>
              <a:ext uri="{FF2B5EF4-FFF2-40B4-BE49-F238E27FC236}">
                <a16:creationId xmlns:a16="http://schemas.microsoft.com/office/drawing/2014/main" id="{BF4792C5-4B3E-FEEA-2135-56B855F4709B}"/>
              </a:ext>
            </a:extLst>
          </p:cNvPr>
          <p:cNvGrpSpPr/>
          <p:nvPr/>
        </p:nvGrpSpPr>
        <p:grpSpPr>
          <a:xfrm>
            <a:off x="3071664" y="6589574"/>
            <a:ext cx="6048672" cy="217130"/>
            <a:chOff x="3071664" y="6614454"/>
            <a:chExt cx="6048672" cy="217130"/>
          </a:xfrm>
        </p:grpSpPr>
        <p:sp>
          <p:nvSpPr>
            <p:cNvPr id="4" name="Rectangle 3">
              <a:hlinkClick r:id="rId2" action="ppaction://hlinksldjump"/>
              <a:extLst>
                <a:ext uri="{FF2B5EF4-FFF2-40B4-BE49-F238E27FC236}">
                  <a16:creationId xmlns:a16="http://schemas.microsoft.com/office/drawing/2014/main" id="{FC20A4D4-DB99-37BB-1CBF-99C0F2F5333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5" name="Rectangle 4">
              <a:hlinkClick r:id="rId3" action="ppaction://hlinksldjump"/>
              <a:extLst>
                <a:ext uri="{FF2B5EF4-FFF2-40B4-BE49-F238E27FC236}">
                  <a16:creationId xmlns:a16="http://schemas.microsoft.com/office/drawing/2014/main" id="{CE77A38F-BCE1-8CD5-559E-E0B07921437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6" name="Rectangle 5">
              <a:hlinkClick r:id="rId4" action="ppaction://hlinksldjump"/>
              <a:extLst>
                <a:ext uri="{FF2B5EF4-FFF2-40B4-BE49-F238E27FC236}">
                  <a16:creationId xmlns:a16="http://schemas.microsoft.com/office/drawing/2014/main" id="{7459377E-BA44-1B01-48C4-2E59A5EB82A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7" name="Rectangle 6">
              <a:hlinkClick r:id="rId5" action="ppaction://hlinksldjump"/>
              <a:extLst>
                <a:ext uri="{FF2B5EF4-FFF2-40B4-BE49-F238E27FC236}">
                  <a16:creationId xmlns:a16="http://schemas.microsoft.com/office/drawing/2014/main" id="{705158C8-F1A0-A9AD-2045-7081CCCDAE98}"/>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8" name="Rectangle 7">
              <a:hlinkClick r:id="rId6" action="ppaction://hlinksldjump"/>
              <a:extLst>
                <a:ext uri="{FF2B5EF4-FFF2-40B4-BE49-F238E27FC236}">
                  <a16:creationId xmlns:a16="http://schemas.microsoft.com/office/drawing/2014/main" id="{FFE5F3F0-49A3-BA7C-A627-1FAAE6876077}"/>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9" name="Rectangle 8">
              <a:hlinkClick r:id="rId7" action="ppaction://hlinksldjump"/>
              <a:extLst>
                <a:ext uri="{FF2B5EF4-FFF2-40B4-BE49-F238E27FC236}">
                  <a16:creationId xmlns:a16="http://schemas.microsoft.com/office/drawing/2014/main" id="{CF99F707-D689-E67F-3140-36D8BE8CF4B8}"/>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26222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t>
            </a:r>
            <a:r>
              <a:rPr lang="en-US" dirty="0" err="1"/>
              <a:t>Borisch</a:t>
            </a:r>
            <a:r>
              <a:rPr lang="en-US" dirty="0"/>
              <a:t> Technologies (ABT)</a:t>
            </a:r>
          </a:p>
        </p:txBody>
      </p:sp>
      <p:sp>
        <p:nvSpPr>
          <p:cNvPr id="9" name="Rectangle 3"/>
          <p:cNvSpPr txBox="1">
            <a:spLocks noChangeArrowheads="1"/>
          </p:cNvSpPr>
          <p:nvPr/>
        </p:nvSpPr>
        <p:spPr>
          <a:xfrm>
            <a:off x="4019254" y="2151635"/>
            <a:ext cx="7558383" cy="1257621"/>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Grand Rapids, MI; Mesa, AZ; Nogales, Mexico; London, ON</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Vertically-integrated electronics design and manufacturing firm that specializes in the highest quality service.  ABT is the lead integrator within the Amphenol military and aerospace family of interconnect solutions</a:t>
            </a:r>
          </a:p>
        </p:txBody>
      </p:sp>
      <p:pic>
        <p:nvPicPr>
          <p:cNvPr id="11" name="Picture 2" descr="M:\Shared\Presentations\2017 presentations\2017 AMAO Group Presentation\Borisch_2015-218.jpg"/>
          <p:cNvPicPr>
            <a:picLocks noChangeAspect="1" noChangeArrowheads="1"/>
          </p:cNvPicPr>
          <p:nvPr/>
        </p:nvPicPr>
        <p:blipFill>
          <a:blip r:embed="rId2" cstate="print"/>
          <a:srcRect/>
          <a:stretch>
            <a:fillRect/>
          </a:stretch>
        </p:blipFill>
        <p:spPr bwMode="auto">
          <a:xfrm>
            <a:off x="731404" y="1395980"/>
            <a:ext cx="2952328" cy="1968061"/>
          </a:xfrm>
          <a:prstGeom prst="rect">
            <a:avLst/>
          </a:prstGeom>
          <a:noFill/>
          <a:effectLst>
            <a:outerShdw blurRad="50800" dist="38100" dir="2700000" algn="tl" rotWithShape="0">
              <a:prstClr val="black">
                <a:alpha val="40000"/>
              </a:prstClr>
            </a:outerShdw>
          </a:effectLst>
        </p:spPr>
      </p:pic>
      <p:sp>
        <p:nvSpPr>
          <p:cNvPr id="13" name="TextBox 12"/>
          <p:cNvSpPr txBox="1"/>
          <p:nvPr/>
        </p:nvSpPr>
        <p:spPr>
          <a:xfrm>
            <a:off x="1727792" y="3687415"/>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14" name="Rectangle 3"/>
          <p:cNvSpPr txBox="1">
            <a:spLocks noChangeArrowheads="1"/>
          </p:cNvSpPr>
          <p:nvPr/>
        </p:nvSpPr>
        <p:spPr>
          <a:xfrm>
            <a:off x="1524000" y="6093296"/>
            <a:ext cx="9144000" cy="28803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algn="ctr"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ISO 9001:2008 and AS9100C:2009</a:t>
            </a:r>
          </a:p>
        </p:txBody>
      </p:sp>
      <p:sp>
        <p:nvSpPr>
          <p:cNvPr id="17" name="Rectangle 16"/>
          <p:cNvSpPr/>
          <p:nvPr/>
        </p:nvSpPr>
        <p:spPr>
          <a:xfrm>
            <a:off x="1703512" y="3933056"/>
            <a:ext cx="2880320"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Electro-Mechanical Integration</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Design Engineering</a:t>
            </a:r>
          </a:p>
        </p:txBody>
      </p:sp>
      <p:sp>
        <p:nvSpPr>
          <p:cNvPr id="18" name="Rectangle 17"/>
          <p:cNvSpPr/>
          <p:nvPr/>
        </p:nvSpPr>
        <p:spPr>
          <a:xfrm>
            <a:off x="4799856" y="3933056"/>
            <a:ext cx="2880320"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Cable &amp; Wire Harnessing</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CNC Machining</a:t>
            </a:r>
          </a:p>
        </p:txBody>
      </p:sp>
      <p:sp>
        <p:nvSpPr>
          <p:cNvPr id="19" name="Rectangle 18"/>
          <p:cNvSpPr/>
          <p:nvPr/>
        </p:nvSpPr>
        <p:spPr>
          <a:xfrm>
            <a:off x="7752184" y="3933056"/>
            <a:ext cx="2880320"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Circuit Card Assembly</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Full Test Capabilities</a:t>
            </a:r>
          </a:p>
        </p:txBody>
      </p:sp>
      <p:pic>
        <p:nvPicPr>
          <p:cNvPr id="24578" name="Picture 2" descr="M:\Shared\Presentations\2017 presentations\2017 AMAO Group Presentation\Product Photos\Electro-Mechanical_Integration.png"/>
          <p:cNvPicPr>
            <a:picLocks noChangeAspect="1" noChangeArrowheads="1"/>
          </p:cNvPicPr>
          <p:nvPr/>
        </p:nvPicPr>
        <p:blipFill>
          <a:blip r:embed="rId3" cstate="print"/>
          <a:srcRect/>
          <a:stretch>
            <a:fillRect/>
          </a:stretch>
        </p:blipFill>
        <p:spPr bwMode="auto">
          <a:xfrm>
            <a:off x="4328616" y="4149080"/>
            <a:ext cx="2271440" cy="2271440"/>
          </a:xfrm>
          <a:prstGeom prst="rect">
            <a:avLst/>
          </a:prstGeom>
          <a:noFill/>
        </p:spPr>
      </p:pic>
      <p:pic>
        <p:nvPicPr>
          <p:cNvPr id="24579" name="Picture 3" descr="M:\Shared\Presentations\2017 presentations\2017 AMAO Group Presentation\Product Photos\Electronic_Assemblies.png"/>
          <p:cNvPicPr>
            <a:picLocks noChangeAspect="1" noChangeArrowheads="1"/>
          </p:cNvPicPr>
          <p:nvPr/>
        </p:nvPicPr>
        <p:blipFill>
          <a:blip r:embed="rId4" cstate="print"/>
          <a:srcRect/>
          <a:stretch>
            <a:fillRect/>
          </a:stretch>
        </p:blipFill>
        <p:spPr bwMode="auto">
          <a:xfrm>
            <a:off x="2207568" y="4365104"/>
            <a:ext cx="1608684" cy="1608684"/>
          </a:xfrm>
          <a:prstGeom prst="rect">
            <a:avLst/>
          </a:prstGeom>
          <a:noFill/>
        </p:spPr>
      </p:pic>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4472" y="4691079"/>
            <a:ext cx="3147313"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3" name="Picture 2">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9255" y="1346419"/>
            <a:ext cx="2650280" cy="823484"/>
          </a:xfrm>
          <a:prstGeom prst="rect">
            <a:avLst/>
          </a:prstGeom>
        </p:spPr>
      </p:pic>
      <p:grpSp>
        <p:nvGrpSpPr>
          <p:cNvPr id="5" name="Group 4">
            <a:extLst>
              <a:ext uri="{FF2B5EF4-FFF2-40B4-BE49-F238E27FC236}">
                <a16:creationId xmlns:a16="http://schemas.microsoft.com/office/drawing/2014/main" id="{1353F3DF-5EF5-311B-BFFC-CC2A003F0723}"/>
              </a:ext>
            </a:extLst>
          </p:cNvPr>
          <p:cNvGrpSpPr/>
          <p:nvPr/>
        </p:nvGrpSpPr>
        <p:grpSpPr>
          <a:xfrm>
            <a:off x="3071664" y="6589574"/>
            <a:ext cx="6048672" cy="217130"/>
            <a:chOff x="3071664" y="6614454"/>
            <a:chExt cx="6048672" cy="217130"/>
          </a:xfrm>
        </p:grpSpPr>
        <p:sp>
          <p:nvSpPr>
            <p:cNvPr id="6" name="Rectangle 5">
              <a:hlinkClick r:id="rId8" action="ppaction://hlinksldjump"/>
              <a:extLst>
                <a:ext uri="{FF2B5EF4-FFF2-40B4-BE49-F238E27FC236}">
                  <a16:creationId xmlns:a16="http://schemas.microsoft.com/office/drawing/2014/main" id="{8E70A4EE-3309-3E84-B044-B7EDC0C358C7}"/>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9" action="ppaction://hlinksldjump"/>
              <a:extLst>
                <a:ext uri="{FF2B5EF4-FFF2-40B4-BE49-F238E27FC236}">
                  <a16:creationId xmlns:a16="http://schemas.microsoft.com/office/drawing/2014/main" id="{136A90D7-88CD-61E0-2ABE-929D8327443D}"/>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0" action="ppaction://hlinksldjump"/>
              <a:extLst>
                <a:ext uri="{FF2B5EF4-FFF2-40B4-BE49-F238E27FC236}">
                  <a16:creationId xmlns:a16="http://schemas.microsoft.com/office/drawing/2014/main" id="{C28F2276-03CE-DD95-4271-5E25D517F7C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1" action="ppaction://hlinksldjump"/>
              <a:extLst>
                <a:ext uri="{FF2B5EF4-FFF2-40B4-BE49-F238E27FC236}">
                  <a16:creationId xmlns:a16="http://schemas.microsoft.com/office/drawing/2014/main" id="{517960CC-A9DA-85BC-D1B0-71CBFD88E75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2" name="Rectangle 11">
              <a:hlinkClick r:id="rId12" action="ppaction://hlinksldjump"/>
              <a:extLst>
                <a:ext uri="{FF2B5EF4-FFF2-40B4-BE49-F238E27FC236}">
                  <a16:creationId xmlns:a16="http://schemas.microsoft.com/office/drawing/2014/main" id="{63F8660F-D6BC-071B-675D-4A909F533605}"/>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5" name="Rectangle 14">
              <a:hlinkClick r:id="rId13" action="ppaction://hlinksldjump"/>
              <a:extLst>
                <a:ext uri="{FF2B5EF4-FFF2-40B4-BE49-F238E27FC236}">
                  <a16:creationId xmlns:a16="http://schemas.microsoft.com/office/drawing/2014/main" id="{27412ED8-3B20-373A-5B74-495712225259}"/>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679704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Aerospace (AAO)</a:t>
            </a:r>
          </a:p>
        </p:txBody>
      </p:sp>
      <p:sp>
        <p:nvSpPr>
          <p:cNvPr id="4" name="Rectangle 3"/>
          <p:cNvSpPr txBox="1">
            <a:spLocks noChangeArrowheads="1"/>
          </p:cNvSpPr>
          <p:nvPr/>
        </p:nvSpPr>
        <p:spPr>
          <a:xfrm>
            <a:off x="3963419" y="2132856"/>
            <a:ext cx="7614219" cy="136815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Sidney, NY; Nogales, Mexico; Mesa, AZ; Pune, India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cylindrical and rectangular, electronic, fiber optic, EMI/EMP filters, and a variety of special applications connectors and interconnect systems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14"/>
          <a:stretch/>
        </p:blipFill>
        <p:spPr>
          <a:xfrm>
            <a:off x="734346" y="1264068"/>
            <a:ext cx="3073106" cy="201917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380" b="7160"/>
          <a:stretch/>
        </p:blipFill>
        <p:spPr>
          <a:xfrm>
            <a:off x="10386081" y="4791026"/>
            <a:ext cx="1354383" cy="1211614"/>
          </a:xfrm>
          <a:prstGeom prst="rect">
            <a:avLst/>
          </a:prstGeom>
        </p:spPr>
      </p:pic>
      <p:sp>
        <p:nvSpPr>
          <p:cNvPr id="12" name="Rectangle 11"/>
          <p:cNvSpPr/>
          <p:nvPr/>
        </p:nvSpPr>
        <p:spPr>
          <a:xfrm>
            <a:off x="4843894" y="6093297"/>
            <a:ext cx="2553904" cy="307777"/>
          </a:xfrm>
          <a:prstGeom prst="rect">
            <a:avLst/>
          </a:prstGeom>
        </p:spPr>
        <p:txBody>
          <a:bodyPr wrap="none">
            <a:spAutoFit/>
          </a:bodyPr>
          <a:lstStyle/>
          <a:p>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9" name="Rectangle 18"/>
          <p:cNvSpPr/>
          <p:nvPr/>
        </p:nvSpPr>
        <p:spPr>
          <a:xfrm>
            <a:off x="7680176" y="3784656"/>
            <a:ext cx="2880320" cy="954107"/>
          </a:xfrm>
          <a:prstGeom prst="rect">
            <a:avLst/>
          </a:prstGeom>
        </p:spPr>
        <p:txBody>
          <a:bodyPr wrap="square">
            <a:spAutoFit/>
          </a:bodyPr>
          <a:lstStyle/>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R-VPX Connectors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Ruggedized SATA Connectors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Micro-D Connectors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0" name="Rectangle 19"/>
          <p:cNvSpPr/>
          <p:nvPr/>
        </p:nvSpPr>
        <p:spPr>
          <a:xfrm>
            <a:off x="4727848" y="3784656"/>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Series Five Connectors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2M Connector Series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High-Speed Copper Connectors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1" name="Rectangle 20"/>
          <p:cNvSpPr/>
          <p:nvPr/>
        </p:nvSpPr>
        <p:spPr>
          <a:xfrm>
            <a:off x="1775520" y="3784655"/>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D38999 Connector Series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LRM Connectors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Filtered Cylindrical Connectors</a:t>
            </a:r>
          </a:p>
        </p:txBody>
      </p:sp>
      <p:pic>
        <p:nvPicPr>
          <p:cNvPr id="24581" name="Picture 5" descr="M:\Shared\Presentations\2017 presentations\2017 AMAO Group Presentation\MIL-DTL-38999_Series_III_separated.png"/>
          <p:cNvPicPr>
            <a:picLocks noChangeAspect="1" noChangeArrowheads="1"/>
          </p:cNvPicPr>
          <p:nvPr/>
        </p:nvPicPr>
        <p:blipFill rotWithShape="1">
          <a:blip r:embed="rId4" cstate="print"/>
          <a:srcRect b="20054"/>
          <a:stretch/>
        </p:blipFill>
        <p:spPr bwMode="auto">
          <a:xfrm>
            <a:off x="405635" y="4652593"/>
            <a:ext cx="2261146" cy="1807706"/>
          </a:xfrm>
          <a:prstGeom prst="rect">
            <a:avLst/>
          </a:prstGeom>
          <a:noFill/>
        </p:spPr>
      </p:pic>
      <p:sp>
        <p:nvSpPr>
          <p:cNvPr id="15" name="TextBox 14"/>
          <p:cNvSpPr txBox="1"/>
          <p:nvPr/>
        </p:nvSpPr>
        <p:spPr>
          <a:xfrm>
            <a:off x="1740024" y="3422874"/>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5602" name="Picture 2" descr="M:\Shared\Presentations\2017 presentations\2017 AMAO Group Presentation\Divison Logos\Amphenol Aerospace.png">
            <a:hlinkClick r:id="rId5"/>
          </p:cNvPr>
          <p:cNvPicPr>
            <a:picLocks noChangeAspect="1" noChangeArrowheads="1"/>
          </p:cNvPicPr>
          <p:nvPr/>
        </p:nvPicPr>
        <p:blipFill>
          <a:blip r:embed="rId6" cstate="print"/>
          <a:srcRect/>
          <a:stretch>
            <a:fillRect/>
          </a:stretch>
        </p:blipFill>
        <p:spPr bwMode="auto">
          <a:xfrm>
            <a:off x="3963419" y="1187720"/>
            <a:ext cx="2788415" cy="939589"/>
          </a:xfrm>
          <a:prstGeom prst="rect">
            <a:avLst/>
          </a:prstGeom>
          <a:noFill/>
        </p:spPr>
      </p:pic>
      <p:sp>
        <p:nvSpPr>
          <p:cNvPr id="29" name="TextBox 28"/>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16" name="Group 15">
            <a:extLst>
              <a:ext uri="{FF2B5EF4-FFF2-40B4-BE49-F238E27FC236}">
                <a16:creationId xmlns:a16="http://schemas.microsoft.com/office/drawing/2014/main" id="{E3B11467-4CF3-A7B3-0551-6FFEE69BBEBC}"/>
              </a:ext>
            </a:extLst>
          </p:cNvPr>
          <p:cNvGrpSpPr/>
          <p:nvPr/>
        </p:nvGrpSpPr>
        <p:grpSpPr>
          <a:xfrm>
            <a:off x="3071664" y="6589574"/>
            <a:ext cx="6048672" cy="217130"/>
            <a:chOff x="3071664" y="6614454"/>
            <a:chExt cx="6048672" cy="217130"/>
          </a:xfrm>
        </p:grpSpPr>
        <p:sp>
          <p:nvSpPr>
            <p:cNvPr id="17" name="Rectangle 16">
              <a:hlinkClick r:id="rId7" action="ppaction://hlinksldjump"/>
              <a:extLst>
                <a:ext uri="{FF2B5EF4-FFF2-40B4-BE49-F238E27FC236}">
                  <a16:creationId xmlns:a16="http://schemas.microsoft.com/office/drawing/2014/main" id="{A99B95F7-3441-937D-E441-A9C4C1F607AC}"/>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8" name="Rectangle 17">
              <a:hlinkClick r:id="rId8" action="ppaction://hlinksldjump"/>
              <a:extLst>
                <a:ext uri="{FF2B5EF4-FFF2-40B4-BE49-F238E27FC236}">
                  <a16:creationId xmlns:a16="http://schemas.microsoft.com/office/drawing/2014/main" id="{BA91B5CB-0001-7818-9B5D-A3768D84481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2" name="Rectangle 21">
              <a:hlinkClick r:id="rId9" action="ppaction://hlinksldjump"/>
              <a:extLst>
                <a:ext uri="{FF2B5EF4-FFF2-40B4-BE49-F238E27FC236}">
                  <a16:creationId xmlns:a16="http://schemas.microsoft.com/office/drawing/2014/main" id="{360A78E3-256C-D2F6-7CF0-DCFFBB0E2C9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3" name="Rectangle 22">
              <a:hlinkClick r:id="rId10" action="ppaction://hlinksldjump"/>
              <a:extLst>
                <a:ext uri="{FF2B5EF4-FFF2-40B4-BE49-F238E27FC236}">
                  <a16:creationId xmlns:a16="http://schemas.microsoft.com/office/drawing/2014/main" id="{EEC727C9-5B7B-B453-E6E5-918B8070C45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4" name="Rectangle 23">
              <a:hlinkClick r:id="rId11" action="ppaction://hlinksldjump"/>
              <a:extLst>
                <a:ext uri="{FF2B5EF4-FFF2-40B4-BE49-F238E27FC236}">
                  <a16:creationId xmlns:a16="http://schemas.microsoft.com/office/drawing/2014/main" id="{8FCB3576-25A8-D102-55FE-D7D2DAA15DC8}"/>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5" name="Rectangle 24">
              <a:hlinkClick r:id="rId12" action="ppaction://hlinksldjump"/>
              <a:extLst>
                <a:ext uri="{FF2B5EF4-FFF2-40B4-BE49-F238E27FC236}">
                  <a16:creationId xmlns:a16="http://schemas.microsoft.com/office/drawing/2014/main" id="{56469601-EB3F-3EB9-9D10-DA4629F05AF7}"/>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10242" name="Picture 2" descr="Featured Product Series Five Connectors">
            <a:extLst>
              <a:ext uri="{FF2B5EF4-FFF2-40B4-BE49-F238E27FC236}">
                <a16:creationId xmlns:a16="http://schemas.microsoft.com/office/drawing/2014/main" id="{8769159A-6424-A3AA-0260-435177482A9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779" r="11695"/>
          <a:stretch/>
        </p:blipFill>
        <p:spPr bwMode="auto">
          <a:xfrm>
            <a:off x="5159031" y="4591888"/>
            <a:ext cx="2002971"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eatured Product MIL-HD2">
            <a:extLst>
              <a:ext uri="{FF2B5EF4-FFF2-40B4-BE49-F238E27FC236}">
                <a16:creationId xmlns:a16="http://schemas.microsoft.com/office/drawing/2014/main" id="{0BC95816-A716-AB00-93EB-CE929A7FF7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5294" y="4591888"/>
            <a:ext cx="27241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roduct LRM - Line Replaceable Module">
            <a:extLst>
              <a:ext uri="{FF2B5EF4-FFF2-40B4-BE49-F238E27FC236}">
                <a16:creationId xmlns:a16="http://schemas.microsoft.com/office/drawing/2014/main" id="{DC21608F-6A4D-EF8C-21A9-82A2E58B53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11966" y="4665326"/>
            <a:ext cx="27241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833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A69536-35C8-6963-BA88-ACFE57F407EF}"/>
              </a:ext>
            </a:extLst>
          </p:cNvPr>
          <p:cNvPicPr>
            <a:picLocks noChangeAspect="1"/>
          </p:cNvPicPr>
          <p:nvPr/>
        </p:nvPicPr>
        <p:blipFill>
          <a:blip r:embed="rId2"/>
          <a:stretch>
            <a:fillRect/>
          </a:stretch>
        </p:blipFill>
        <p:spPr>
          <a:xfrm>
            <a:off x="8616280" y="4805166"/>
            <a:ext cx="2560134" cy="1297365"/>
          </a:xfrm>
          <a:prstGeom prst="rect">
            <a:avLst/>
          </a:prstGeom>
        </p:spPr>
      </p:pic>
      <p:sp>
        <p:nvSpPr>
          <p:cNvPr id="2" name="Title 1"/>
          <p:cNvSpPr>
            <a:spLocks noGrp="1"/>
          </p:cNvSpPr>
          <p:nvPr>
            <p:ph type="title"/>
          </p:nvPr>
        </p:nvSpPr>
        <p:spPr/>
        <p:txBody>
          <a:bodyPr/>
          <a:lstStyle/>
          <a:p>
            <a:r>
              <a:rPr lang="en-US" dirty="0"/>
              <a:t>Amphenol Commercial Air (ACAD)</a:t>
            </a:r>
          </a:p>
        </p:txBody>
      </p:sp>
      <p:sp>
        <p:nvSpPr>
          <p:cNvPr id="4" name="Rectangle 3"/>
          <p:cNvSpPr txBox="1">
            <a:spLocks noChangeArrowheads="1"/>
          </p:cNvSpPr>
          <p:nvPr/>
        </p:nvSpPr>
        <p:spPr>
          <a:xfrm>
            <a:off x="4101038" y="2132856"/>
            <a:ext cx="7476599" cy="1152128"/>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Sidney, NY; Mesa, AZ; Nogales, Mexico; Pune, India </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Specialize in the design and manufacture of interconnect solutions in support of high vibration, harsh environments,  electrification and next generation power requirements. </a:t>
            </a:r>
          </a:p>
        </p:txBody>
      </p:sp>
      <p:sp>
        <p:nvSpPr>
          <p:cNvPr id="19" name="Rectangle 18"/>
          <p:cNvSpPr/>
          <p:nvPr/>
        </p:nvSpPr>
        <p:spPr>
          <a:xfrm>
            <a:off x="8462341" y="3700420"/>
            <a:ext cx="3529362" cy="954107"/>
          </a:xfrm>
          <a:prstGeom prst="rect">
            <a:avLst/>
          </a:prstGeom>
        </p:spPr>
        <p:txBody>
          <a:bodyPr wrap="square">
            <a:spAutoFit/>
          </a:bodyPr>
          <a:lstStyle/>
          <a:p>
            <a:pPr marL="115888" indent="-115888">
              <a:buClr>
                <a:srgbClr val="005EB8"/>
              </a:buClr>
              <a:buFont typeface="Arial" pitchFamily="34" charset="0"/>
              <a:buChar char="•"/>
            </a:pPr>
            <a:r>
              <a:rPr lang="en-US" sz="1400" kern="0" dirty="0" err="1">
                <a:latin typeface="Arial" panose="020B0604020202020204" pitchFamily="34" charset="0"/>
                <a:ea typeface="Open Sans Light" panose="020B0306030504020204" pitchFamily="34" charset="0"/>
                <a:cs typeface="Arial" panose="020B0604020202020204" pitchFamily="34" charset="0"/>
              </a:rPr>
              <a:t>Dualok</a:t>
            </a:r>
            <a:r>
              <a:rPr lang="en-US" sz="1400" kern="0" dirty="0">
                <a:latin typeface="Arial" panose="020B0604020202020204" pitchFamily="34" charset="0"/>
                <a:ea typeface="Open Sans Light" panose="020B0306030504020204" pitchFamily="34" charset="0"/>
                <a:cs typeface="Arial" panose="020B0604020202020204" pitchFamily="34" charset="0"/>
              </a:rPr>
              <a:t> Interconnect System</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Bulkhead-Feedthrough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Bantam Bayonet Connectors</a:t>
            </a:r>
          </a:p>
          <a:p>
            <a:pPr>
              <a:buClr>
                <a:srgbClr val="005EB8"/>
              </a:buCl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0" name="Rectangle 19"/>
          <p:cNvSpPr/>
          <p:nvPr/>
        </p:nvSpPr>
        <p:spPr>
          <a:xfrm>
            <a:off x="5226086" y="3695828"/>
            <a:ext cx="2952328" cy="954107"/>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HV38999</a:t>
            </a:r>
          </a:p>
          <a:p>
            <a:pPr marL="115888" indent="-115888">
              <a:buClr>
                <a:srgbClr val="005EB8"/>
              </a:buClr>
              <a:buFont typeface="Arial" pitchFamily="34" charset="0"/>
              <a:buChar char="•"/>
            </a:pPr>
            <a:r>
              <a:rPr lang="en-US" sz="1400" kern="0" dirty="0" err="1">
                <a:latin typeface="Arial" panose="020B0604020202020204" pitchFamily="34" charset="0"/>
                <a:ea typeface="Open Sans Light" panose="020B0306030504020204" pitchFamily="34" charset="0"/>
                <a:cs typeface="Arial" panose="020B0604020202020204" pitchFamily="34" charset="0"/>
              </a:rPr>
              <a:t>Voltarius</a:t>
            </a:r>
            <a:endParaRPr lang="en-US" sz="1400" kern="0" dirty="0">
              <a:latin typeface="Arial" panose="020B0604020202020204" pitchFamily="34" charset="0"/>
              <a:ea typeface="Open Sans Light" panose="020B0306030504020204" pitchFamily="34" charset="0"/>
              <a:cs typeface="Arial" panose="020B0604020202020204" pitchFamily="34" charset="0"/>
            </a:endParaRP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Power and charging solutions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 voltage solutions</a:t>
            </a:r>
          </a:p>
        </p:txBody>
      </p:sp>
      <p:sp>
        <p:nvSpPr>
          <p:cNvPr id="21" name="Rectangle 20"/>
          <p:cNvSpPr/>
          <p:nvPr/>
        </p:nvSpPr>
        <p:spPr>
          <a:xfrm>
            <a:off x="1775520" y="3681809"/>
            <a:ext cx="2808312" cy="1384995"/>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D38999 Series III Composite &amp;      Stainless Steel</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MIL-DTL-83723 </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MIL-DTL-26482 </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High-Temperature Engine Connectors</a:t>
            </a:r>
          </a:p>
        </p:txBody>
      </p:sp>
      <p:sp>
        <p:nvSpPr>
          <p:cNvPr id="12" name="Rectangle 11"/>
          <p:cNvSpPr/>
          <p:nvPr/>
        </p:nvSpPr>
        <p:spPr>
          <a:xfrm>
            <a:off x="1524000" y="6156038"/>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4" name="TextBox 13"/>
          <p:cNvSpPr txBox="1"/>
          <p:nvPr/>
        </p:nvSpPr>
        <p:spPr>
          <a:xfrm>
            <a:off x="1740024" y="3339772"/>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706" y="1317678"/>
            <a:ext cx="3383473" cy="682381"/>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t="8014"/>
          <a:stretch/>
        </p:blipFill>
        <p:spPr>
          <a:xfrm>
            <a:off x="734346" y="1264068"/>
            <a:ext cx="3073106" cy="2019175"/>
          </a:xfrm>
          <a:prstGeom prst="rect">
            <a:avLst/>
          </a:prstGeom>
          <a:effectLst>
            <a:outerShdw blurRad="50800" dist="38100" dir="2700000" algn="tl" rotWithShape="0">
              <a:prstClr val="black">
                <a:alpha val="40000"/>
              </a:prstClr>
            </a:outerShdw>
          </a:effectLst>
        </p:spPr>
      </p:pic>
      <p:sp>
        <p:nvSpPr>
          <p:cNvPr id="30" name="TextBox 29"/>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5" name="Picture 2" descr="\\chaos\sherman\High Voltage\Customer Material\Pictures\HV38999 copy.jpg">
            <a:extLst>
              <a:ext uri="{FF2B5EF4-FFF2-40B4-BE49-F238E27FC236}">
                <a16:creationId xmlns:a16="http://schemas.microsoft.com/office/drawing/2014/main" id="{BE0C7C2B-351B-5E2E-CA54-DA9F03F59F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98530" y="5066804"/>
            <a:ext cx="2554739" cy="1212668"/>
          </a:xfrm>
          <a:prstGeom prst="roundRect">
            <a:avLst/>
          </a:prstGeom>
          <a:noFill/>
          <a:effectLst>
            <a:softEdge rad="127000"/>
          </a:effectLst>
        </p:spPr>
      </p:pic>
      <p:pic>
        <p:nvPicPr>
          <p:cNvPr id="8" name="Picture 7" descr="A close-up of a stethoscope&#10;&#10;Description automatically generated with low confidence">
            <a:extLst>
              <a:ext uri="{FF2B5EF4-FFF2-40B4-BE49-F238E27FC236}">
                <a16:creationId xmlns:a16="http://schemas.microsoft.com/office/drawing/2014/main" id="{D77140D5-BAFF-268B-0E00-ADE0592AA35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83832" y="4682154"/>
            <a:ext cx="3403928" cy="1441664"/>
          </a:xfrm>
          <a:prstGeom prst="rect">
            <a:avLst/>
          </a:prstGeom>
        </p:spPr>
      </p:pic>
      <p:grpSp>
        <p:nvGrpSpPr>
          <p:cNvPr id="9" name="Group 8">
            <a:extLst>
              <a:ext uri="{FF2B5EF4-FFF2-40B4-BE49-F238E27FC236}">
                <a16:creationId xmlns:a16="http://schemas.microsoft.com/office/drawing/2014/main" id="{89B56B03-64CA-80D3-A75F-6BBE74220EC8}"/>
              </a:ext>
            </a:extLst>
          </p:cNvPr>
          <p:cNvGrpSpPr/>
          <p:nvPr/>
        </p:nvGrpSpPr>
        <p:grpSpPr>
          <a:xfrm>
            <a:off x="3071664" y="6589574"/>
            <a:ext cx="6048672" cy="217130"/>
            <a:chOff x="3071664" y="6614454"/>
            <a:chExt cx="6048672" cy="217130"/>
          </a:xfrm>
        </p:grpSpPr>
        <p:sp>
          <p:nvSpPr>
            <p:cNvPr id="10" name="Rectangle 9">
              <a:hlinkClick r:id="rId8" action="ppaction://hlinksldjump"/>
              <a:extLst>
                <a:ext uri="{FF2B5EF4-FFF2-40B4-BE49-F238E27FC236}">
                  <a16:creationId xmlns:a16="http://schemas.microsoft.com/office/drawing/2014/main" id="{316029C8-2CF8-F239-46D4-53E1BFE6C4F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1" name="Rectangle 10">
              <a:hlinkClick r:id="rId9" action="ppaction://hlinksldjump"/>
              <a:extLst>
                <a:ext uri="{FF2B5EF4-FFF2-40B4-BE49-F238E27FC236}">
                  <a16:creationId xmlns:a16="http://schemas.microsoft.com/office/drawing/2014/main" id="{D9974BD8-65A4-BAD9-FFC9-33F37B11288E}"/>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3" name="Rectangle 12">
              <a:hlinkClick r:id="rId10" action="ppaction://hlinksldjump"/>
              <a:extLst>
                <a:ext uri="{FF2B5EF4-FFF2-40B4-BE49-F238E27FC236}">
                  <a16:creationId xmlns:a16="http://schemas.microsoft.com/office/drawing/2014/main" id="{38523797-12C4-0C9E-3710-EC57C1295C11}"/>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5" name="Rectangle 14">
              <a:hlinkClick r:id="rId11" action="ppaction://hlinksldjump"/>
              <a:extLst>
                <a:ext uri="{FF2B5EF4-FFF2-40B4-BE49-F238E27FC236}">
                  <a16:creationId xmlns:a16="http://schemas.microsoft.com/office/drawing/2014/main" id="{33F2F877-65D1-06A9-30AB-6A2828FF19B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6" name="Rectangle 15">
              <a:hlinkClick r:id="rId12" action="ppaction://hlinksldjump"/>
              <a:extLst>
                <a:ext uri="{FF2B5EF4-FFF2-40B4-BE49-F238E27FC236}">
                  <a16:creationId xmlns:a16="http://schemas.microsoft.com/office/drawing/2014/main" id="{8B89EA2C-A783-869D-98D3-6435F4165A15}"/>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7" name="Rectangle 16">
              <a:hlinkClick r:id="rId13" action="ppaction://hlinksldjump"/>
              <a:extLst>
                <a:ext uri="{FF2B5EF4-FFF2-40B4-BE49-F238E27FC236}">
                  <a16:creationId xmlns:a16="http://schemas.microsoft.com/office/drawing/2014/main" id="{DE40B08C-A270-FB35-F60F-0583BDA63896}"/>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25025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62560" y="2279483"/>
            <a:ext cx="6815078" cy="12241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Nashua, NH; Nogales, Mexico; Mesa, AZ</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printed circuit boards, backplanes, flex and rigid-flex, and assembly products to meet customers demanding needs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 and AS9100</a:t>
            </a:r>
          </a:p>
        </p:txBody>
      </p:sp>
      <p:sp>
        <p:nvSpPr>
          <p:cNvPr id="19" name="Rectangle 18"/>
          <p:cNvSpPr/>
          <p:nvPr/>
        </p:nvSpPr>
        <p:spPr>
          <a:xfrm>
            <a:off x="6096000" y="4005064"/>
            <a:ext cx="4320480" cy="738664"/>
          </a:xfrm>
          <a:prstGeom prst="rect">
            <a:avLst/>
          </a:prstGeom>
        </p:spPr>
        <p:txBody>
          <a:bodyPr wrap="square">
            <a:spAutoFit/>
          </a:bodyPr>
          <a:lstStyle/>
          <a:p>
            <a:pPr marL="115888" indent="-115888">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214,000 sq. ft. of manufacturing space, plus advanced assembly and test operations in Nogales, MX for low cost, ITAR-complaint options</a:t>
            </a:r>
          </a:p>
        </p:txBody>
      </p:sp>
      <p:sp>
        <p:nvSpPr>
          <p:cNvPr id="21" name="Rectangle 20"/>
          <p:cNvSpPr/>
          <p:nvPr/>
        </p:nvSpPr>
        <p:spPr>
          <a:xfrm>
            <a:off x="1703512" y="4005065"/>
            <a:ext cx="4248472" cy="954107"/>
          </a:xfrm>
          <a:prstGeom prst="rect">
            <a:avLst/>
          </a:prstGeom>
        </p:spPr>
        <p:txBody>
          <a:bodyPr wrap="square">
            <a:spAutoFit/>
          </a:bodyPr>
          <a:lstStyle/>
          <a:p>
            <a:pPr marL="115888" indent="-115888">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State-of-the-art PCB manufacturing equipment and optimized material handling for demanding high-bandwidth systems and mission critical applications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9776" y="4725144"/>
            <a:ext cx="1365568" cy="136556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21" y="1210244"/>
            <a:ext cx="3746355" cy="2138478"/>
          </a:xfrm>
          <a:prstGeom prst="rect">
            <a:avLst/>
          </a:prstGeom>
          <a:effectLst>
            <a:outerShdw blurRad="50800" dist="38100" dir="2700000" algn="tl" rotWithShape="0">
              <a:prstClr val="black">
                <a:alpha val="40000"/>
              </a:prstClr>
            </a:outerShdw>
          </a:effectLst>
        </p:spPr>
      </p:pic>
      <p:pic>
        <p:nvPicPr>
          <p:cNvPr id="25602" name="Picture 2" descr="M:\Shared\Presentations\2017 presentations\2017 AMAO Group Presentation\Backplane.png"/>
          <p:cNvPicPr>
            <a:picLocks noChangeAspect="1" noChangeArrowheads="1"/>
          </p:cNvPicPr>
          <p:nvPr/>
        </p:nvPicPr>
        <p:blipFill>
          <a:blip r:embed="rId4" cstate="print"/>
          <a:srcRect/>
          <a:stretch>
            <a:fillRect/>
          </a:stretch>
        </p:blipFill>
        <p:spPr bwMode="auto">
          <a:xfrm>
            <a:off x="1775520" y="4653136"/>
            <a:ext cx="1721926" cy="1721926"/>
          </a:xfrm>
          <a:prstGeom prst="rect">
            <a:avLst/>
          </a:prstGeom>
          <a:noFill/>
        </p:spPr>
      </p:pic>
      <p:pic>
        <p:nvPicPr>
          <p:cNvPr id="25603" name="Picture 3" descr="M:\Shared\Presentations\2017 presentations\2017 AMAO Group Presentation\Type_1_Single-Sided_Flex.png"/>
          <p:cNvPicPr>
            <a:picLocks noChangeAspect="1" noChangeArrowheads="1"/>
          </p:cNvPicPr>
          <p:nvPr/>
        </p:nvPicPr>
        <p:blipFill>
          <a:blip r:embed="rId5" cstate="print"/>
          <a:srcRect/>
          <a:stretch>
            <a:fillRect/>
          </a:stretch>
        </p:blipFill>
        <p:spPr bwMode="auto">
          <a:xfrm>
            <a:off x="6384032" y="4581128"/>
            <a:ext cx="1821802" cy="1821802"/>
          </a:xfrm>
          <a:prstGeom prst="rect">
            <a:avLst/>
          </a:prstGeom>
          <a:noFill/>
        </p:spPr>
      </p:pic>
      <p:pic>
        <p:nvPicPr>
          <p:cNvPr id="25604" name="Picture 4" descr="M:\Shared\Presentations\2017 presentations\2017 AMAO Group Presentation\Type_4_Rigid_Flex.png"/>
          <p:cNvPicPr>
            <a:picLocks noChangeAspect="1" noChangeArrowheads="1"/>
          </p:cNvPicPr>
          <p:nvPr/>
        </p:nvPicPr>
        <p:blipFill>
          <a:blip r:embed="rId6" cstate="print"/>
          <a:srcRect/>
          <a:stretch>
            <a:fillRect/>
          </a:stretch>
        </p:blipFill>
        <p:spPr bwMode="auto">
          <a:xfrm>
            <a:off x="8688288" y="4581128"/>
            <a:ext cx="1656184" cy="1656184"/>
          </a:xfrm>
          <a:prstGeom prst="rect">
            <a:avLst/>
          </a:prstGeom>
          <a:noFill/>
        </p:spPr>
      </p:pic>
      <p:sp>
        <p:nvSpPr>
          <p:cNvPr id="15" name="TextBox 14"/>
          <p:cNvSpPr txBox="1"/>
          <p:nvPr/>
        </p:nvSpPr>
        <p:spPr>
          <a:xfrm>
            <a:off x="1740024" y="3697288"/>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6571" y="1241897"/>
            <a:ext cx="3485001" cy="886605"/>
          </a:xfrm>
          <a:prstGeom prst="rect">
            <a:avLst/>
          </a:prstGeom>
        </p:spPr>
      </p:pic>
      <p:sp>
        <p:nvSpPr>
          <p:cNvPr id="5" name="Title 4"/>
          <p:cNvSpPr>
            <a:spLocks noGrp="1"/>
          </p:cNvSpPr>
          <p:nvPr>
            <p:ph type="title"/>
          </p:nvPr>
        </p:nvSpPr>
        <p:spPr/>
        <p:txBody>
          <a:bodyPr/>
          <a:lstStyle/>
          <a:p>
            <a:r>
              <a:rPr lang="en-US" dirty="0"/>
              <a:t>Amphenol Printed Circuits (APC)</a:t>
            </a:r>
          </a:p>
        </p:txBody>
      </p:sp>
      <p:sp>
        <p:nvSpPr>
          <p:cNvPr id="28" name="TextBox 27"/>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2" name="Group 1">
            <a:extLst>
              <a:ext uri="{FF2B5EF4-FFF2-40B4-BE49-F238E27FC236}">
                <a16:creationId xmlns:a16="http://schemas.microsoft.com/office/drawing/2014/main" id="{414CA111-EE8F-DDA7-FC5E-686998868752}"/>
              </a:ext>
            </a:extLst>
          </p:cNvPr>
          <p:cNvGrpSpPr/>
          <p:nvPr/>
        </p:nvGrpSpPr>
        <p:grpSpPr>
          <a:xfrm>
            <a:off x="3071664" y="6589574"/>
            <a:ext cx="6048672" cy="217130"/>
            <a:chOff x="3071664" y="6614454"/>
            <a:chExt cx="6048672" cy="217130"/>
          </a:xfrm>
        </p:grpSpPr>
        <p:sp>
          <p:nvSpPr>
            <p:cNvPr id="6" name="Rectangle 5">
              <a:hlinkClick r:id="rId9" action="ppaction://hlinksldjump"/>
              <a:extLst>
                <a:ext uri="{FF2B5EF4-FFF2-40B4-BE49-F238E27FC236}">
                  <a16:creationId xmlns:a16="http://schemas.microsoft.com/office/drawing/2014/main" id="{DBCED2F4-FBE7-CB1C-13F5-7949DD2428D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0" action="ppaction://hlinksldjump"/>
              <a:extLst>
                <a:ext uri="{FF2B5EF4-FFF2-40B4-BE49-F238E27FC236}">
                  <a16:creationId xmlns:a16="http://schemas.microsoft.com/office/drawing/2014/main" id="{206976DC-5D42-05D7-68BE-0A0234F4EE2B}"/>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1" action="ppaction://hlinksldjump"/>
              <a:extLst>
                <a:ext uri="{FF2B5EF4-FFF2-40B4-BE49-F238E27FC236}">
                  <a16:creationId xmlns:a16="http://schemas.microsoft.com/office/drawing/2014/main" id="{E079DFF5-51D7-26A2-9492-2B72855CC44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2" action="ppaction://hlinksldjump"/>
              <a:extLst>
                <a:ext uri="{FF2B5EF4-FFF2-40B4-BE49-F238E27FC236}">
                  <a16:creationId xmlns:a16="http://schemas.microsoft.com/office/drawing/2014/main" id="{FC704C09-AE80-FFA1-718A-D34B70AB5C2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3" action="ppaction://hlinksldjump"/>
              <a:extLst>
                <a:ext uri="{FF2B5EF4-FFF2-40B4-BE49-F238E27FC236}">
                  <a16:creationId xmlns:a16="http://schemas.microsoft.com/office/drawing/2014/main" id="{403165B6-0807-5E05-9D42-16ABE7C20BFC}"/>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4" action="ppaction://hlinksldjump"/>
              <a:extLst>
                <a:ext uri="{FF2B5EF4-FFF2-40B4-BE49-F238E27FC236}">
                  <a16:creationId xmlns:a16="http://schemas.microsoft.com/office/drawing/2014/main" id="{97518D51-FC2B-135C-2CF4-176686B48566}"/>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1023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Corporation (APH)</a:t>
            </a:r>
          </a:p>
        </p:txBody>
      </p:sp>
      <p:sp>
        <p:nvSpPr>
          <p:cNvPr id="4" name="TextBox 3"/>
          <p:cNvSpPr txBox="1"/>
          <p:nvPr/>
        </p:nvSpPr>
        <p:spPr>
          <a:xfrm>
            <a:off x="0" y="1091227"/>
            <a:ext cx="12192000" cy="369332"/>
          </a:xfrm>
          <a:prstGeom prst="rect">
            <a:avLst/>
          </a:prstGeom>
          <a:noFill/>
        </p:spPr>
        <p:txBody>
          <a:bodyPr wrap="square" rtlCol="0">
            <a:spAutoFit/>
          </a:bodyPr>
          <a:lstStyle/>
          <a:p>
            <a:pPr algn="ctr" fontAlgn="base">
              <a:spcBef>
                <a:spcPct val="0"/>
              </a:spcBef>
              <a:spcAft>
                <a:spcPct val="0"/>
              </a:spcAft>
            </a:pPr>
            <a:r>
              <a:rPr lang="en-US" b="1" dirty="0">
                <a:solidFill>
                  <a:prstClr val="black"/>
                </a:solidFill>
                <a:latin typeface="Arial" panose="020B0604020202020204" pitchFamily="34" charset="0"/>
                <a:ea typeface="Open Sans Bold" pitchFamily="34" charset="0"/>
                <a:cs typeface="Arial" panose="020B0604020202020204" pitchFamily="34" charset="0"/>
              </a:rPr>
              <a:t>% Sales by Market</a:t>
            </a:r>
          </a:p>
        </p:txBody>
      </p:sp>
      <p:sp>
        <p:nvSpPr>
          <p:cNvPr id="5" name="TextBox 4"/>
          <p:cNvSpPr txBox="1"/>
          <p:nvPr/>
        </p:nvSpPr>
        <p:spPr>
          <a:xfrm>
            <a:off x="5343305" y="5740333"/>
            <a:ext cx="1584176" cy="646331"/>
          </a:xfrm>
          <a:prstGeom prst="rect">
            <a:avLst/>
          </a:prstGeom>
          <a:solidFill>
            <a:srgbClr val="005CB9"/>
          </a:solidFill>
          <a:ln>
            <a:noFill/>
          </a:ln>
        </p:spPr>
        <p:txBody>
          <a:bodyPr wrap="square" rtlCol="0">
            <a:spAutoFit/>
          </a:bodyPr>
          <a:lstStyle/>
          <a:p>
            <a:pPr algn="ctr"/>
            <a:r>
              <a:rPr lang="en-US" b="1" dirty="0">
                <a:solidFill>
                  <a:schemeClr val="bg1"/>
                </a:solidFill>
                <a:latin typeface="Arial" panose="020B0604020202020204" pitchFamily="34" charset="0"/>
                <a:ea typeface="Open Sans Bold" pitchFamily="34" charset="0"/>
                <a:cs typeface="Arial" panose="020B0604020202020204" pitchFamily="34" charset="0"/>
              </a:rPr>
              <a:t>2023 Sales</a:t>
            </a:r>
          </a:p>
          <a:p>
            <a:pPr algn="ctr"/>
            <a:r>
              <a:rPr lang="en-US" b="0" dirty="0">
                <a:solidFill>
                  <a:schemeClr val="bg1"/>
                </a:solidFill>
                <a:latin typeface="Arial" panose="020B0604020202020204" pitchFamily="34" charset="0"/>
                <a:ea typeface="Open Sans" pitchFamily="34" charset="0"/>
                <a:cs typeface="Arial" panose="020B0604020202020204" pitchFamily="34" charset="0"/>
              </a:rPr>
              <a:t>$</a:t>
            </a:r>
            <a:r>
              <a:rPr lang="en-US" dirty="0">
                <a:solidFill>
                  <a:schemeClr val="bg1"/>
                </a:solidFill>
                <a:latin typeface="Arial" panose="020B0604020202020204" pitchFamily="34" charset="0"/>
                <a:ea typeface="Open Sans" pitchFamily="34" charset="0"/>
                <a:cs typeface="Arial" panose="020B0604020202020204" pitchFamily="34" charset="0"/>
              </a:rPr>
              <a:t>12.6</a:t>
            </a:r>
            <a:r>
              <a:rPr lang="en-US" b="0" dirty="0">
                <a:solidFill>
                  <a:schemeClr val="bg1"/>
                </a:solidFill>
                <a:latin typeface="Arial" panose="020B0604020202020204" pitchFamily="34" charset="0"/>
                <a:ea typeface="Open Sans" pitchFamily="34" charset="0"/>
                <a:cs typeface="Arial" panose="020B0604020202020204" pitchFamily="34" charset="0"/>
              </a:rPr>
              <a:t> Billion</a:t>
            </a:r>
          </a:p>
        </p:txBody>
      </p:sp>
      <p:grpSp>
        <p:nvGrpSpPr>
          <p:cNvPr id="7" name="Group 6">
            <a:extLst>
              <a:ext uri="{FF2B5EF4-FFF2-40B4-BE49-F238E27FC236}">
                <a16:creationId xmlns:a16="http://schemas.microsoft.com/office/drawing/2014/main" id="{F23F1664-21DF-23A4-4ECB-923172B13161}"/>
              </a:ext>
            </a:extLst>
          </p:cNvPr>
          <p:cNvGrpSpPr/>
          <p:nvPr/>
        </p:nvGrpSpPr>
        <p:grpSpPr>
          <a:xfrm>
            <a:off x="3071664" y="6589574"/>
            <a:ext cx="6048672" cy="217130"/>
            <a:chOff x="3071664" y="6614454"/>
            <a:chExt cx="6048672" cy="217130"/>
          </a:xfrm>
        </p:grpSpPr>
        <p:sp>
          <p:nvSpPr>
            <p:cNvPr id="18" name="Rectangle 17">
              <a:hlinkClick r:id="rId3" action="ppaction://hlinksldjump"/>
            </p:cNvPr>
            <p:cNvSpPr/>
            <p:nvPr/>
          </p:nvSpPr>
          <p:spPr bwMode="auto">
            <a:xfrm>
              <a:off x="3071664" y="6614454"/>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9" name="Rectangle 18">
              <a:hlinkClick r:id="rId4" action="ppaction://hlinksldjump"/>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900" b="1" dirty="0">
                  <a:solidFill>
                    <a:schemeClr val="bg1"/>
                  </a:solidFill>
                  <a:latin typeface="Arial" panose="020B0604020202020204" pitchFamily="34" charset="0"/>
                  <a:ea typeface="Open Sans Bold" panose="020B0806030504020204" pitchFamily="34" charset="0"/>
                  <a:cs typeface="Arial" panose="020B0604020202020204" pitchFamily="34" charset="0"/>
                </a:rPr>
                <a:t>Businesse</a:t>
              </a: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s</a:t>
              </a:r>
            </a:p>
          </p:txBody>
        </p:sp>
        <p:sp>
          <p:nvSpPr>
            <p:cNvPr id="20" name="Rectangle 19">
              <a:hlinkClick r:id="rId5" action="ppaction://hlinksldjump"/>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1" name="Rectangle 20">
              <a:hlinkClick r:id="rId6" action="ppaction://hlinksldjump"/>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2" name="Rectangle 21">
              <a:hlinkClick r:id="rId7" action="ppaction://hlinksldjump"/>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3" name="Rectangle 22">
              <a:hlinkClick r:id="rId8" action="ppaction://hlinksldjump"/>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grpSp>
        <p:nvGrpSpPr>
          <p:cNvPr id="33" name="Group 32">
            <a:extLst>
              <a:ext uri="{FF2B5EF4-FFF2-40B4-BE49-F238E27FC236}">
                <a16:creationId xmlns:a16="http://schemas.microsoft.com/office/drawing/2014/main" id="{B50EE35D-B60B-C4B8-69C8-3B4010ED8DC6}"/>
              </a:ext>
            </a:extLst>
          </p:cNvPr>
          <p:cNvGrpSpPr/>
          <p:nvPr/>
        </p:nvGrpSpPr>
        <p:grpSpPr>
          <a:xfrm>
            <a:off x="2883297" y="1598743"/>
            <a:ext cx="6362545" cy="3995823"/>
            <a:chOff x="1624014" y="2240882"/>
            <a:chExt cx="6376197" cy="4004396"/>
          </a:xfrm>
        </p:grpSpPr>
        <p:graphicFrame>
          <p:nvGraphicFramePr>
            <p:cNvPr id="34" name="Chart 33">
              <a:extLst>
                <a:ext uri="{FF2B5EF4-FFF2-40B4-BE49-F238E27FC236}">
                  <a16:creationId xmlns:a16="http://schemas.microsoft.com/office/drawing/2014/main" id="{2A683B42-1830-01E6-8190-048ED1EC9A59}"/>
                </a:ext>
              </a:extLst>
            </p:cNvPr>
            <p:cNvGraphicFramePr/>
            <p:nvPr>
              <p:extLst>
                <p:ext uri="{D42A27DB-BD31-4B8C-83A1-F6EECF244321}">
                  <p14:modId xmlns:p14="http://schemas.microsoft.com/office/powerpoint/2010/main" val="1310681207"/>
                </p:ext>
              </p:extLst>
            </p:nvPr>
          </p:nvGraphicFramePr>
          <p:xfrm>
            <a:off x="2569331" y="2475773"/>
            <a:ext cx="4480560" cy="3566160"/>
          </p:xfrm>
          <a:graphic>
            <a:graphicData uri="http://schemas.openxmlformats.org/drawingml/2006/chart">
              <c:chart xmlns:c="http://schemas.openxmlformats.org/drawingml/2006/chart" xmlns:r="http://schemas.openxmlformats.org/officeDocument/2006/relationships" r:id="rId9"/>
            </a:graphicData>
          </a:graphic>
        </p:graphicFrame>
        <p:sp>
          <p:nvSpPr>
            <p:cNvPr id="36" name="TextBox 16">
              <a:extLst>
                <a:ext uri="{FF2B5EF4-FFF2-40B4-BE49-F238E27FC236}">
                  <a16:creationId xmlns:a16="http://schemas.microsoft.com/office/drawing/2014/main" id="{1481DF96-0007-773A-6703-D7017468FAAA}"/>
                </a:ext>
              </a:extLst>
            </p:cNvPr>
            <p:cNvSpPr txBox="1">
              <a:spLocks noChangeArrowheads="1"/>
            </p:cNvSpPr>
            <p:nvPr/>
          </p:nvSpPr>
          <p:spPr bwMode="auto">
            <a:xfrm>
              <a:off x="2013192" y="3437575"/>
              <a:ext cx="1046116" cy="370124"/>
            </a:xfrm>
            <a:prstGeom prst="rect">
              <a:avLst/>
            </a:prstGeom>
            <a:noFill/>
            <a:ln w="9525">
              <a:noFill/>
              <a:miter lim="800000"/>
              <a:headEnd/>
              <a:tailEnd/>
            </a:ln>
          </p:spPr>
          <p:txBody>
            <a:bodyPr wrap="none">
              <a:spAutoFit/>
            </a:bodyPr>
            <a:lstStyle/>
            <a:p>
              <a:pPr defTabSz="912471">
                <a:defRPr/>
              </a:pPr>
              <a:r>
                <a:rPr lang="en-US" dirty="0">
                  <a:solidFill>
                    <a:srgbClr val="000000"/>
                  </a:solidFill>
                  <a:latin typeface="Arial" panose="020B0604020202020204" pitchFamily="34" charset="0"/>
                  <a:cs typeface="Arial" panose="020B0604020202020204" pitchFamily="34" charset="0"/>
                </a:rPr>
                <a:t>Defense</a:t>
              </a:r>
            </a:p>
          </p:txBody>
        </p:sp>
        <p:sp>
          <p:nvSpPr>
            <p:cNvPr id="37" name="TextBox 17">
              <a:extLst>
                <a:ext uri="{FF2B5EF4-FFF2-40B4-BE49-F238E27FC236}">
                  <a16:creationId xmlns:a16="http://schemas.microsoft.com/office/drawing/2014/main" id="{58D3BED4-101D-F064-BC9E-978CC5364D72}"/>
                </a:ext>
              </a:extLst>
            </p:cNvPr>
            <p:cNvSpPr txBox="1">
              <a:spLocks noChangeArrowheads="1"/>
            </p:cNvSpPr>
            <p:nvPr/>
          </p:nvSpPr>
          <p:spPr bwMode="auto">
            <a:xfrm>
              <a:off x="1624014" y="4144254"/>
              <a:ext cx="1315998" cy="370124"/>
            </a:xfrm>
            <a:prstGeom prst="rect">
              <a:avLst/>
            </a:prstGeom>
            <a:noFill/>
            <a:ln w="9525">
              <a:noFill/>
              <a:miter lim="800000"/>
              <a:headEnd/>
              <a:tailEnd/>
            </a:ln>
          </p:spPr>
          <p:txBody>
            <a:bodyPr wrap="none">
              <a:spAutoFit/>
            </a:bodyPr>
            <a:lstStyle/>
            <a:p>
              <a:pPr defTabSz="912471">
                <a:defRPr/>
              </a:pPr>
              <a:r>
                <a:rPr lang="en-US" dirty="0">
                  <a:solidFill>
                    <a:srgbClr val="000000"/>
                  </a:solidFill>
                  <a:latin typeface="Arial" panose="020B0604020202020204" pitchFamily="34" charset="0"/>
                  <a:cs typeface="Arial" panose="020B0604020202020204" pitchFamily="34" charset="0"/>
                </a:rPr>
                <a:t>Broadband</a:t>
              </a:r>
            </a:p>
          </p:txBody>
        </p:sp>
        <p:sp>
          <p:nvSpPr>
            <p:cNvPr id="38" name="TextBox 18">
              <a:extLst>
                <a:ext uri="{FF2B5EF4-FFF2-40B4-BE49-F238E27FC236}">
                  <a16:creationId xmlns:a16="http://schemas.microsoft.com/office/drawing/2014/main" id="{EFC52492-F30F-CDDD-163B-BD766D1720B8}"/>
                </a:ext>
              </a:extLst>
            </p:cNvPr>
            <p:cNvSpPr txBox="1">
              <a:spLocks noChangeArrowheads="1"/>
            </p:cNvSpPr>
            <p:nvPr/>
          </p:nvSpPr>
          <p:spPr bwMode="auto">
            <a:xfrm>
              <a:off x="2139750" y="4644996"/>
              <a:ext cx="1148928" cy="647718"/>
            </a:xfrm>
            <a:prstGeom prst="rect">
              <a:avLst/>
            </a:prstGeom>
            <a:noFill/>
            <a:ln w="9525">
              <a:noFill/>
              <a:miter lim="800000"/>
              <a:headEnd/>
              <a:tailEnd/>
            </a:ln>
          </p:spPr>
          <p:txBody>
            <a:bodyPr wrap="none">
              <a:spAutoFit/>
            </a:bodyPr>
            <a:lstStyle/>
            <a:p>
              <a:pPr algn="ctr" defTabSz="912471">
                <a:defRPr/>
              </a:pPr>
              <a:r>
                <a:rPr lang="en-US" dirty="0">
                  <a:solidFill>
                    <a:srgbClr val="000000"/>
                  </a:solidFill>
                  <a:latin typeface="Arial" panose="020B0604020202020204" pitchFamily="34" charset="0"/>
                  <a:cs typeface="Arial" panose="020B0604020202020204" pitchFamily="34" charset="0"/>
                </a:rPr>
                <a:t>Mobile</a:t>
              </a:r>
            </a:p>
            <a:p>
              <a:pPr algn="ctr" defTabSz="912471">
                <a:defRPr/>
              </a:pPr>
              <a:r>
                <a:rPr lang="en-US" dirty="0">
                  <a:solidFill>
                    <a:srgbClr val="000000"/>
                  </a:solidFill>
                  <a:latin typeface="Arial" panose="020B0604020202020204" pitchFamily="34" charset="0"/>
                  <a:cs typeface="Arial" panose="020B0604020202020204" pitchFamily="34" charset="0"/>
                </a:rPr>
                <a:t>Networks</a:t>
              </a:r>
            </a:p>
          </p:txBody>
        </p:sp>
        <p:sp>
          <p:nvSpPr>
            <p:cNvPr id="39" name="TextBox 19">
              <a:extLst>
                <a:ext uri="{FF2B5EF4-FFF2-40B4-BE49-F238E27FC236}">
                  <a16:creationId xmlns:a16="http://schemas.microsoft.com/office/drawing/2014/main" id="{94D87982-8BAC-9290-4204-994207AF8BA0}"/>
                </a:ext>
              </a:extLst>
            </p:cNvPr>
            <p:cNvSpPr txBox="1">
              <a:spLocks noChangeArrowheads="1"/>
            </p:cNvSpPr>
            <p:nvPr/>
          </p:nvSpPr>
          <p:spPr bwMode="auto">
            <a:xfrm>
              <a:off x="3845820" y="5875154"/>
              <a:ext cx="1376078" cy="370124"/>
            </a:xfrm>
            <a:prstGeom prst="rect">
              <a:avLst/>
            </a:prstGeom>
            <a:noFill/>
            <a:ln w="9525">
              <a:noFill/>
              <a:miter lim="800000"/>
              <a:headEnd/>
              <a:tailEnd/>
            </a:ln>
          </p:spPr>
          <p:txBody>
            <a:bodyPr wrap="none">
              <a:spAutoFit/>
            </a:bodyPr>
            <a:lstStyle/>
            <a:p>
              <a:pPr algn="ctr" defTabSz="912471">
                <a:defRPr/>
              </a:pPr>
              <a:r>
                <a:rPr lang="en-US">
                  <a:solidFill>
                    <a:srgbClr val="000000"/>
                  </a:solidFill>
                  <a:latin typeface="Arial" panose="020B0604020202020204" pitchFamily="34" charset="0"/>
                  <a:cs typeface="Arial" panose="020B0604020202020204" pitchFamily="34" charset="0"/>
                </a:rPr>
                <a:t>IT Datacom</a:t>
              </a:r>
            </a:p>
          </p:txBody>
        </p:sp>
        <p:sp>
          <p:nvSpPr>
            <p:cNvPr id="40" name="TextBox 20">
              <a:extLst>
                <a:ext uri="{FF2B5EF4-FFF2-40B4-BE49-F238E27FC236}">
                  <a16:creationId xmlns:a16="http://schemas.microsoft.com/office/drawing/2014/main" id="{97C05EF9-9D98-DF04-7B9A-273860F8094F}"/>
                </a:ext>
              </a:extLst>
            </p:cNvPr>
            <p:cNvSpPr txBox="1">
              <a:spLocks noChangeArrowheads="1"/>
            </p:cNvSpPr>
            <p:nvPr/>
          </p:nvSpPr>
          <p:spPr bwMode="auto">
            <a:xfrm>
              <a:off x="6010128" y="5342394"/>
              <a:ext cx="1007560" cy="647718"/>
            </a:xfrm>
            <a:prstGeom prst="rect">
              <a:avLst/>
            </a:prstGeom>
            <a:noFill/>
            <a:ln w="9525">
              <a:noFill/>
              <a:miter lim="800000"/>
              <a:headEnd/>
              <a:tailEnd/>
            </a:ln>
          </p:spPr>
          <p:txBody>
            <a:bodyPr wrap="none">
              <a:spAutoFit/>
            </a:bodyPr>
            <a:lstStyle/>
            <a:p>
              <a:pPr algn="ctr" defTabSz="912471">
                <a:defRPr/>
              </a:pPr>
              <a:r>
                <a:rPr lang="en-US">
                  <a:solidFill>
                    <a:srgbClr val="000000"/>
                  </a:solidFill>
                  <a:latin typeface="Arial" panose="020B0604020202020204" pitchFamily="34" charset="0"/>
                  <a:cs typeface="Arial" panose="020B0604020202020204" pitchFamily="34" charset="0"/>
                </a:rPr>
                <a:t>Mobile</a:t>
              </a:r>
            </a:p>
            <a:p>
              <a:pPr algn="ctr" defTabSz="912471">
                <a:defRPr/>
              </a:pPr>
              <a:r>
                <a:rPr lang="en-US">
                  <a:solidFill>
                    <a:srgbClr val="000000"/>
                  </a:solidFill>
                  <a:latin typeface="Arial" panose="020B0604020202020204" pitchFamily="34" charset="0"/>
                  <a:cs typeface="Arial" panose="020B0604020202020204" pitchFamily="34" charset="0"/>
                </a:rPr>
                <a:t>Devices</a:t>
              </a:r>
            </a:p>
          </p:txBody>
        </p:sp>
        <p:sp>
          <p:nvSpPr>
            <p:cNvPr id="41" name="TextBox 21">
              <a:extLst>
                <a:ext uri="{FF2B5EF4-FFF2-40B4-BE49-F238E27FC236}">
                  <a16:creationId xmlns:a16="http://schemas.microsoft.com/office/drawing/2014/main" id="{1834B3F7-FD69-97CA-8B6A-A73792DAC609}"/>
                </a:ext>
              </a:extLst>
            </p:cNvPr>
            <p:cNvSpPr txBox="1">
              <a:spLocks noChangeArrowheads="1"/>
            </p:cNvSpPr>
            <p:nvPr/>
          </p:nvSpPr>
          <p:spPr bwMode="auto">
            <a:xfrm>
              <a:off x="6658510" y="3473835"/>
              <a:ext cx="1341701" cy="370124"/>
            </a:xfrm>
            <a:prstGeom prst="rect">
              <a:avLst/>
            </a:prstGeom>
            <a:noFill/>
            <a:ln w="9525">
              <a:noFill/>
              <a:miter lim="800000"/>
              <a:headEnd/>
              <a:tailEnd/>
            </a:ln>
          </p:spPr>
          <p:txBody>
            <a:bodyPr wrap="none">
              <a:spAutoFit/>
            </a:bodyPr>
            <a:lstStyle/>
            <a:p>
              <a:pPr algn="ctr" defTabSz="912471">
                <a:defRPr/>
              </a:pPr>
              <a:r>
                <a:rPr lang="en-US">
                  <a:solidFill>
                    <a:srgbClr val="000000"/>
                  </a:solidFill>
                  <a:latin typeface="Arial" panose="020B0604020202020204" pitchFamily="34" charset="0"/>
                  <a:cs typeface="Arial" panose="020B0604020202020204" pitchFamily="34" charset="0"/>
                </a:rPr>
                <a:t>Automotive</a:t>
              </a:r>
            </a:p>
          </p:txBody>
        </p:sp>
        <p:sp>
          <p:nvSpPr>
            <p:cNvPr id="42" name="TextBox 22">
              <a:extLst>
                <a:ext uri="{FF2B5EF4-FFF2-40B4-BE49-F238E27FC236}">
                  <a16:creationId xmlns:a16="http://schemas.microsoft.com/office/drawing/2014/main" id="{8E412C8D-0CD0-05F2-3E0E-F02D30258A5C}"/>
                </a:ext>
              </a:extLst>
            </p:cNvPr>
            <p:cNvSpPr txBox="1">
              <a:spLocks noChangeArrowheads="1"/>
            </p:cNvSpPr>
            <p:nvPr/>
          </p:nvSpPr>
          <p:spPr bwMode="auto">
            <a:xfrm>
              <a:off x="4210877" y="2240882"/>
              <a:ext cx="1123225" cy="370124"/>
            </a:xfrm>
            <a:prstGeom prst="rect">
              <a:avLst/>
            </a:prstGeom>
            <a:noFill/>
            <a:ln w="9525">
              <a:noFill/>
              <a:miter lim="800000"/>
              <a:headEnd/>
              <a:tailEnd/>
            </a:ln>
          </p:spPr>
          <p:txBody>
            <a:bodyPr wrap="none">
              <a:spAutoFit/>
            </a:bodyPr>
            <a:lstStyle/>
            <a:p>
              <a:pPr algn="ctr" defTabSz="912471">
                <a:defRPr/>
              </a:pPr>
              <a:r>
                <a:rPr lang="en-US">
                  <a:solidFill>
                    <a:srgbClr val="000000"/>
                  </a:solidFill>
                  <a:latin typeface="Arial" panose="020B0604020202020204" pitchFamily="34" charset="0"/>
                  <a:cs typeface="Arial" panose="020B0604020202020204" pitchFamily="34" charset="0"/>
                </a:rPr>
                <a:t>Industrial</a:t>
              </a:r>
            </a:p>
          </p:txBody>
        </p:sp>
        <p:sp>
          <p:nvSpPr>
            <p:cNvPr id="43" name="TextBox 16">
              <a:extLst>
                <a:ext uri="{FF2B5EF4-FFF2-40B4-BE49-F238E27FC236}">
                  <a16:creationId xmlns:a16="http://schemas.microsoft.com/office/drawing/2014/main" id="{DC08DCFC-B86A-CD9A-44DF-00BF9A7C71ED}"/>
                </a:ext>
              </a:extLst>
            </p:cNvPr>
            <p:cNvSpPr txBox="1">
              <a:spLocks noChangeArrowheads="1"/>
            </p:cNvSpPr>
            <p:nvPr/>
          </p:nvSpPr>
          <p:spPr bwMode="auto">
            <a:xfrm>
              <a:off x="2284859" y="2717865"/>
              <a:ext cx="1200398" cy="370124"/>
            </a:xfrm>
            <a:prstGeom prst="rect">
              <a:avLst/>
            </a:prstGeom>
            <a:noFill/>
            <a:ln w="9525">
              <a:noFill/>
              <a:miter lim="800000"/>
              <a:headEnd/>
              <a:tailEnd/>
            </a:ln>
          </p:spPr>
          <p:txBody>
            <a:bodyPr wrap="none">
              <a:spAutoFit/>
            </a:bodyPr>
            <a:lstStyle/>
            <a:p>
              <a:pPr defTabSz="912471">
                <a:defRPr/>
              </a:pPr>
              <a:r>
                <a:rPr lang="en-US" dirty="0">
                  <a:solidFill>
                    <a:srgbClr val="000000"/>
                  </a:solidFill>
                  <a:latin typeface="Arial" panose="020B0604020202020204" pitchFamily="34" charset="0"/>
                  <a:cs typeface="Arial" panose="020B0604020202020204" pitchFamily="34" charset="0"/>
                </a:rPr>
                <a:t>Comm Air</a:t>
              </a:r>
            </a:p>
          </p:txBody>
        </p:sp>
      </p:grpSp>
      <p:pic>
        <p:nvPicPr>
          <p:cNvPr id="44" name="Picture 2" descr="Professional Antenna Manufacturer - Airplux Technologies - About us">
            <a:extLst>
              <a:ext uri="{FF2B5EF4-FFF2-40B4-BE49-F238E27FC236}">
                <a16:creationId xmlns:a16="http://schemas.microsoft.com/office/drawing/2014/main" id="{C5109D90-F1F8-91FA-BCF6-7AF369AE764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4732" y="4770115"/>
            <a:ext cx="1136075" cy="17065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Airbus' 2023 Order Book">
            <a:extLst>
              <a:ext uri="{FF2B5EF4-FFF2-40B4-BE49-F238E27FC236}">
                <a16:creationId xmlns:a16="http://schemas.microsoft.com/office/drawing/2014/main" id="{C0196308-236B-CC16-E765-26F90341799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8136" r="93381">
                        <a14:foregroundMark x1="9322" y1="63456" x2="9322" y2="63456"/>
                        <a14:foregroundMark x1="9542" y1="56618" x2="9542" y2="56618"/>
                        <a14:foregroundMark x1="8136" y1="58088" x2="8136" y2="58088"/>
                        <a14:foregroundMark x1="8218" y1="55809" x2="10039" y2="57279"/>
                        <a14:foregroundMark x1="90072" y1="44449" x2="90072" y2="44449"/>
                        <a14:foregroundMark x1="92581" y1="44301" x2="92581" y2="44301"/>
                        <a14:foregroundMark x1="93381" y1="44559" x2="93381" y2="44559"/>
                        <a14:backgroundMark x1="11335" y1="35735" x2="24655" y2="45882"/>
                        <a14:backgroundMark x1="24655" y1="45882" x2="22890" y2="30257"/>
                      </a14:backgroundRemoval>
                    </a14:imgEffect>
                  </a14:imgLayer>
                </a14:imgProps>
              </a:ext>
              <a:ext uri="{28A0092B-C50C-407E-A947-70E740481C1C}">
                <a14:useLocalDpi xmlns:a14="http://schemas.microsoft.com/office/drawing/2010/main" val="0"/>
              </a:ext>
            </a:extLst>
          </a:blip>
          <a:srcRect/>
          <a:stretch>
            <a:fillRect/>
          </a:stretch>
        </p:blipFill>
        <p:spPr bwMode="auto">
          <a:xfrm>
            <a:off x="1650274" y="611921"/>
            <a:ext cx="2995331" cy="22470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Left Zoom. NETGEAR - Nighthawk AX5400 Dual-Band Wi-Fi 6 Router - Black.">
            <a:extLst>
              <a:ext uri="{FF2B5EF4-FFF2-40B4-BE49-F238E27FC236}">
                <a16:creationId xmlns:a16="http://schemas.microsoft.com/office/drawing/2014/main" id="{F2D1A479-9E84-5FDB-E321-3E7DDBBAA91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394" b="99744" l="2364" r="98364">
                        <a14:foregroundMark x1="348" y1="49616" x2="182" y2="51407"/>
                        <a14:foregroundMark x1="370" y1="49380" x2="348" y2="49616"/>
                        <a14:foregroundMark x1="3455" y1="16113" x2="1716" y2="34863"/>
                        <a14:foregroundMark x1="887" y1="56894" x2="2909" y2="72634"/>
                        <a14:foregroundMark x1="510" y1="53964" x2="547" y2="54251"/>
                        <a14:foregroundMark x1="182" y1="51407" x2="510" y2="53964"/>
                        <a14:foregroundMark x1="2909" y1="72634" x2="10545" y2="75448"/>
                        <a14:foregroundMark x1="40364" y1="93095" x2="40364" y2="93095"/>
                        <a14:foregroundMark x1="90727" y1="81330" x2="90727" y2="81330"/>
                        <a14:foregroundMark x1="98364" y1="48593" x2="98364" y2="48593"/>
                        <a14:foregroundMark x1="68909" y1="6394" x2="68909" y2="6394"/>
                        <a14:foregroundMark x1="88364" y1="89770" x2="88364" y2="89770"/>
                        <a14:foregroundMark x1="42364" y1="99744" x2="42364" y2="99744"/>
                        <a14:backgroundMark x1="909" y1="44246" x2="909" y2="44246"/>
                        <a14:backgroundMark x1="545" y1="47059" x2="545" y2="47059"/>
                        <a14:backgroundMark x1="545" y1="49616" x2="545" y2="49616"/>
                        <a14:backgroundMark x1="0" y1="65217" x2="545" y2="42455"/>
                        <a14:backgroundMark x1="909" y1="34783" x2="182" y2="49361"/>
                        <a14:backgroundMark x1="182" y1="49361" x2="909" y2="41176"/>
                        <a14:backgroundMark x1="0" y1="54476" x2="545" y2="57033"/>
                        <a14:backgroundMark x1="545" y1="53964" x2="545" y2="53964"/>
                        <a14:backgroundMark x1="545" y1="53964" x2="545" y2="53964"/>
                        <a14:backgroundMark x1="545" y1="53964" x2="545" y2="53964"/>
                        <a14:backgroundMark x1="545" y1="54731" x2="545" y2="54731"/>
                      </a14:backgroundRemoval>
                    </a14:imgEffect>
                  </a14:imgLayer>
                </a14:imgProps>
              </a:ext>
              <a:ext uri="{28A0092B-C50C-407E-A947-70E740481C1C}">
                <a14:useLocalDpi xmlns:a14="http://schemas.microsoft.com/office/drawing/2010/main" val="0"/>
              </a:ext>
            </a:extLst>
          </a:blip>
          <a:srcRect/>
          <a:stretch>
            <a:fillRect/>
          </a:stretch>
        </p:blipFill>
        <p:spPr bwMode="auto">
          <a:xfrm>
            <a:off x="1473742" y="3934611"/>
            <a:ext cx="1530916" cy="10883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hinese EV brand BYD to enter UK market in early 2023 | CAR Magazine">
            <a:extLst>
              <a:ext uri="{FF2B5EF4-FFF2-40B4-BE49-F238E27FC236}">
                <a16:creationId xmlns:a16="http://schemas.microsoft.com/office/drawing/2014/main" id="{25D6BE82-B069-2D02-0DCF-81EDD8BEFD5A}"/>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backgroundMark x1="46400" y1="85156" x2="51950" y2="84889"/>
                        <a14:backgroundMark x1="51950" y1="84889" x2="67900" y2="85511"/>
                        <a14:backgroundMark x1="67900" y1="85511" x2="70850" y2="85422"/>
                        <a14:backgroundMark x1="18450" y1="63556" x2="34650" y2="73156"/>
                        <a14:backgroundMark x1="34650" y1="73156" x2="36650" y2="80267"/>
                        <a14:backgroundMark x1="99750" y1="4622" x2="99750" y2="4622"/>
                      </a14:backgroundRemoval>
                    </a14:imgEffect>
                  </a14:imgLayer>
                </a14:imgProps>
              </a:ext>
              <a:ext uri="{28A0092B-C50C-407E-A947-70E740481C1C}">
                <a14:useLocalDpi xmlns:a14="http://schemas.microsoft.com/office/drawing/2010/main" val="0"/>
              </a:ext>
            </a:extLst>
          </a:blip>
          <a:srcRect/>
          <a:stretch>
            <a:fillRect/>
          </a:stretch>
        </p:blipFill>
        <p:spPr bwMode="auto">
          <a:xfrm>
            <a:off x="9161347" y="2505087"/>
            <a:ext cx="2760758" cy="15528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Electric Farming Equipment is an Energy Trend to Watch - Tennessee Electric  Cooperative Association">
            <a:extLst>
              <a:ext uri="{FF2B5EF4-FFF2-40B4-BE49-F238E27FC236}">
                <a16:creationId xmlns:a16="http://schemas.microsoft.com/office/drawing/2014/main" id="{2A584B0F-011D-5042-BA1E-BCF4B80B9987}"/>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backgroundMark x1="35526" y1="84691" x2="35526" y2="84691"/>
                        <a14:backgroundMark x1="37171" y1="80988" x2="37171" y2="80988"/>
                        <a14:backgroundMark x1="61678" y1="80000" x2="61678"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6953538" y="976912"/>
            <a:ext cx="2760758" cy="1841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phone 15 Pro On White Background V8 Front View | Mockup store | Creatoom">
            <a:extLst>
              <a:ext uri="{FF2B5EF4-FFF2-40B4-BE49-F238E27FC236}">
                <a16:creationId xmlns:a16="http://schemas.microsoft.com/office/drawing/2014/main" id="{4B895CBD-03EC-B0C3-B37E-E18ACB7E0B8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84091" y="3680011"/>
            <a:ext cx="2274443" cy="15135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Datacom – Electrodata">
            <a:extLst>
              <a:ext uri="{FF2B5EF4-FFF2-40B4-BE49-F238E27FC236}">
                <a16:creationId xmlns:a16="http://schemas.microsoft.com/office/drawing/2014/main" id="{1A1FEAA4-3D9D-DC48-DFC1-8D2B47EBB36F}"/>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93807" y="5264436"/>
            <a:ext cx="1581822" cy="13346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4" descr="Defense Satellite Communications System Archives | Air &amp; Space Forces  Magazine">
            <a:extLst>
              <a:ext uri="{FF2B5EF4-FFF2-40B4-BE49-F238E27FC236}">
                <a16:creationId xmlns:a16="http://schemas.microsoft.com/office/drawing/2014/main" id="{EC185762-1878-57FA-02D1-D9465DD7681B}"/>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90000" l="111" r="99889">
                        <a14:foregroundMark x1="1444" y1="14500" x2="29333" y2="27333"/>
                        <a14:foregroundMark x1="29333" y1="27333" x2="30111" y2="36000"/>
                        <a14:foregroundMark x1="30111" y1="36000" x2="23333" y2="40667"/>
                        <a14:foregroundMark x1="23333" y1="40667" x2="2444" y2="32167"/>
                        <a14:foregroundMark x1="2444" y1="32167" x2="333" y2="30833"/>
                        <a14:foregroundMark x1="89111" y1="59667" x2="96444" y2="64000"/>
                        <a14:foregroundMark x1="96444" y1="64000" x2="93444" y2="73000"/>
                        <a14:foregroundMark x1="93444" y1="73000" x2="87111" y2="61667"/>
                        <a14:foregroundMark x1="87111" y1="61667" x2="86889" y2="56833"/>
                        <a14:foregroundMark x1="96889" y1="64833" x2="99889" y2="65667"/>
                      </a14:backgroundRemoval>
                    </a14:imgEffect>
                  </a14:imgLayer>
                </a14:imgProps>
              </a:ext>
              <a:ext uri="{28A0092B-C50C-407E-A947-70E740481C1C}">
                <a14:useLocalDpi xmlns:a14="http://schemas.microsoft.com/office/drawing/2010/main" val="0"/>
              </a:ext>
            </a:extLst>
          </a:blip>
          <a:srcRect/>
          <a:stretch>
            <a:fillRect/>
          </a:stretch>
        </p:blipFill>
        <p:spPr bwMode="auto">
          <a:xfrm>
            <a:off x="995924" y="2363421"/>
            <a:ext cx="2178683" cy="145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21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51470" y="4577249"/>
            <a:ext cx="1902361" cy="781792"/>
          </a:xfrm>
          <a:prstGeom prst="rect">
            <a:avLst/>
          </a:prstGeom>
        </p:spPr>
      </p:pic>
      <p:pic>
        <p:nvPicPr>
          <p:cNvPr id="26628" name="Picture 4" descr="M:\Shared\Presentations\2017 presentations\2017 AMAO Group Presentation\Luminus_Series.png"/>
          <p:cNvPicPr>
            <a:picLocks noChangeAspect="1" noChangeArrowheads="1"/>
          </p:cNvPicPr>
          <p:nvPr/>
        </p:nvPicPr>
        <p:blipFill rotWithShape="1">
          <a:blip r:embed="rId4" cstate="print"/>
          <a:srcRect t="29655" b="10015"/>
          <a:stretch/>
        </p:blipFill>
        <p:spPr bwMode="auto">
          <a:xfrm>
            <a:off x="4792543" y="5165019"/>
            <a:ext cx="1606210" cy="969028"/>
          </a:xfrm>
          <a:prstGeom prst="rect">
            <a:avLst/>
          </a:prstGeom>
          <a:noFill/>
        </p:spPr>
      </p:pic>
      <p:sp>
        <p:nvSpPr>
          <p:cNvPr id="12" name="Rectangle 11"/>
          <p:cNvSpPr/>
          <p:nvPr/>
        </p:nvSpPr>
        <p:spPr>
          <a:xfrm>
            <a:off x="2206244" y="6157359"/>
            <a:ext cx="7779512" cy="261610"/>
          </a:xfrm>
          <a:prstGeom prst="rect">
            <a:avLst/>
          </a:prstGeom>
        </p:spPr>
        <p:txBody>
          <a:bodyPr wrap="square">
            <a:spAutoFit/>
          </a:bodyPr>
          <a:lstStyle/>
          <a:p>
            <a:pPr algn="ctr">
              <a:spcBef>
                <a:spcPts val="0"/>
              </a:spcBef>
            </a:pPr>
            <a:r>
              <a:rPr lang="en-US" sz="1050" b="0" kern="0" dirty="0">
                <a:latin typeface="Arial" panose="020B0604020202020204" pitchFamily="34" charset="0"/>
                <a:ea typeface="Open Sans" panose="020B0606030504020204" pitchFamily="34" charset="0"/>
                <a:cs typeface="Arial" panose="020B0604020202020204" pitchFamily="34" charset="0"/>
              </a:rPr>
              <a:t>AS9100-C:2009; ISO 9001:2008; IPC J-STD-001; IPC/WHMA-A-620; MIL-STD-790</a:t>
            </a:r>
          </a:p>
        </p:txBody>
      </p:sp>
      <p:pic>
        <p:nvPicPr>
          <p:cNvPr id="26626" name="Picture 2" descr="M:\Shared\Images\Facility_photo\PCD\Amphenol-Pcd-photo-464x348.jpg"/>
          <p:cNvPicPr>
            <a:picLocks noChangeAspect="1" noChangeArrowheads="1"/>
          </p:cNvPicPr>
          <p:nvPr/>
        </p:nvPicPr>
        <p:blipFill>
          <a:blip r:embed="rId5" cstate="print"/>
          <a:srcRect/>
          <a:stretch>
            <a:fillRect/>
          </a:stretch>
        </p:blipFill>
        <p:spPr bwMode="auto">
          <a:xfrm>
            <a:off x="637281" y="1108141"/>
            <a:ext cx="2771351" cy="2078513"/>
          </a:xfrm>
          <a:prstGeom prst="rect">
            <a:avLst/>
          </a:prstGeom>
          <a:noFill/>
        </p:spPr>
      </p:pic>
      <p:pic>
        <p:nvPicPr>
          <p:cNvPr id="26629" name="Picture 5" descr="M:\Shared\Presentations\2017 presentations\2017 AMAO Group Presentation\ComAir_Relay_Sockets.png"/>
          <p:cNvPicPr>
            <a:picLocks noChangeAspect="1" noChangeArrowheads="1"/>
          </p:cNvPicPr>
          <p:nvPr/>
        </p:nvPicPr>
        <p:blipFill>
          <a:blip r:embed="rId6" cstate="print"/>
          <a:srcRect/>
          <a:stretch>
            <a:fillRect/>
          </a:stretch>
        </p:blipFill>
        <p:spPr bwMode="auto">
          <a:xfrm>
            <a:off x="6548779" y="4306313"/>
            <a:ext cx="1307443" cy="1307443"/>
          </a:xfrm>
          <a:prstGeom prst="rect">
            <a:avLst/>
          </a:prstGeom>
          <a:no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1720" y="5319461"/>
            <a:ext cx="763961" cy="763961"/>
          </a:xfrm>
          <a:prstGeom prst="rect">
            <a:avLst/>
          </a:prstGeom>
        </p:spPr>
      </p:pic>
      <p:pic>
        <p:nvPicPr>
          <p:cNvPr id="5" name="Picture 4"/>
          <p:cNvPicPr>
            <a:picLocks noChangeAspect="1"/>
          </p:cNvPicPr>
          <p:nvPr/>
        </p:nvPicPr>
        <p:blipFill>
          <a:blip r:embed="rId8"/>
          <a:stretch>
            <a:fillRect/>
          </a:stretch>
        </p:blipFill>
        <p:spPr>
          <a:xfrm>
            <a:off x="9772648" y="4665032"/>
            <a:ext cx="1353429" cy="1036410"/>
          </a:xfrm>
          <a:prstGeom prst="rect">
            <a:avLst/>
          </a:prstGeom>
        </p:spPr>
      </p:pic>
      <p:pic>
        <p:nvPicPr>
          <p:cNvPr id="6" name="Picture 5"/>
          <p:cNvPicPr>
            <a:picLocks noChangeAspect="1"/>
          </p:cNvPicPr>
          <p:nvPr/>
        </p:nvPicPr>
        <p:blipFill>
          <a:blip r:embed="rId9"/>
          <a:stretch>
            <a:fillRect/>
          </a:stretch>
        </p:blipFill>
        <p:spPr>
          <a:xfrm>
            <a:off x="8154310" y="5206458"/>
            <a:ext cx="2147868" cy="914133"/>
          </a:xfrm>
          <a:prstGeom prst="rect">
            <a:avLst/>
          </a:prstGeom>
        </p:spPr>
      </p:pic>
      <p:pic>
        <p:nvPicPr>
          <p:cNvPr id="30" name="Picture 29">
            <a:extLst>
              <a:ext uri="{FF2B5EF4-FFF2-40B4-BE49-F238E27FC236}">
                <a16:creationId xmlns:a16="http://schemas.microsoft.com/office/drawing/2014/main" id="{67A5B6DB-4717-094F-BBAA-29FE2490302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8396" t="19814" r="6843" b="8790"/>
          <a:stretch/>
        </p:blipFill>
        <p:spPr>
          <a:xfrm>
            <a:off x="8105069" y="4724752"/>
            <a:ext cx="1094192" cy="545092"/>
          </a:xfrm>
          <a:prstGeom prst="rect">
            <a:avLst/>
          </a:prstGeom>
        </p:spPr>
      </p:pic>
      <p:pic>
        <p:nvPicPr>
          <p:cNvPr id="32" name="Picture 31">
            <a:extLst>
              <a:ext uri="{FF2B5EF4-FFF2-40B4-BE49-F238E27FC236}">
                <a16:creationId xmlns:a16="http://schemas.microsoft.com/office/drawing/2014/main" id="{4C535EBF-5CD3-7840-9310-3387098B67E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368955" y="4581821"/>
            <a:ext cx="317036" cy="509803"/>
          </a:xfrm>
          <a:prstGeom prst="rect">
            <a:avLst/>
          </a:prstGeom>
        </p:spPr>
      </p:pic>
      <p:pic>
        <p:nvPicPr>
          <p:cNvPr id="8" name="Picture 7"/>
          <p:cNvPicPr>
            <a:picLocks noChangeAspect="1"/>
          </p:cNvPicPr>
          <p:nvPr/>
        </p:nvPicPr>
        <p:blipFill>
          <a:blip r:embed="rId12"/>
          <a:stretch>
            <a:fillRect/>
          </a:stretch>
        </p:blipFill>
        <p:spPr>
          <a:xfrm>
            <a:off x="3383196" y="5388195"/>
            <a:ext cx="786171" cy="786171"/>
          </a:xfrm>
          <a:prstGeom prst="rect">
            <a:avLst/>
          </a:prstGeom>
        </p:spPr>
      </p:pic>
      <p:pic>
        <p:nvPicPr>
          <p:cNvPr id="9" name="Picture 8"/>
          <p:cNvPicPr>
            <a:picLocks noChangeAspect="1"/>
          </p:cNvPicPr>
          <p:nvPr/>
        </p:nvPicPr>
        <p:blipFill>
          <a:blip r:embed="rId13"/>
          <a:stretch>
            <a:fillRect/>
          </a:stretch>
        </p:blipFill>
        <p:spPr>
          <a:xfrm>
            <a:off x="2607278" y="5506251"/>
            <a:ext cx="483707" cy="514065"/>
          </a:xfrm>
          <a:prstGeom prst="rect">
            <a:avLst/>
          </a:prstGeom>
        </p:spPr>
      </p:pic>
      <p:grpSp>
        <p:nvGrpSpPr>
          <p:cNvPr id="24" name="Group 23">
            <a:extLst>
              <a:ext uri="{FF2B5EF4-FFF2-40B4-BE49-F238E27FC236}">
                <a16:creationId xmlns:a16="http://schemas.microsoft.com/office/drawing/2014/main" id="{96C4F36C-B539-4D14-64EA-6B7C5891D126}"/>
              </a:ext>
            </a:extLst>
          </p:cNvPr>
          <p:cNvGrpSpPr/>
          <p:nvPr/>
        </p:nvGrpSpPr>
        <p:grpSpPr>
          <a:xfrm>
            <a:off x="1577366" y="3343323"/>
            <a:ext cx="9667062" cy="1665903"/>
            <a:chOff x="251520" y="3367898"/>
            <a:chExt cx="8778153" cy="1665903"/>
          </a:xfrm>
        </p:grpSpPr>
        <p:sp>
          <p:nvSpPr>
            <p:cNvPr id="19" name="Rectangle 18"/>
            <p:cNvSpPr/>
            <p:nvPr/>
          </p:nvSpPr>
          <p:spPr>
            <a:xfrm>
              <a:off x="6240780" y="3648806"/>
              <a:ext cx="2788893" cy="1200329"/>
            </a:xfrm>
            <a:prstGeom prst="rect">
              <a:avLst/>
            </a:prstGeom>
          </p:spPr>
          <p:txBody>
            <a:bodyPr wrap="square" lIns="0" rIns="0">
              <a:spAutoFit/>
            </a:bodyPr>
            <a:lstStyle/>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Relay Sockets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Junction Modules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System Attachments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Custom &amp; QPL strain reliefs, </a:t>
              </a:r>
              <a:r>
                <a:rPr lang="en-US" sz="1200" b="0" kern="0" dirty="0" err="1">
                  <a:latin typeface="Arial" panose="020B0604020202020204" pitchFamily="34" charset="0"/>
                  <a:ea typeface="Open Sans" panose="020B0606030504020204" pitchFamily="34" charset="0"/>
                  <a:cs typeface="Arial" panose="020B0604020202020204" pitchFamily="34" charset="0"/>
                </a:rPr>
                <a:t>backshells</a:t>
              </a:r>
              <a:r>
                <a:rPr lang="en-US" sz="1200" b="0" kern="0" dirty="0">
                  <a:latin typeface="Arial" panose="020B0604020202020204" pitchFamily="34" charset="0"/>
                  <a:ea typeface="Open Sans" panose="020B0606030504020204" pitchFamily="34" charset="0"/>
                  <a:cs typeface="Arial" panose="020B0604020202020204" pitchFamily="34" charset="0"/>
                </a:rPr>
                <a:t> &amp; dust caps </a:t>
              </a:r>
            </a:p>
            <a:p>
              <a:pPr>
                <a:spcBef>
                  <a:spcPts val="0"/>
                </a:spcBef>
                <a:buClr>
                  <a:srgbClr val="005EB8"/>
                </a:buClr>
                <a:buSzPct val="100000"/>
                <a:buFont typeface="Arial" pitchFamily="34" charset="0"/>
                <a:buChar char="•"/>
              </a:pPr>
              <a:endParaRPr lang="en-US" sz="1200" b="0" kern="0" dirty="0">
                <a:latin typeface="Arial" panose="020B0604020202020204" pitchFamily="34" charset="0"/>
                <a:ea typeface="Open Sans" panose="020B0606030504020204" pitchFamily="34" charset="0"/>
                <a:cs typeface="Arial" panose="020B0604020202020204" pitchFamily="34" charset="0"/>
              </a:endParaRPr>
            </a:p>
          </p:txBody>
        </p:sp>
        <p:sp>
          <p:nvSpPr>
            <p:cNvPr id="20" name="Rectangle 19"/>
            <p:cNvSpPr/>
            <p:nvPr/>
          </p:nvSpPr>
          <p:spPr>
            <a:xfrm>
              <a:off x="3108960" y="3648806"/>
              <a:ext cx="3137213" cy="1384995"/>
            </a:xfrm>
            <a:prstGeom prst="rect">
              <a:avLst/>
            </a:prstGeom>
          </p:spPr>
          <p:txBody>
            <a:bodyPr wrap="square" lIns="0" rIns="0">
              <a:spAutoFit/>
            </a:bodyPr>
            <a:lstStyle/>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Circular &amp; Rectangular Connectors</a:t>
              </a:r>
            </a:p>
            <a:p>
              <a:pPr marL="171450" indent="-171450">
                <a:spcBef>
                  <a:spcPts val="0"/>
                </a:spcBef>
                <a:buClr>
                  <a:srgbClr val="005EB8"/>
                </a:buClr>
                <a:buFont typeface="Arial" panose="020B0604020202020204" pitchFamily="34" charset="0"/>
                <a:buChar char="•"/>
              </a:pPr>
              <a:r>
                <a:rPr lang="en-US" sz="1200" b="0" kern="0" dirty="0" err="1">
                  <a:latin typeface="Arial" panose="020B0604020202020204" pitchFamily="34" charset="0"/>
                  <a:ea typeface="Open Sans" panose="020B0606030504020204" pitchFamily="34" charset="0"/>
                  <a:cs typeface="Arial" panose="020B0604020202020204" pitchFamily="34" charset="0"/>
                </a:rPr>
                <a:t>Luminus</a:t>
              </a:r>
              <a:r>
                <a:rPr lang="en-US" sz="1200" b="0" kern="0" dirty="0">
                  <a:latin typeface="Arial" panose="020B0604020202020204" pitchFamily="34" charset="0"/>
                  <a:ea typeface="Open Sans" panose="020B0606030504020204" pitchFamily="34" charset="0"/>
                  <a:cs typeface="Arial" panose="020B0604020202020204" pitchFamily="34" charset="0"/>
                </a:rPr>
                <a:t>/Pegasus/Solaris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SIM/EN4165</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Fieldbus &amp; RJ-Series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Micro &amp; Nano Ethernet Connectors</a:t>
              </a:r>
            </a:p>
            <a:p>
              <a:pPr>
                <a:spcBef>
                  <a:spcPts val="0"/>
                </a:spcBef>
                <a:buClr>
                  <a:srgbClr val="005EB8"/>
                </a:buClr>
                <a:buFont typeface="Arial" pitchFamily="34" charset="0"/>
                <a:buChar char="•"/>
              </a:pPr>
              <a:endParaRPr lang="en-US" sz="1200" b="0" kern="0" dirty="0">
                <a:latin typeface="Arial" panose="020B0604020202020204" pitchFamily="34" charset="0"/>
                <a:ea typeface="Open Sans" panose="020B0606030504020204" pitchFamily="34" charset="0"/>
                <a:cs typeface="Arial" panose="020B0604020202020204" pitchFamily="34" charset="0"/>
              </a:endParaRPr>
            </a:p>
            <a:p>
              <a:pPr>
                <a:spcBef>
                  <a:spcPts val="0"/>
                </a:spcBef>
                <a:buClr>
                  <a:srgbClr val="005EB8"/>
                </a:buClr>
                <a:buFont typeface="Arial" pitchFamily="34" charset="0"/>
                <a:buChar char="•"/>
              </a:pPr>
              <a:endParaRPr lang="en-US" sz="1200" b="0" kern="0" dirty="0">
                <a:latin typeface="Arial" panose="020B0604020202020204" pitchFamily="34" charset="0"/>
                <a:ea typeface="Open Sans" panose="020B0606030504020204" pitchFamily="34" charset="0"/>
                <a:cs typeface="Arial" panose="020B0604020202020204" pitchFamily="34" charset="0"/>
              </a:endParaRPr>
            </a:p>
          </p:txBody>
        </p:sp>
        <p:sp>
          <p:nvSpPr>
            <p:cNvPr id="21" name="Rectangle 20"/>
            <p:cNvSpPr/>
            <p:nvPr/>
          </p:nvSpPr>
          <p:spPr>
            <a:xfrm>
              <a:off x="251520" y="3648806"/>
              <a:ext cx="2769576" cy="646331"/>
            </a:xfrm>
            <a:prstGeom prst="rect">
              <a:avLst/>
            </a:prstGeom>
          </p:spPr>
          <p:txBody>
            <a:bodyPr wrap="square" lIns="0" rIns="0">
              <a:spAutoFit/>
            </a:bodyPr>
            <a:lstStyle/>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Custom Cable Solutions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Rugged Network solutions</a:t>
              </a:r>
            </a:p>
            <a:p>
              <a:pPr marL="171450" indent="-171450">
                <a:spcBef>
                  <a:spcPts val="0"/>
                </a:spcBef>
                <a:buClr>
                  <a:srgbClr val="005EB8"/>
                </a:buClr>
                <a:buFont typeface="Arial" panose="020B0604020202020204" pitchFamily="34" charset="0"/>
                <a:buChar char="•"/>
              </a:pPr>
              <a:r>
                <a:rPr lang="en-US" sz="1200" b="0" kern="0" dirty="0">
                  <a:latin typeface="Arial" panose="020B0604020202020204" pitchFamily="34" charset="0"/>
                  <a:ea typeface="Open Sans" panose="020B0606030504020204" pitchFamily="34" charset="0"/>
                  <a:cs typeface="Arial" panose="020B0604020202020204" pitchFamily="34" charset="0"/>
                </a:rPr>
                <a:t>In-Flight Entertainment Solutions</a:t>
              </a:r>
            </a:p>
          </p:txBody>
        </p:sp>
        <p:sp>
          <p:nvSpPr>
            <p:cNvPr id="10" name="TextBox 9">
              <a:extLst>
                <a:ext uri="{FF2B5EF4-FFF2-40B4-BE49-F238E27FC236}">
                  <a16:creationId xmlns:a16="http://schemas.microsoft.com/office/drawing/2014/main" id="{CD2362D3-0B42-E3A5-F128-5354A68FFDE2}"/>
                </a:ext>
              </a:extLst>
            </p:cNvPr>
            <p:cNvSpPr txBox="1"/>
            <p:nvPr/>
          </p:nvSpPr>
          <p:spPr>
            <a:xfrm>
              <a:off x="251520" y="3367898"/>
              <a:ext cx="4464496" cy="276999"/>
            </a:xfrm>
            <a:prstGeom prst="rect">
              <a:avLst/>
            </a:prstGeom>
            <a:noFill/>
          </p:spPr>
          <p:txBody>
            <a:bodyPr wrap="square" rtlCol="0">
              <a:spAutoFit/>
            </a:bodyPr>
            <a:lstStyle/>
            <a:p>
              <a:r>
                <a:rPr lang="en-US" sz="1200" b="1" kern="0" spc="0" dirty="0">
                  <a:solidFill>
                    <a:srgbClr val="005EB8"/>
                  </a:solidFill>
                  <a:latin typeface="Arial" panose="020B0604020202020204" pitchFamily="34" charset="0"/>
                  <a:ea typeface="Open Sans Bold" pitchFamily="34" charset="0"/>
                  <a:cs typeface="Arial" panose="020B0604020202020204" pitchFamily="34" charset="0"/>
                </a:rPr>
                <a:t>Solutions &amp; Product Highlights</a:t>
              </a:r>
              <a:r>
                <a:rPr lang="en-US" sz="1200" b="1" kern="0" spc="0" dirty="0">
                  <a:latin typeface="Open Sans" panose="020B0606030504020204" pitchFamily="34" charset="0"/>
                  <a:ea typeface="Open Sans" panose="020B0606030504020204" pitchFamily="34" charset="0"/>
                  <a:cs typeface="Open Sans" panose="020B0606030504020204" pitchFamily="34" charset="0"/>
                </a:rPr>
                <a:t>:</a:t>
              </a:r>
              <a:endParaRPr lang="en-US" sz="1200" b="1" kern="0"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22" name="Picture 21" descr="Logo&#10;&#10;Description automatically generated">
            <a:hlinkClick r:id="rId14"/>
            <a:extLst>
              <a:ext uri="{FF2B5EF4-FFF2-40B4-BE49-F238E27FC236}">
                <a16:creationId xmlns:a16="http://schemas.microsoft.com/office/drawing/2014/main" id="{AA109B73-D2A1-0B0B-0A80-5A78024824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9127" y="1045827"/>
            <a:ext cx="4643097" cy="843040"/>
          </a:xfrm>
          <a:prstGeom prst="rect">
            <a:avLst/>
          </a:prstGeom>
        </p:spPr>
      </p:pic>
      <p:sp>
        <p:nvSpPr>
          <p:cNvPr id="11" name="Rectangle 3">
            <a:extLst>
              <a:ext uri="{FF2B5EF4-FFF2-40B4-BE49-F238E27FC236}">
                <a16:creationId xmlns:a16="http://schemas.microsoft.com/office/drawing/2014/main" id="{760B1B97-C240-2927-9CC8-B6C4D6EF1FA9}"/>
              </a:ext>
            </a:extLst>
          </p:cNvPr>
          <p:cNvSpPr txBox="1">
            <a:spLocks noChangeArrowheads="1"/>
          </p:cNvSpPr>
          <p:nvPr/>
        </p:nvSpPr>
        <p:spPr>
          <a:xfrm>
            <a:off x="3761568" y="1800421"/>
            <a:ext cx="8115764" cy="180542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2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200" kern="0" spc="0" dirty="0">
                <a:latin typeface="Arial" panose="020B0604020202020204" pitchFamily="34" charset="0"/>
                <a:ea typeface="Open Sans Bold" pitchFamily="34" charset="0"/>
                <a:cs typeface="Arial" panose="020B0604020202020204" pitchFamily="34" charset="0"/>
              </a:rPr>
              <a:t>:  </a:t>
            </a:r>
            <a:r>
              <a:rPr lang="en-US" sz="1200" b="0" kern="0" spc="0" dirty="0">
                <a:latin typeface="Arial" panose="020B0604020202020204" pitchFamily="34" charset="0"/>
                <a:ea typeface="Open Sans Bold" pitchFamily="34" charset="0"/>
                <a:cs typeface="Arial" panose="020B0604020202020204" pitchFamily="34" charset="0"/>
              </a:rPr>
              <a:t>Beverly, MA; Brossard, QC, Canada; Shenzhen, China; Pune, India; Laguna, Philippines</a:t>
            </a:r>
            <a:endParaRPr lang="en-US" sz="1200" b="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endParaRPr lang="en-US" sz="1200" b="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200" b="0" kern="0" spc="0" dirty="0">
                <a:latin typeface="Arial" panose="020B0604020202020204" pitchFamily="34" charset="0"/>
                <a:ea typeface="Open Sans" panose="020B0606030504020204" pitchFamily="34" charset="0"/>
                <a:cs typeface="Arial" panose="020B0604020202020204" pitchFamily="34" charset="0"/>
              </a:rPr>
              <a:t>Design and manufacture a wide range of interconnects, custom or MIL-STD, cable assemblies and accessories, wire management, and In-flight entertainment products for the commercial aerospace and military markets.  </a:t>
            </a:r>
          </a:p>
          <a:p>
            <a:pPr marL="0" indent="0" eaLnBrk="1" hangingPunct="1">
              <a:spcBef>
                <a:spcPts val="0"/>
              </a:spcBef>
            </a:pPr>
            <a:endParaRPr lang="en-US" sz="1200" b="0" kern="0" spc="0" dirty="0">
              <a:latin typeface="Arial" panose="020B0604020202020204" pitchFamily="34" charset="0"/>
              <a:ea typeface="Open Sans" panose="020B0606030504020204" pitchFamily="34" charset="0"/>
              <a:cs typeface="Arial" panose="020B0604020202020204" pitchFamily="34" charset="0"/>
            </a:endParaRPr>
          </a:p>
          <a:p>
            <a:pPr marL="0" indent="0" eaLnBrk="1" hangingPunct="1">
              <a:spcBef>
                <a:spcPts val="0"/>
              </a:spcBef>
            </a:pPr>
            <a:r>
              <a:rPr lang="en-US" sz="1200" b="0" kern="0" spc="0" dirty="0">
                <a:latin typeface="Arial" panose="020B0604020202020204" pitchFamily="34" charset="0"/>
                <a:ea typeface="Open Sans" panose="020B0606030504020204" pitchFamily="34" charset="0"/>
                <a:cs typeface="Arial" panose="020B0604020202020204" pitchFamily="34" charset="0"/>
              </a:rPr>
              <a:t>APCD is also the channel to market for Amphenol India Interconnect, </a:t>
            </a:r>
            <a:r>
              <a:rPr lang="en-US" sz="1200" b="0" kern="0" spc="0" dirty="0" err="1">
                <a:latin typeface="Arial" panose="020B0604020202020204" pitchFamily="34" charset="0"/>
                <a:ea typeface="Open Sans" panose="020B0606030504020204" pitchFamily="34" charset="0"/>
                <a:cs typeface="Arial" panose="020B0604020202020204" pitchFamily="34" charset="0"/>
              </a:rPr>
              <a:t>Socapex</a:t>
            </a:r>
            <a:r>
              <a:rPr lang="en-US" sz="1200" b="0" kern="0" spc="0" dirty="0">
                <a:latin typeface="Arial" panose="020B0604020202020204" pitchFamily="34" charset="0"/>
                <a:ea typeface="Open Sans" panose="020B0606030504020204" pitchFamily="34" charset="0"/>
                <a:cs typeface="Arial" panose="020B0604020202020204" pitchFamily="34" charset="0"/>
              </a:rPr>
              <a:t>, Limited, AirLB France, and AirLB Germany products into North America. </a:t>
            </a:r>
          </a:p>
          <a:p>
            <a:pPr eaLnBrk="1" hangingPunct="1">
              <a:spcBef>
                <a:spcPts val="0"/>
              </a:spcBef>
            </a:pPr>
            <a:endParaRPr lang="en-US" sz="1200" b="0" kern="0" spc="0" dirty="0">
              <a:latin typeface="Arial" panose="020B0604020202020204" pitchFamily="34" charset="0"/>
              <a:ea typeface="Open Sans Light" panose="020B0306030504020204" pitchFamily="34" charset="0"/>
              <a:cs typeface="Arial" panose="020B0604020202020204" pitchFamily="34" charset="0"/>
            </a:endParaRPr>
          </a:p>
        </p:txBody>
      </p:sp>
      <p:pic>
        <p:nvPicPr>
          <p:cNvPr id="14" name="Picture 13" descr="A picture containing cable, connector, adapter&#10;&#10;Description automatically generated">
            <a:extLst>
              <a:ext uri="{FF2B5EF4-FFF2-40B4-BE49-F238E27FC236}">
                <a16:creationId xmlns:a16="http://schemas.microsoft.com/office/drawing/2014/main" id="{A500189E-DB07-F61E-7E01-6A9B004DB7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96762" y="4370902"/>
            <a:ext cx="1371600" cy="1016000"/>
          </a:xfrm>
          <a:prstGeom prst="rect">
            <a:avLst/>
          </a:prstGeom>
        </p:spPr>
      </p:pic>
      <p:pic>
        <p:nvPicPr>
          <p:cNvPr id="16" name="Picture 15" descr="A picture containing knife, weapon&#10;&#10;Description automatically generated">
            <a:extLst>
              <a:ext uri="{FF2B5EF4-FFF2-40B4-BE49-F238E27FC236}">
                <a16:creationId xmlns:a16="http://schemas.microsoft.com/office/drawing/2014/main" id="{AD736ABE-1801-E5ED-1BA9-88695F9FCA9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81257" y="5012936"/>
            <a:ext cx="1415505" cy="1050863"/>
          </a:xfrm>
          <a:prstGeom prst="rect">
            <a:avLst/>
          </a:prstGeom>
        </p:spPr>
      </p:pic>
      <p:sp>
        <p:nvSpPr>
          <p:cNvPr id="13" name="Title 12">
            <a:extLst>
              <a:ext uri="{FF2B5EF4-FFF2-40B4-BE49-F238E27FC236}">
                <a16:creationId xmlns:a16="http://schemas.microsoft.com/office/drawing/2014/main" id="{9A3E225E-52D8-8BAF-EF22-323A7F89C8D5}"/>
              </a:ext>
            </a:extLst>
          </p:cNvPr>
          <p:cNvSpPr>
            <a:spLocks noGrp="1"/>
          </p:cNvSpPr>
          <p:nvPr>
            <p:ph type="title"/>
          </p:nvPr>
        </p:nvSpPr>
        <p:spPr/>
        <p:txBody>
          <a:bodyPr/>
          <a:lstStyle/>
          <a:p>
            <a:r>
              <a:rPr lang="en-US" dirty="0"/>
              <a:t>Amphenol PCD (APCD)</a:t>
            </a:r>
          </a:p>
        </p:txBody>
      </p:sp>
      <p:grpSp>
        <p:nvGrpSpPr>
          <p:cNvPr id="17" name="Group 16">
            <a:extLst>
              <a:ext uri="{FF2B5EF4-FFF2-40B4-BE49-F238E27FC236}">
                <a16:creationId xmlns:a16="http://schemas.microsoft.com/office/drawing/2014/main" id="{A03381D5-430E-49E3-0902-136C7716DD8C}"/>
              </a:ext>
            </a:extLst>
          </p:cNvPr>
          <p:cNvGrpSpPr/>
          <p:nvPr/>
        </p:nvGrpSpPr>
        <p:grpSpPr>
          <a:xfrm>
            <a:off x="3071664" y="6589574"/>
            <a:ext cx="6048672" cy="217130"/>
            <a:chOff x="3071664" y="6614454"/>
            <a:chExt cx="6048672" cy="217130"/>
          </a:xfrm>
        </p:grpSpPr>
        <p:sp>
          <p:nvSpPr>
            <p:cNvPr id="18" name="Rectangle 17">
              <a:hlinkClick r:id="rId18" action="ppaction://hlinksldjump"/>
              <a:extLst>
                <a:ext uri="{FF2B5EF4-FFF2-40B4-BE49-F238E27FC236}">
                  <a16:creationId xmlns:a16="http://schemas.microsoft.com/office/drawing/2014/main" id="{1FCD479F-BB72-6F62-8147-F172EEE8492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23" name="Rectangle 22">
              <a:hlinkClick r:id="rId19" action="ppaction://hlinksldjump"/>
              <a:extLst>
                <a:ext uri="{FF2B5EF4-FFF2-40B4-BE49-F238E27FC236}">
                  <a16:creationId xmlns:a16="http://schemas.microsoft.com/office/drawing/2014/main" id="{9C316F96-EA65-BC1E-4E92-AEA09D00C107}"/>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5" name="Rectangle 24">
              <a:hlinkClick r:id="rId20" action="ppaction://hlinksldjump"/>
              <a:extLst>
                <a:ext uri="{FF2B5EF4-FFF2-40B4-BE49-F238E27FC236}">
                  <a16:creationId xmlns:a16="http://schemas.microsoft.com/office/drawing/2014/main" id="{3FC3E362-7BF0-C235-12CC-FE79AC1752B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6" name="Rectangle 25">
              <a:hlinkClick r:id="rId21" action="ppaction://hlinksldjump"/>
              <a:extLst>
                <a:ext uri="{FF2B5EF4-FFF2-40B4-BE49-F238E27FC236}">
                  <a16:creationId xmlns:a16="http://schemas.microsoft.com/office/drawing/2014/main" id="{3DEDAFC0-861F-EAF8-3F40-947357874DA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7" name="Rectangle 26">
              <a:hlinkClick r:id="rId22" action="ppaction://hlinksldjump"/>
              <a:extLst>
                <a:ext uri="{FF2B5EF4-FFF2-40B4-BE49-F238E27FC236}">
                  <a16:creationId xmlns:a16="http://schemas.microsoft.com/office/drawing/2014/main" id="{72C2AA7D-4D79-3D73-FDE2-C5707A16065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8" name="Rectangle 27">
              <a:hlinkClick r:id="rId23" action="ppaction://hlinksldjump"/>
              <a:extLst>
                <a:ext uri="{FF2B5EF4-FFF2-40B4-BE49-F238E27FC236}">
                  <a16:creationId xmlns:a16="http://schemas.microsoft.com/office/drawing/2014/main" id="{9BBD0539-C824-BF8E-66C3-82DC4D805779}"/>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6CF5DEA7-3B5B-9201-B68C-B0A463110186}"/>
              </a:ext>
            </a:extLst>
          </p:cNvPr>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spTree>
    <p:extLst>
      <p:ext uri="{BB962C8B-B14F-4D97-AF65-F5344CB8AC3E}">
        <p14:creationId xmlns:p14="http://schemas.microsoft.com/office/powerpoint/2010/main" val="3776586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6" name="Picture 4" descr="http://amphenolmao.com/Content/images/products/Miltech_Microwave_Assemblies.jpg"/>
          <p:cNvPicPr>
            <a:picLocks noChangeAspect="1" noChangeArrowheads="1"/>
          </p:cNvPicPr>
          <p:nvPr/>
        </p:nvPicPr>
        <p:blipFill>
          <a:blip r:embed="rId2" cstate="print"/>
          <a:srcRect/>
          <a:stretch>
            <a:fillRect/>
          </a:stretch>
        </p:blipFill>
        <p:spPr bwMode="auto">
          <a:xfrm>
            <a:off x="6302052" y="4581128"/>
            <a:ext cx="1594148" cy="1594148"/>
          </a:xfrm>
          <a:prstGeom prst="rect">
            <a:avLst/>
          </a:prstGeom>
          <a:noFill/>
        </p:spPr>
      </p:pic>
      <p:pic>
        <p:nvPicPr>
          <p:cNvPr id="27651" name="Picture 3" descr="M:\Shared\Presentations\2017 presentations\2017 AMAO Group Presentation\Times_Microwave.jpg"/>
          <p:cNvPicPr>
            <a:picLocks noChangeAspect="1" noChangeArrowheads="1"/>
          </p:cNvPicPr>
          <p:nvPr/>
        </p:nvPicPr>
        <p:blipFill>
          <a:blip r:embed="rId3" cstate="print"/>
          <a:srcRect/>
          <a:stretch>
            <a:fillRect/>
          </a:stretch>
        </p:blipFill>
        <p:spPr bwMode="auto">
          <a:xfrm>
            <a:off x="761869" y="1286761"/>
            <a:ext cx="3287180" cy="2244903"/>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Times Microwave Systems (TMS)</a:t>
            </a:r>
          </a:p>
        </p:txBody>
      </p:sp>
      <p:sp>
        <p:nvSpPr>
          <p:cNvPr id="4" name="Rectangle 3"/>
          <p:cNvSpPr txBox="1">
            <a:spLocks noChangeArrowheads="1"/>
          </p:cNvSpPr>
          <p:nvPr/>
        </p:nvSpPr>
        <p:spPr>
          <a:xfrm>
            <a:off x="4259796" y="2240869"/>
            <a:ext cx="7317842" cy="1512168"/>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Wallingford, CT; West Palm Beach, FL; Shanghai, CN; Mesa, AZ; Bangalore, IN</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of high performance flexible and semi-rigid coaxial cable, connectors, and cable assemblies for RF transmission from HF through Microwave frequencies.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a:t>
            </a:r>
          </a:p>
        </p:txBody>
      </p:sp>
      <p:sp>
        <p:nvSpPr>
          <p:cNvPr id="19" name="Rectangle 18"/>
          <p:cNvSpPr/>
          <p:nvPr/>
        </p:nvSpPr>
        <p:spPr>
          <a:xfrm>
            <a:off x="7824192" y="3987061"/>
            <a:ext cx="2880320"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High-Density Interconnects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Multiport Products</a:t>
            </a:r>
          </a:p>
        </p:txBody>
      </p:sp>
      <p:sp>
        <p:nvSpPr>
          <p:cNvPr id="20" name="Rectangle 19"/>
          <p:cNvSpPr/>
          <p:nvPr/>
        </p:nvSpPr>
        <p:spPr>
          <a:xfrm>
            <a:off x="5159896" y="3987061"/>
            <a:ext cx="2952328" cy="738664"/>
          </a:xfrm>
          <a:prstGeom prst="rect">
            <a:avLst/>
          </a:prstGeom>
        </p:spPr>
        <p:txBody>
          <a:bodyPr wrap="square">
            <a:spAutoFit/>
          </a:bodyPr>
          <a:lstStyle/>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Phase Critical Assemblies</a:t>
            </a:r>
          </a:p>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Surge Protection Products</a:t>
            </a:r>
          </a:p>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sz="1400" kern="0" dirty="0" err="1">
                <a:latin typeface="Arial" panose="020B0604020202020204" pitchFamily="34" charset="0"/>
                <a:ea typeface="Open Sans Light" panose="020B0306030504020204" pitchFamily="34" charset="0"/>
                <a:cs typeface="Arial" panose="020B0604020202020204" pitchFamily="34" charset="0"/>
              </a:rPr>
              <a:t>SilverLine</a:t>
            </a:r>
            <a:r>
              <a:rPr lang="en-US" sz="1400" kern="0" dirty="0">
                <a:latin typeface="Arial" panose="020B0604020202020204" pitchFamily="34" charset="0"/>
                <a:ea typeface="Open Sans Light" panose="020B0306030504020204" pitchFamily="34" charset="0"/>
                <a:cs typeface="Arial" panose="020B0604020202020204" pitchFamily="34" charset="0"/>
              </a:rPr>
              <a:t> Test Products</a:t>
            </a:r>
          </a:p>
        </p:txBody>
      </p:sp>
      <p:sp>
        <p:nvSpPr>
          <p:cNvPr id="21" name="Rectangle 20"/>
          <p:cNvSpPr/>
          <p:nvPr/>
        </p:nvSpPr>
        <p:spPr>
          <a:xfrm>
            <a:off x="1775520" y="3987062"/>
            <a:ext cx="3528392" cy="954107"/>
          </a:xfrm>
          <a:prstGeom prst="rect">
            <a:avLst/>
          </a:prstGeom>
        </p:spPr>
        <p:txBody>
          <a:bodyPr wrap="square">
            <a:spAutoFit/>
          </a:bodyPr>
          <a:lstStyle/>
          <a:p>
            <a:pPr>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 LMR® Cable, Connectors, Assemblies</a:t>
            </a:r>
          </a:p>
          <a:p>
            <a:pPr>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 MILTECH®</a:t>
            </a:r>
          </a:p>
          <a:p>
            <a:pPr marL="115888" indent="-115888">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High Performance custom coax</a:t>
            </a:r>
            <a:b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b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cable assemblies</a:t>
            </a:r>
          </a:p>
        </p:txBody>
      </p:sp>
      <p:sp>
        <p:nvSpPr>
          <p:cNvPr id="11" name="TextBox 10"/>
          <p:cNvSpPr txBox="1"/>
          <p:nvPr/>
        </p:nvSpPr>
        <p:spPr>
          <a:xfrm>
            <a:off x="1775520" y="3645025"/>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8674" name="Picture 2" descr="M:\Shared\Logo's\Division Logos\Times 1 line Amphenol.jpg">
            <a:hlinkClick r:id="rId4"/>
          </p:cNvPr>
          <p:cNvPicPr>
            <a:picLocks noChangeAspect="1" noChangeArrowheads="1"/>
          </p:cNvPicPr>
          <p:nvPr/>
        </p:nvPicPr>
        <p:blipFill>
          <a:blip r:embed="rId5" cstate="print"/>
          <a:srcRect/>
          <a:stretch>
            <a:fillRect/>
          </a:stretch>
        </p:blipFill>
        <p:spPr bwMode="auto">
          <a:xfrm>
            <a:off x="4223792" y="1292106"/>
            <a:ext cx="4032448" cy="806490"/>
          </a:xfrm>
          <a:prstGeom prst="rect">
            <a:avLst/>
          </a:prstGeom>
          <a:noFill/>
        </p:spPr>
      </p:pic>
      <p:pic>
        <p:nvPicPr>
          <p:cNvPr id="28677" name="Picture 5" descr="M:\Shared\Presentations\2017 presentations\2017 AMAO Group Presentation\Product Photos\TMS.png"/>
          <p:cNvPicPr>
            <a:picLocks noChangeAspect="1" noChangeArrowheads="1"/>
          </p:cNvPicPr>
          <p:nvPr/>
        </p:nvPicPr>
        <p:blipFill>
          <a:blip r:embed="rId6" cstate="print"/>
          <a:srcRect/>
          <a:stretch>
            <a:fillRect/>
          </a:stretch>
        </p:blipFill>
        <p:spPr bwMode="auto">
          <a:xfrm>
            <a:off x="4223792" y="4797153"/>
            <a:ext cx="1512168" cy="1310081"/>
          </a:xfrm>
          <a:prstGeom prst="rect">
            <a:avLst/>
          </a:prstGeom>
          <a:noFill/>
        </p:spPr>
      </p:pic>
      <p:pic>
        <p:nvPicPr>
          <p:cNvPr id="28679" name="Picture 7" descr="http://amphenolmao.com/Content/images/products/Phasetrack_Cable_Assemblies.jpg"/>
          <p:cNvPicPr>
            <a:picLocks noChangeAspect="1" noChangeArrowheads="1"/>
          </p:cNvPicPr>
          <p:nvPr/>
        </p:nvPicPr>
        <p:blipFill>
          <a:blip r:embed="rId7" cstate="print"/>
          <a:srcRect/>
          <a:stretch>
            <a:fillRect/>
          </a:stretch>
        </p:blipFill>
        <p:spPr bwMode="auto">
          <a:xfrm>
            <a:off x="8544272" y="4725145"/>
            <a:ext cx="1656184" cy="1656185"/>
          </a:xfrm>
          <a:prstGeom prst="rect">
            <a:avLst/>
          </a:prstGeom>
          <a:noFill/>
        </p:spPr>
      </p:pic>
      <p:pic>
        <p:nvPicPr>
          <p:cNvPr id="28682" name="Picture 10" descr="M:\Shared\Presentations\2017 presentations\2017 AMAO Group Presentation\Product Photos\cables.png"/>
          <p:cNvPicPr>
            <a:picLocks noChangeAspect="1" noChangeArrowheads="1"/>
          </p:cNvPicPr>
          <p:nvPr/>
        </p:nvPicPr>
        <p:blipFill>
          <a:blip r:embed="rId8" cstate="print"/>
          <a:srcRect/>
          <a:stretch>
            <a:fillRect/>
          </a:stretch>
        </p:blipFill>
        <p:spPr bwMode="auto">
          <a:xfrm>
            <a:off x="1919537" y="4941168"/>
            <a:ext cx="1610735" cy="1381720"/>
          </a:xfrm>
          <a:prstGeom prst="rect">
            <a:avLst/>
          </a:prstGeom>
          <a:noFill/>
        </p:spPr>
      </p:pic>
      <p:sp>
        <p:nvSpPr>
          <p:cNvPr id="29" name="TextBox 28"/>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5" name="Group 4">
            <a:extLst>
              <a:ext uri="{FF2B5EF4-FFF2-40B4-BE49-F238E27FC236}">
                <a16:creationId xmlns:a16="http://schemas.microsoft.com/office/drawing/2014/main" id="{38FB77B9-466B-3125-3A11-E20811566749}"/>
              </a:ext>
            </a:extLst>
          </p:cNvPr>
          <p:cNvGrpSpPr/>
          <p:nvPr/>
        </p:nvGrpSpPr>
        <p:grpSpPr>
          <a:xfrm>
            <a:off x="3071664" y="6589574"/>
            <a:ext cx="6048672" cy="217130"/>
            <a:chOff x="3071664" y="6614454"/>
            <a:chExt cx="6048672" cy="217130"/>
          </a:xfrm>
        </p:grpSpPr>
        <p:sp>
          <p:nvSpPr>
            <p:cNvPr id="6" name="Rectangle 5">
              <a:hlinkClick r:id="rId9" action="ppaction://hlinksldjump"/>
              <a:extLst>
                <a:ext uri="{FF2B5EF4-FFF2-40B4-BE49-F238E27FC236}">
                  <a16:creationId xmlns:a16="http://schemas.microsoft.com/office/drawing/2014/main" id="{AA408AA0-1577-A34A-C22E-0DB1E36D9A51}"/>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0" action="ppaction://hlinksldjump"/>
              <a:extLst>
                <a:ext uri="{FF2B5EF4-FFF2-40B4-BE49-F238E27FC236}">
                  <a16:creationId xmlns:a16="http://schemas.microsoft.com/office/drawing/2014/main" id="{A0EF7C17-B5EC-F39B-3041-4AE25B2E9E55}"/>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1" action="ppaction://hlinksldjump"/>
              <a:extLst>
                <a:ext uri="{FF2B5EF4-FFF2-40B4-BE49-F238E27FC236}">
                  <a16:creationId xmlns:a16="http://schemas.microsoft.com/office/drawing/2014/main" id="{79AE4523-51B0-B6F1-7D72-55E6A3BF5B7B}"/>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2" action="ppaction://hlinksldjump"/>
              <a:extLst>
                <a:ext uri="{FF2B5EF4-FFF2-40B4-BE49-F238E27FC236}">
                  <a16:creationId xmlns:a16="http://schemas.microsoft.com/office/drawing/2014/main" id="{3984962A-55DB-4664-AB7F-F4DA37A6CED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3" action="ppaction://hlinksldjump"/>
              <a:extLst>
                <a:ext uri="{FF2B5EF4-FFF2-40B4-BE49-F238E27FC236}">
                  <a16:creationId xmlns:a16="http://schemas.microsoft.com/office/drawing/2014/main" id="{08D5C43F-5869-1117-182A-11A9C7400377}"/>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3" name="Rectangle 12">
              <a:hlinkClick r:id="rId14" action="ppaction://hlinksldjump"/>
              <a:extLst>
                <a:ext uri="{FF2B5EF4-FFF2-40B4-BE49-F238E27FC236}">
                  <a16:creationId xmlns:a16="http://schemas.microsoft.com/office/drawing/2014/main" id="{BC29D675-20D3-0E6A-7803-A4724FC4E158}"/>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56777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NEXUS Technologies (NEX)</a:t>
            </a:r>
          </a:p>
        </p:txBody>
      </p:sp>
      <p:sp>
        <p:nvSpPr>
          <p:cNvPr id="4" name="Rectangle 3"/>
          <p:cNvSpPr txBox="1">
            <a:spLocks noChangeArrowheads="1"/>
          </p:cNvSpPr>
          <p:nvPr/>
        </p:nvSpPr>
        <p:spPr>
          <a:xfrm>
            <a:off x="4327786" y="2199752"/>
            <a:ext cx="7249852" cy="1800200"/>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Stamford, CT; Pune, India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superior military plugs, jacks, and momentary push-button switches. Connectors are specified in applications where reliable harsh environment connectors are required.  Switches are designed for applications that demand durable, reliable, and cost-effective switching.</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9001:2008</a:t>
            </a:r>
          </a:p>
        </p:txBody>
      </p:sp>
      <p:sp>
        <p:nvSpPr>
          <p:cNvPr id="19" name="Rectangle 18"/>
          <p:cNvSpPr/>
          <p:nvPr/>
        </p:nvSpPr>
        <p:spPr>
          <a:xfrm>
            <a:off x="7680176" y="3986480"/>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Push-Button Switches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Miniature versions of all standard products</a:t>
            </a:r>
          </a:p>
        </p:txBody>
      </p:sp>
      <p:sp>
        <p:nvSpPr>
          <p:cNvPr id="20" name="Rectangle 19"/>
          <p:cNvSpPr/>
          <p:nvPr/>
        </p:nvSpPr>
        <p:spPr>
          <a:xfrm>
            <a:off x="4727848" y="3986480"/>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Microphone Plugs and Jacks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Waterproof Breakaway Connectors</a:t>
            </a:r>
          </a:p>
        </p:txBody>
      </p:sp>
      <p:sp>
        <p:nvSpPr>
          <p:cNvPr id="21" name="Rectangle 20"/>
          <p:cNvSpPr/>
          <p:nvPr/>
        </p:nvSpPr>
        <p:spPr>
          <a:xfrm>
            <a:off x="1775520" y="3986480"/>
            <a:ext cx="2952328" cy="954107"/>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M55116-qualified Audio Connectors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Ranger Soldier-Worn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Telephone Plugs and Jacks</a:t>
            </a:r>
          </a:p>
        </p:txBody>
      </p:sp>
      <p:pic>
        <p:nvPicPr>
          <p:cNvPr id="27650" name="Picture 2" descr="M:\Shared\Presentations\2017 presentations\2017 AMAO Group Presentation\Waterproof_Breakawayl.png"/>
          <p:cNvPicPr>
            <a:picLocks noChangeAspect="1" noChangeArrowheads="1"/>
          </p:cNvPicPr>
          <p:nvPr/>
        </p:nvPicPr>
        <p:blipFill>
          <a:blip r:embed="rId2" cstate="print"/>
          <a:srcRect/>
          <a:stretch>
            <a:fillRect/>
          </a:stretch>
        </p:blipFill>
        <p:spPr bwMode="auto">
          <a:xfrm>
            <a:off x="9249192" y="4281728"/>
            <a:ext cx="2016224" cy="2016224"/>
          </a:xfrm>
          <a:prstGeom prst="rect">
            <a:avLst/>
          </a:prstGeom>
          <a:noFill/>
        </p:spPr>
      </p:pic>
      <p:pic>
        <p:nvPicPr>
          <p:cNvPr id="27651" name="Picture 3" descr="M:\Shared\Presentations\2017 presentations\2017 AMAO Group Presentation\Telephone_Plugs_and_Jacks.png"/>
          <p:cNvPicPr>
            <a:picLocks noChangeAspect="1" noChangeArrowheads="1"/>
          </p:cNvPicPr>
          <p:nvPr/>
        </p:nvPicPr>
        <p:blipFill>
          <a:blip r:embed="rId3" cstate="print"/>
          <a:srcRect/>
          <a:stretch>
            <a:fillRect/>
          </a:stretch>
        </p:blipFill>
        <p:spPr bwMode="auto">
          <a:xfrm>
            <a:off x="926584" y="4459056"/>
            <a:ext cx="1750931" cy="1750931"/>
          </a:xfrm>
          <a:prstGeom prst="rect">
            <a:avLst/>
          </a:prstGeom>
          <a:noFill/>
        </p:spPr>
      </p:pic>
      <p:pic>
        <p:nvPicPr>
          <p:cNvPr id="27652" name="Picture 4" descr="M:\Shared\Presentations\2017 presentations\2017 AMAO Group Presentation\Push-Button_Switches.png"/>
          <p:cNvPicPr>
            <a:picLocks noChangeAspect="1" noChangeArrowheads="1"/>
          </p:cNvPicPr>
          <p:nvPr/>
        </p:nvPicPr>
        <p:blipFill>
          <a:blip r:embed="rId4" cstate="print"/>
          <a:srcRect/>
          <a:stretch>
            <a:fillRect/>
          </a:stretch>
        </p:blipFill>
        <p:spPr bwMode="auto">
          <a:xfrm>
            <a:off x="7680176" y="4631272"/>
            <a:ext cx="1569016" cy="1569016"/>
          </a:xfrm>
          <a:prstGeom prst="rect">
            <a:avLst/>
          </a:prstGeom>
          <a:noFill/>
        </p:spPr>
      </p:pic>
      <p:sp>
        <p:nvSpPr>
          <p:cNvPr id="14" name="TextBox 13"/>
          <p:cNvSpPr txBox="1"/>
          <p:nvPr/>
        </p:nvSpPr>
        <p:spPr>
          <a:xfrm>
            <a:off x="1740024" y="3625280"/>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9698" name="Picture 2" descr="M:\Shared\Presentations\2017 presentations\2017 AMAO Group Presentation\Divison Logos\NEXUS.png">
            <a:hlinkClick r:id="rId5"/>
          </p:cNvPr>
          <p:cNvPicPr>
            <a:picLocks noChangeAspect="1" noChangeArrowheads="1"/>
          </p:cNvPicPr>
          <p:nvPr/>
        </p:nvPicPr>
        <p:blipFill rotWithShape="1">
          <a:blip r:embed="rId6" cstate="print"/>
          <a:srcRect l="10231" t="8978" r="7919" b="9102"/>
          <a:stretch/>
        </p:blipFill>
        <p:spPr bwMode="auto">
          <a:xfrm>
            <a:off x="4367807" y="1252042"/>
            <a:ext cx="1632370" cy="918207"/>
          </a:xfrm>
          <a:prstGeom prst="rect">
            <a:avLst/>
          </a:prstGeom>
          <a:noFill/>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3750" t="12594" r="25063" b="14563"/>
          <a:stretch/>
        </p:blipFill>
        <p:spPr>
          <a:xfrm>
            <a:off x="3071664" y="5039404"/>
            <a:ext cx="834903" cy="792088"/>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11938" t="16532" r="14563" b="10626"/>
          <a:stretch/>
        </p:blipFill>
        <p:spPr>
          <a:xfrm>
            <a:off x="4156773" y="4814615"/>
            <a:ext cx="1843404" cy="1217963"/>
          </a:xfrm>
          <a:prstGeom prst="rect">
            <a:avLst/>
          </a:prstGeom>
        </p:spPr>
      </p:pic>
      <p:sp>
        <p:nvSpPr>
          <p:cNvPr id="29" name="TextBox 28"/>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7252" r="-5643"/>
          <a:stretch/>
        </p:blipFill>
        <p:spPr>
          <a:xfrm>
            <a:off x="399477" y="1301213"/>
            <a:ext cx="3928309" cy="204089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0270" y="5015691"/>
            <a:ext cx="1261266" cy="819578"/>
          </a:xfrm>
          <a:prstGeom prst="rect">
            <a:avLst/>
          </a:prstGeom>
        </p:spPr>
      </p:pic>
      <p:grpSp>
        <p:nvGrpSpPr>
          <p:cNvPr id="9" name="Group 8">
            <a:extLst>
              <a:ext uri="{FF2B5EF4-FFF2-40B4-BE49-F238E27FC236}">
                <a16:creationId xmlns:a16="http://schemas.microsoft.com/office/drawing/2014/main" id="{ECF2EA7D-D33D-E121-628D-041C9E03701E}"/>
              </a:ext>
            </a:extLst>
          </p:cNvPr>
          <p:cNvGrpSpPr/>
          <p:nvPr/>
        </p:nvGrpSpPr>
        <p:grpSpPr>
          <a:xfrm>
            <a:off x="3071664" y="6589574"/>
            <a:ext cx="6048672" cy="217130"/>
            <a:chOff x="3071664" y="6614454"/>
            <a:chExt cx="6048672" cy="217130"/>
          </a:xfrm>
        </p:grpSpPr>
        <p:sp>
          <p:nvSpPr>
            <p:cNvPr id="10" name="Rectangle 9">
              <a:hlinkClick r:id="rId12" action="ppaction://hlinksldjump"/>
              <a:extLst>
                <a:ext uri="{FF2B5EF4-FFF2-40B4-BE49-F238E27FC236}">
                  <a16:creationId xmlns:a16="http://schemas.microsoft.com/office/drawing/2014/main" id="{4FE7193F-D004-3DD6-EB42-9162E524AB63}"/>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1" name="Rectangle 10">
              <a:hlinkClick r:id="rId13" action="ppaction://hlinksldjump"/>
              <a:extLst>
                <a:ext uri="{FF2B5EF4-FFF2-40B4-BE49-F238E27FC236}">
                  <a16:creationId xmlns:a16="http://schemas.microsoft.com/office/drawing/2014/main" id="{391204FF-F034-ADE5-1751-0121D7DE28E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3" name="Rectangle 12">
              <a:hlinkClick r:id="rId14" action="ppaction://hlinksldjump"/>
              <a:extLst>
                <a:ext uri="{FF2B5EF4-FFF2-40B4-BE49-F238E27FC236}">
                  <a16:creationId xmlns:a16="http://schemas.microsoft.com/office/drawing/2014/main" id="{F3D17F56-F9A6-EC6D-F92B-E3A4D834EE0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5" name="Rectangle 14">
              <a:hlinkClick r:id="rId15" action="ppaction://hlinksldjump"/>
              <a:extLst>
                <a:ext uri="{FF2B5EF4-FFF2-40B4-BE49-F238E27FC236}">
                  <a16:creationId xmlns:a16="http://schemas.microsoft.com/office/drawing/2014/main" id="{CF55769A-0007-D3A8-5B35-E99DE96BBCAB}"/>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6" name="Rectangle 15">
              <a:hlinkClick r:id="rId16" action="ppaction://hlinksldjump"/>
              <a:extLst>
                <a:ext uri="{FF2B5EF4-FFF2-40B4-BE49-F238E27FC236}">
                  <a16:creationId xmlns:a16="http://schemas.microsoft.com/office/drawing/2014/main" id="{AB7B10E5-1AFD-32F8-CB1C-2EA8677F2C44}"/>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7" name="Rectangle 16">
              <a:hlinkClick r:id="rId17" action="ppaction://hlinksldjump"/>
              <a:extLst>
                <a:ext uri="{FF2B5EF4-FFF2-40B4-BE49-F238E27FC236}">
                  <a16:creationId xmlns:a16="http://schemas.microsoft.com/office/drawing/2014/main" id="{559961D0-A048-E858-9F1E-B299C5D8B1B4}"/>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688868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Military High Speed (AMHS)</a:t>
            </a:r>
          </a:p>
        </p:txBody>
      </p:sp>
      <p:sp>
        <p:nvSpPr>
          <p:cNvPr id="4" name="Rectangle 3"/>
          <p:cNvSpPr txBox="1">
            <a:spLocks noChangeArrowheads="1"/>
          </p:cNvSpPr>
          <p:nvPr/>
        </p:nvSpPr>
        <p:spPr>
          <a:xfrm>
            <a:off x="3963419" y="2132856"/>
            <a:ext cx="7614219" cy="136815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Sidney, NY; Nogales, Mexico; Mesa, AZ</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The one-stop shop for rugged, high-speed electronics in the military and aerospace industries. High speed copper and fiber rugged Ethernet switches, media converters, contacts, connectors, cables, and more!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014"/>
          <a:stretch/>
        </p:blipFill>
        <p:spPr>
          <a:xfrm>
            <a:off x="734346" y="1264068"/>
            <a:ext cx="3073106" cy="2019175"/>
          </a:xfrm>
          <a:prstGeom prst="rect">
            <a:avLst/>
          </a:prstGeom>
          <a:effectLst>
            <a:outerShdw blurRad="50800" dist="38100" dir="2700000" algn="tl" rotWithShape="0">
              <a:prstClr val="black">
                <a:alpha val="40000"/>
              </a:prstClr>
            </a:outerShdw>
          </a:effectLst>
        </p:spPr>
      </p:pic>
      <p:sp>
        <p:nvSpPr>
          <p:cNvPr id="12" name="Rectangle 11"/>
          <p:cNvSpPr/>
          <p:nvPr/>
        </p:nvSpPr>
        <p:spPr>
          <a:xfrm>
            <a:off x="4843894" y="6093297"/>
            <a:ext cx="2553904" cy="307777"/>
          </a:xfrm>
          <a:prstGeom prst="rect">
            <a:avLst/>
          </a:prstGeom>
        </p:spPr>
        <p:txBody>
          <a:bodyPr wrap="none">
            <a:spAutoFit/>
          </a:bodyPr>
          <a:lstStyle/>
          <a:p>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5" name="TextBox 14"/>
          <p:cNvSpPr txBox="1"/>
          <p:nvPr/>
        </p:nvSpPr>
        <p:spPr>
          <a:xfrm>
            <a:off x="1740024" y="3422874"/>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9" name="TextBox 28"/>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30" name="Group 29"/>
          <p:cNvGrpSpPr/>
          <p:nvPr/>
        </p:nvGrpSpPr>
        <p:grpSpPr>
          <a:xfrm>
            <a:off x="3071664" y="6614454"/>
            <a:ext cx="6048672" cy="217130"/>
            <a:chOff x="3071664" y="6632802"/>
            <a:chExt cx="6048672" cy="217130"/>
          </a:xfrm>
        </p:grpSpPr>
        <p:sp>
          <p:nvSpPr>
            <p:cNvPr id="31" name="Rectangle 30">
              <a:hlinkClick r:id="" action="ppaction://noaction"/>
            </p:cNvPr>
            <p:cNvSpPr/>
            <p:nvPr/>
          </p:nvSpPr>
          <p:spPr bwMode="auto">
            <a:xfrm>
              <a:off x="3071664" y="6632802"/>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32" name="Rectangle 31">
              <a:hlinkClick r:id="rId4" action="ppaction://hlinksldjump"/>
            </p:cNvPr>
            <p:cNvSpPr/>
            <p:nvPr/>
          </p:nvSpPr>
          <p:spPr bwMode="auto">
            <a:xfrm>
              <a:off x="5087888" y="6632802"/>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Divisions</a:t>
              </a:r>
            </a:p>
          </p:txBody>
        </p:sp>
        <p:sp>
          <p:nvSpPr>
            <p:cNvPr id="33" name="Rectangle 32">
              <a:hlinkClick r:id="" action="ppaction://noaction"/>
            </p:cNvPr>
            <p:cNvSpPr/>
            <p:nvPr/>
          </p:nvSpPr>
          <p:spPr bwMode="auto">
            <a:xfrm>
              <a:off x="6096000"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34" name="Rectangle 33">
              <a:hlinkClick r:id="" action="ppaction://noaction"/>
            </p:cNvPr>
            <p:cNvSpPr/>
            <p:nvPr/>
          </p:nvSpPr>
          <p:spPr bwMode="auto">
            <a:xfrm>
              <a:off x="7104112"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35" name="Rectangle 34">
              <a:hlinkClick r:id="" action="ppaction://noaction"/>
            </p:cNvPr>
            <p:cNvSpPr/>
            <p:nvPr/>
          </p:nvSpPr>
          <p:spPr bwMode="auto">
            <a:xfrm>
              <a:off x="8112224"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36" name="Rectangle 35">
              <a:hlinkClick r:id="" action="ppaction://noaction"/>
            </p:cNvPr>
            <p:cNvSpPr/>
            <p:nvPr/>
          </p:nvSpPr>
          <p:spPr bwMode="auto">
            <a:xfrm>
              <a:off x="4079776" y="6633908"/>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sp>
        <p:nvSpPr>
          <p:cNvPr id="19" name="Rectangle 18"/>
          <p:cNvSpPr/>
          <p:nvPr/>
        </p:nvSpPr>
        <p:spPr>
          <a:xfrm>
            <a:off x="7680176" y="3784656"/>
            <a:ext cx="3172308" cy="954107"/>
          </a:xfrm>
          <a:prstGeom prst="rect">
            <a:avLst/>
          </a:prstGeom>
        </p:spPr>
        <p:txBody>
          <a:bodyPr wrap="square">
            <a:spAutoFit/>
          </a:bodyPr>
          <a:lstStyle/>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Transceivers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Termini and Ferrules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 and Cables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0" name="Rectangle 19"/>
          <p:cNvSpPr/>
          <p:nvPr/>
        </p:nvSpPr>
        <p:spPr>
          <a:xfrm>
            <a:off x="4583832" y="3740044"/>
            <a:ext cx="3275549"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Media Converters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 Speed/High Density Copper</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High-Speed Copper Contacts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1" name="Rectangle 20"/>
          <p:cNvSpPr/>
          <p:nvPr/>
        </p:nvSpPr>
        <p:spPr>
          <a:xfrm>
            <a:off x="1775520" y="3784655"/>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D38999 Connector Series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VPX Ethernet Switches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Switchbox Ethernet Switches</a:t>
            </a:r>
          </a:p>
        </p:txBody>
      </p:sp>
      <p:pic>
        <p:nvPicPr>
          <p:cNvPr id="8" name="Picture 7" descr="Logo, company name&#10;&#10;Description automatically generated">
            <a:hlinkClick r:id="rId5"/>
            <a:extLst>
              <a:ext uri="{FF2B5EF4-FFF2-40B4-BE49-F238E27FC236}">
                <a16:creationId xmlns:a16="http://schemas.microsoft.com/office/drawing/2014/main" id="{E80424A8-33D7-5BEB-6636-A90DC3625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754" y="1068487"/>
            <a:ext cx="3447662" cy="1070291"/>
          </a:xfrm>
          <a:prstGeom prst="rect">
            <a:avLst/>
          </a:prstGeom>
        </p:spPr>
      </p:pic>
      <p:pic>
        <p:nvPicPr>
          <p:cNvPr id="11" name="Picture 10">
            <a:extLst>
              <a:ext uri="{FF2B5EF4-FFF2-40B4-BE49-F238E27FC236}">
                <a16:creationId xmlns:a16="http://schemas.microsoft.com/office/drawing/2014/main" id="{D1E22926-C8E4-1C0A-B0EA-5CD30FE243C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39" b="89759" l="7372" r="89744">
                        <a14:foregroundMark x1="7372" y1="38554" x2="9615" y2="44578"/>
                        <a14:foregroundMark x1="66667" y1="45181" x2="59936" y2="48795"/>
                        <a14:foregroundMark x1="55449" y1="68675" x2="67949" y2="67470"/>
                        <a14:foregroundMark x1="84936" y1="62048" x2="83333" y2="56024"/>
                        <a14:foregroundMark x1="89423" y1="80120" x2="75321" y2="74096"/>
                        <a14:foregroundMark x1="82372" y1="65663" x2="82051" y2="64458"/>
                        <a14:foregroundMark x1="60897" y1="25904" x2="60897" y2="25904"/>
                      </a14:backgroundRemoval>
                    </a14:imgEffect>
                  </a14:imgLayer>
                </a14:imgProps>
              </a:ext>
            </a:extLst>
          </a:blip>
          <a:stretch>
            <a:fillRect/>
          </a:stretch>
        </p:blipFill>
        <p:spPr>
          <a:xfrm>
            <a:off x="5757546" y="4618248"/>
            <a:ext cx="2433138" cy="1294554"/>
          </a:xfrm>
          <a:prstGeom prst="rect">
            <a:avLst/>
          </a:prstGeom>
        </p:spPr>
      </p:pic>
      <p:pic>
        <p:nvPicPr>
          <p:cNvPr id="14" name="Picture 13">
            <a:extLst>
              <a:ext uri="{FF2B5EF4-FFF2-40B4-BE49-F238E27FC236}">
                <a16:creationId xmlns:a16="http://schemas.microsoft.com/office/drawing/2014/main" id="{FA04773D-8157-A4CA-EB0D-65D6FE61380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67" b="89941" l="9006" r="89752">
                        <a14:foregroundMark x1="9006" y1="50888" x2="9627" y2="47929"/>
                      </a14:backgroundRemoval>
                    </a14:imgEffect>
                  </a14:imgLayer>
                </a14:imgProps>
              </a:ext>
            </a:extLst>
          </a:blip>
          <a:stretch>
            <a:fillRect/>
          </a:stretch>
        </p:blipFill>
        <p:spPr>
          <a:xfrm>
            <a:off x="131081" y="4368401"/>
            <a:ext cx="2880320" cy="1511721"/>
          </a:xfrm>
          <a:prstGeom prst="rect">
            <a:avLst/>
          </a:prstGeom>
        </p:spPr>
      </p:pic>
      <p:pic>
        <p:nvPicPr>
          <p:cNvPr id="17" name="Picture 16">
            <a:extLst>
              <a:ext uri="{FF2B5EF4-FFF2-40B4-BE49-F238E27FC236}">
                <a16:creationId xmlns:a16="http://schemas.microsoft.com/office/drawing/2014/main" id="{C4AEA4E9-779C-4A2E-365F-D6F86E4780A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2500" y1="40373" x2="12500" y2="40373"/>
                      </a14:backgroundRemoval>
                    </a14:imgEffect>
                  </a14:imgLayer>
                </a14:imgProps>
              </a:ext>
            </a:extLst>
          </a:blip>
          <a:stretch>
            <a:fillRect/>
          </a:stretch>
        </p:blipFill>
        <p:spPr>
          <a:xfrm>
            <a:off x="364151" y="5363565"/>
            <a:ext cx="1968865" cy="1033113"/>
          </a:xfrm>
          <a:prstGeom prst="rect">
            <a:avLst/>
          </a:prstGeom>
        </p:spPr>
      </p:pic>
      <p:pic>
        <p:nvPicPr>
          <p:cNvPr id="25" name="Picture 24" descr="A pair of headphones&#10;&#10;Description automatically generated with low confidence">
            <a:extLst>
              <a:ext uri="{FF2B5EF4-FFF2-40B4-BE49-F238E27FC236}">
                <a16:creationId xmlns:a16="http://schemas.microsoft.com/office/drawing/2014/main" id="{7F942D0A-6923-5519-CC59-40CD612E6E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8476" y="5369578"/>
            <a:ext cx="1546994" cy="944962"/>
          </a:xfrm>
          <a:prstGeom prst="rect">
            <a:avLst/>
          </a:prstGeom>
        </p:spPr>
      </p:pic>
      <p:pic>
        <p:nvPicPr>
          <p:cNvPr id="27" name="Picture 26">
            <a:extLst>
              <a:ext uri="{FF2B5EF4-FFF2-40B4-BE49-F238E27FC236}">
                <a16:creationId xmlns:a16="http://schemas.microsoft.com/office/drawing/2014/main" id="{6944DCD6-6CB2-4619-952D-863FA843AF3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659" b="93598" l="1168" r="98102">
                        <a14:foregroundMark x1="28613" y1="68598" x2="18540" y2="58841"/>
                        <a14:foregroundMark x1="38832" y1="52744" x2="38832" y2="52744"/>
                        <a14:foregroundMark x1="38978" y1="52744" x2="44526" y2="51829"/>
                        <a14:foregroundMark x1="11241" y1="39329" x2="1168" y2="12195"/>
                        <a14:foregroundMark x1="17956" y1="13415" x2="66715" y2="16159"/>
                        <a14:foregroundMark x1="66715" y1="16159" x2="69051" y2="14329"/>
                        <a14:foregroundMark x1="40000" y1="17988" x2="75474" y2="17378"/>
                        <a14:foregroundMark x1="75474" y1="17378" x2="83504" y2="11585"/>
                        <a14:foregroundMark x1="62482" y1="32012" x2="55766" y2="32317"/>
                        <a14:foregroundMark x1="53723" y1="37500" x2="50073" y2="36890"/>
                        <a14:foregroundMark x1="48467" y1="35671" x2="46131" y2="35061"/>
                        <a14:foregroundMark x1="43796" y1="35061" x2="36642" y2="33841"/>
                        <a14:foregroundMark x1="25839" y1="30183" x2="21168" y2="28049"/>
                        <a14:foregroundMark x1="17080" y1="21646" x2="10219" y2="10976"/>
                        <a14:foregroundMark x1="12555" y1="9451" x2="8321" y2="5793"/>
                        <a14:foregroundMark x1="85109" y1="39634" x2="91241" y2="38110"/>
                        <a14:foregroundMark x1="91971" y1="40549" x2="96788" y2="34146"/>
                        <a14:foregroundMark x1="60730" y1="90854" x2="63942" y2="88415"/>
                        <a14:foregroundMark x1="29489" y1="93598" x2="33577" y2="92988"/>
                        <a14:foregroundMark x1="20000" y1="6098" x2="31533" y2="8537"/>
                        <a14:foregroundMark x1="27007" y1="4878" x2="40730" y2="3963"/>
                        <a14:foregroundMark x1="40876" y1="7317" x2="53577" y2="7012"/>
                        <a14:foregroundMark x1="71825" y1="11585" x2="83942" y2="10671"/>
                        <a14:foregroundMark x1="70365" y1="15244" x2="68175" y2="3963"/>
                        <a14:foregroundMark x1="90073" y1="10976" x2="84672" y2="4878"/>
                        <a14:foregroundMark x1="91387" y1="14939" x2="91387" y2="14939"/>
                        <a14:foregroundMark x1="98102" y1="6098" x2="98102" y2="6098"/>
                        <a14:foregroundMark x1="76642" y1="4573" x2="76642" y2="4573"/>
                        <a14:foregroundMark x1="65985" y1="28354" x2="65985" y2="28354"/>
                      </a14:backgroundRemoval>
                    </a14:imgEffect>
                  </a14:imgLayer>
                </a14:imgProps>
              </a:ext>
            </a:extLst>
          </a:blip>
          <a:stretch>
            <a:fillRect/>
          </a:stretch>
        </p:blipFill>
        <p:spPr>
          <a:xfrm>
            <a:off x="10037094" y="4588647"/>
            <a:ext cx="1729759" cy="828264"/>
          </a:xfrm>
          <a:prstGeom prst="rect">
            <a:avLst/>
          </a:prstGeom>
        </p:spPr>
      </p:pic>
      <p:pic>
        <p:nvPicPr>
          <p:cNvPr id="37" name="Picture 36">
            <a:extLst>
              <a:ext uri="{FF2B5EF4-FFF2-40B4-BE49-F238E27FC236}">
                <a16:creationId xmlns:a16="http://schemas.microsoft.com/office/drawing/2014/main" id="{27A486B3-DF55-D66B-D585-9CC70684181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816" b="89571" l="3859" r="95498">
                        <a14:foregroundMark x1="22816" y1="62382" x2="25080" y2="68712"/>
                        <a14:foregroundMark x1="6431" y1="16564" x2="20760" y2="56633"/>
                        <a14:foregroundMark x1="24262" y1="50307" x2="24336" y2="50426"/>
                        <a14:foregroundMark x1="17042" y1="38650" x2="24262" y2="50307"/>
                        <a14:foregroundMark x1="4180" y1="14724" x2="4180" y2="14724"/>
                        <a14:foregroundMark x1="74277" y1="66871" x2="76527" y2="67485"/>
                        <a14:foregroundMark x1="77492" y1="80368" x2="77492" y2="80368"/>
                        <a14:foregroundMark x1="76849" y1="79141" x2="72990" y2="77914"/>
                        <a14:foregroundMark x1="70418" y1="76074" x2="73633" y2="85890"/>
                        <a14:foregroundMark x1="84244" y1="51534" x2="89068" y2="33742"/>
                        <a14:foregroundMark x1="90997" y1="38037" x2="95498" y2="18405"/>
                        <a14:foregroundMark x1="47588" y1="68098" x2="47588" y2="68098"/>
                        <a14:foregroundMark x1="47588" y1="69939" x2="47588" y2="69939"/>
                        <a14:foregroundMark x1="59164" y1="68712" x2="59164" y2="68712"/>
                        <a14:backgroundMark x1="25723" y1="50307" x2="25723" y2="50307"/>
                        <a14:backgroundMark x1="24759" y1="49693" x2="27653" y2="53988"/>
                      </a14:backgroundRemoval>
                    </a14:imgEffect>
                  </a14:imgLayer>
                </a14:imgProps>
              </a:ext>
            </a:extLst>
          </a:blip>
          <a:stretch>
            <a:fillRect/>
          </a:stretch>
        </p:blipFill>
        <p:spPr>
          <a:xfrm>
            <a:off x="3396365" y="4618248"/>
            <a:ext cx="1692787" cy="887216"/>
          </a:xfrm>
          <a:prstGeom prst="rect">
            <a:avLst/>
          </a:prstGeom>
        </p:spPr>
      </p:pic>
      <p:pic>
        <p:nvPicPr>
          <p:cNvPr id="39" name="Picture 38">
            <a:extLst>
              <a:ext uri="{FF2B5EF4-FFF2-40B4-BE49-F238E27FC236}">
                <a16:creationId xmlns:a16="http://schemas.microsoft.com/office/drawing/2014/main" id="{EC2E137E-4C69-8A4B-DBB5-63E86DB03A5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143" b="89143" l="3915" r="97153">
                        <a14:foregroundMark x1="9609" y1="56571" x2="27046" y2="47429"/>
                        <a14:foregroundMark x1="3915" y1="58286" x2="8185" y2="57143"/>
                        <a14:foregroundMark x1="91815" y1="54857" x2="97153" y2="56000"/>
                        <a14:foregroundMark x1="33452" y1="73714" x2="35943" y2="67429"/>
                        <a14:backgroundMark x1="71886" y1="74286" x2="73310" y2="73143"/>
                      </a14:backgroundRemoval>
                    </a14:imgEffect>
                  </a14:imgLayer>
                </a14:imgProps>
              </a:ext>
            </a:extLst>
          </a:blip>
          <a:stretch>
            <a:fillRect/>
          </a:stretch>
        </p:blipFill>
        <p:spPr>
          <a:xfrm>
            <a:off x="3351796" y="5120057"/>
            <a:ext cx="2049888" cy="1276621"/>
          </a:xfrm>
          <a:prstGeom prst="rect">
            <a:avLst/>
          </a:prstGeom>
        </p:spPr>
      </p:pic>
      <p:pic>
        <p:nvPicPr>
          <p:cNvPr id="41" name="Picture 40">
            <a:extLst>
              <a:ext uri="{FF2B5EF4-FFF2-40B4-BE49-F238E27FC236}">
                <a16:creationId xmlns:a16="http://schemas.microsoft.com/office/drawing/2014/main" id="{8D169FE8-D73C-32E6-A639-EEF14098E07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976" b="93750" l="5682" r="92500">
                        <a14:foregroundMark x1="10227" y1="51488" x2="9773" y2="45238"/>
                        <a14:foregroundMark x1="9773" y1="54167" x2="52045" y2="93750"/>
                        <a14:foregroundMark x1="52045" y1="93750" x2="53636" y2="93750"/>
                        <a14:foregroundMark x1="5909" y1="82738" x2="22727" y2="74405"/>
                        <a14:foregroundMark x1="51818" y1="14881" x2="55000" y2="8036"/>
                        <a14:foregroundMark x1="61818" y1="21726" x2="70455" y2="28274"/>
                        <a14:foregroundMark x1="89318" y1="34821" x2="88182" y2="46131"/>
                        <a14:foregroundMark x1="92500" y1="45833" x2="92045" y2="40179"/>
                        <a14:foregroundMark x1="49318" y1="2976" x2="49318" y2="2976"/>
                        <a14:foregroundMark x1="55000" y1="83333" x2="65000" y2="81845"/>
                        <a14:foregroundMark x1="58636" y1="92262" x2="64091" y2="84821"/>
                        <a14:foregroundMark x1="68182" y1="79167" x2="73182" y2="70238"/>
                        <a14:foregroundMark x1="77955" y1="65476" x2="83182" y2="55357"/>
                        <a14:backgroundMark x1="70455" y1="87798" x2="81136" y2="75298"/>
                        <a14:backgroundMark x1="68864" y1="86310" x2="74545" y2="77083"/>
                      </a14:backgroundRemoval>
                    </a14:imgEffect>
                  </a14:imgLayer>
                </a14:imgProps>
              </a:ext>
            </a:extLst>
          </a:blip>
          <a:stretch>
            <a:fillRect/>
          </a:stretch>
        </p:blipFill>
        <p:spPr>
          <a:xfrm>
            <a:off x="8632420" y="4654089"/>
            <a:ext cx="762108" cy="581973"/>
          </a:xfrm>
          <a:prstGeom prst="rect">
            <a:avLst/>
          </a:prstGeom>
        </p:spPr>
      </p:pic>
      <p:pic>
        <p:nvPicPr>
          <p:cNvPr id="43" name="Picture 42">
            <a:extLst>
              <a:ext uri="{FF2B5EF4-FFF2-40B4-BE49-F238E27FC236}">
                <a16:creationId xmlns:a16="http://schemas.microsoft.com/office/drawing/2014/main" id="{77DAE7D1-FE38-26B6-04E5-0C45ABBA5DF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3000" l="9929" r="89835">
                        <a14:foregroundMark x1="61466" y1="88667" x2="67139" y2="93000"/>
                        <a14:backgroundMark x1="43972" y1="76667" x2="34752" y2="68000"/>
                      </a14:backgroundRemoval>
                    </a14:imgEffect>
                  </a14:imgLayer>
                </a14:imgProps>
              </a:ext>
            </a:extLst>
          </a:blip>
          <a:stretch>
            <a:fillRect/>
          </a:stretch>
        </p:blipFill>
        <p:spPr>
          <a:xfrm>
            <a:off x="8726601" y="5327098"/>
            <a:ext cx="787469" cy="558488"/>
          </a:xfrm>
          <a:prstGeom prst="rect">
            <a:avLst/>
          </a:prstGeom>
        </p:spPr>
      </p:pic>
    </p:spTree>
    <p:extLst>
      <p:ext uri="{BB962C8B-B14F-4D97-AF65-F5344CB8AC3E}">
        <p14:creationId xmlns:p14="http://schemas.microsoft.com/office/powerpoint/2010/main" val="139227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SV Microwave (SVM)</a:t>
            </a:r>
          </a:p>
        </p:txBody>
      </p:sp>
      <p:sp>
        <p:nvSpPr>
          <p:cNvPr id="4" name="Rectangle 3"/>
          <p:cNvSpPr txBox="1">
            <a:spLocks noChangeArrowheads="1"/>
          </p:cNvSpPr>
          <p:nvPr/>
        </p:nvSpPr>
        <p:spPr>
          <a:xfrm>
            <a:off x="4179324" y="2181451"/>
            <a:ext cx="7398314" cy="136815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West Palm Beach, FL; Mesa, AZ</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precision, high performance RF/Microwave coaxial connectors, cable assemblies, adapters and components for mil-aero, space, commercial and telecom markets</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9" name="Rectangle 18"/>
          <p:cNvSpPr/>
          <p:nvPr/>
        </p:nvSpPr>
        <p:spPr>
          <a:xfrm>
            <a:off x="8202930" y="3766034"/>
            <a:ext cx="3886200" cy="954107"/>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Semi-Rigid and Flexible Cable Assemblies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SOSA/VITA Aligned Backplane and Plug-In Blocks, Connectors &amp; Cable Assemblies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RF Harnesses</a:t>
            </a:r>
          </a:p>
        </p:txBody>
      </p:sp>
      <p:sp>
        <p:nvSpPr>
          <p:cNvPr id="20" name="Rectangle 19"/>
          <p:cNvSpPr/>
          <p:nvPr/>
        </p:nvSpPr>
        <p:spPr>
          <a:xfrm>
            <a:off x="4252158" y="3766034"/>
            <a:ext cx="3781631" cy="954107"/>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Millimeter Wave Coaxial Product Line</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Adapters – In and Between Series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Components: Attenuators &amp; Terminations</a:t>
            </a:r>
          </a:p>
          <a:p>
            <a:pPr marL="115888" indent="-115888">
              <a:buClr>
                <a:srgbClr val="005EB8"/>
              </a:buClr>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1" name="Rectangle 20"/>
          <p:cNvSpPr/>
          <p:nvPr/>
        </p:nvSpPr>
        <p:spPr>
          <a:xfrm>
            <a:off x="278129" y="3778569"/>
            <a:ext cx="3767861" cy="1169551"/>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High Speed 2.92mm, 2.4mm &amp; 1.85mm</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Single Port and Multiport Connectors (SMP, SMPM, SMPS series)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PCB Mount – Solder and Solderless options</a:t>
            </a:r>
          </a:p>
          <a:p>
            <a:pPr>
              <a:buClr>
                <a:srgbClr val="005EB8"/>
              </a:buCl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14" name="TextBox 13"/>
          <p:cNvSpPr txBox="1"/>
          <p:nvPr/>
        </p:nvSpPr>
        <p:spPr>
          <a:xfrm>
            <a:off x="1740024" y="3476260"/>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0722" name="Picture 2" descr="M:\Shared\Logo's\Division Logos\SV Microwave LOGO_CMYK.png">
            <a:hlinkClick r:id="rId2"/>
          </p:cNvPr>
          <p:cNvPicPr>
            <a:picLocks noChangeAspect="1" noChangeArrowheads="1"/>
          </p:cNvPicPr>
          <p:nvPr/>
        </p:nvPicPr>
        <p:blipFill>
          <a:blip r:embed="rId3" cstate="print"/>
          <a:srcRect/>
          <a:stretch>
            <a:fillRect/>
          </a:stretch>
        </p:blipFill>
        <p:spPr bwMode="auto">
          <a:xfrm>
            <a:off x="4223029" y="1227916"/>
            <a:ext cx="3737926" cy="736931"/>
          </a:xfrm>
          <a:prstGeom prst="rect">
            <a:avLst/>
          </a:prstGeom>
          <a:noFill/>
        </p:spPr>
      </p:pic>
      <p:pic>
        <p:nvPicPr>
          <p:cNvPr id="28" name="Picture 27"/>
          <p:cNvPicPr>
            <a:picLocks noChangeAspect="1"/>
          </p:cNvPicPr>
          <p:nvPr/>
        </p:nvPicPr>
        <p:blipFill rotWithShape="1">
          <a:blip r:embed="rId4" cstate="screen">
            <a:extLst>
              <a:ext uri="{28A0092B-C50C-407E-A947-70E740481C1C}">
                <a14:useLocalDpi xmlns:a14="http://schemas.microsoft.com/office/drawing/2010/main" val="0"/>
              </a:ext>
            </a:extLst>
          </a:blip>
          <a:srcRect l="27988" r="40804"/>
          <a:stretch/>
        </p:blipFill>
        <p:spPr>
          <a:xfrm>
            <a:off x="746580" y="1220220"/>
            <a:ext cx="3151885" cy="2124807"/>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b="29301"/>
          <a:stretch/>
        </p:blipFill>
        <p:spPr>
          <a:xfrm>
            <a:off x="2735098" y="5144658"/>
            <a:ext cx="1621897" cy="1019256"/>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l="19219" t="17320" b="14362"/>
          <a:stretch/>
        </p:blipFill>
        <p:spPr>
          <a:xfrm>
            <a:off x="328615" y="4935585"/>
            <a:ext cx="2464258" cy="1254661"/>
          </a:xfrm>
          <a:prstGeom prst="rect">
            <a:avLst/>
          </a:prstGeom>
        </p:spPr>
      </p:pic>
      <p:sp>
        <p:nvSpPr>
          <p:cNvPr id="34" name="TextBox 33"/>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5" name="Picture 4"/>
          <p:cNvPicPr>
            <a:picLocks noChangeAspect="1"/>
          </p:cNvPicPr>
          <p:nvPr/>
        </p:nvPicPr>
        <p:blipFill>
          <a:blip r:embed="rId8"/>
          <a:stretch>
            <a:fillRect/>
          </a:stretch>
        </p:blipFill>
        <p:spPr>
          <a:xfrm>
            <a:off x="10174186" y="4974064"/>
            <a:ext cx="1817388" cy="1360444"/>
          </a:xfrm>
          <a:prstGeom prst="rect">
            <a:avLst/>
          </a:prstGeom>
        </p:spPr>
      </p:pic>
      <p:pic>
        <p:nvPicPr>
          <p:cNvPr id="6" name="Picture 5"/>
          <p:cNvPicPr>
            <a:picLocks noChangeAspect="1"/>
          </p:cNvPicPr>
          <p:nvPr/>
        </p:nvPicPr>
        <p:blipFill>
          <a:blip r:embed="rId9"/>
          <a:stretch>
            <a:fillRect/>
          </a:stretch>
        </p:blipFill>
        <p:spPr>
          <a:xfrm>
            <a:off x="6196540" y="4985526"/>
            <a:ext cx="2125445" cy="1015490"/>
          </a:xfrm>
          <a:prstGeom prst="rect">
            <a:avLst/>
          </a:prstGeom>
        </p:spPr>
      </p:pic>
      <p:pic>
        <p:nvPicPr>
          <p:cNvPr id="7" name="Picture 6"/>
          <p:cNvPicPr>
            <a:picLocks noChangeAspect="1"/>
          </p:cNvPicPr>
          <p:nvPr/>
        </p:nvPicPr>
        <p:blipFill>
          <a:blip r:embed="rId10"/>
          <a:stretch>
            <a:fillRect/>
          </a:stretch>
        </p:blipFill>
        <p:spPr>
          <a:xfrm>
            <a:off x="8464685" y="4844412"/>
            <a:ext cx="1654309" cy="1654309"/>
          </a:xfrm>
          <a:prstGeom prst="rect">
            <a:avLst/>
          </a:prstGeom>
        </p:spPr>
      </p:pic>
      <p:pic>
        <p:nvPicPr>
          <p:cNvPr id="8" name="Picture 7"/>
          <p:cNvPicPr>
            <a:picLocks noChangeAspect="1"/>
          </p:cNvPicPr>
          <p:nvPr/>
        </p:nvPicPr>
        <p:blipFill>
          <a:blip r:embed="rId11"/>
          <a:stretch>
            <a:fillRect/>
          </a:stretch>
        </p:blipFill>
        <p:spPr>
          <a:xfrm>
            <a:off x="4296900" y="5014602"/>
            <a:ext cx="1648731" cy="1066729"/>
          </a:xfrm>
          <a:prstGeom prst="rect">
            <a:avLst/>
          </a:prstGeom>
        </p:spPr>
      </p:pic>
      <p:grpSp>
        <p:nvGrpSpPr>
          <p:cNvPr id="9" name="Group 8">
            <a:extLst>
              <a:ext uri="{FF2B5EF4-FFF2-40B4-BE49-F238E27FC236}">
                <a16:creationId xmlns:a16="http://schemas.microsoft.com/office/drawing/2014/main" id="{CE1153B1-1FAC-26E3-FD11-ABB0DF2554A9}"/>
              </a:ext>
            </a:extLst>
          </p:cNvPr>
          <p:cNvGrpSpPr/>
          <p:nvPr/>
        </p:nvGrpSpPr>
        <p:grpSpPr>
          <a:xfrm>
            <a:off x="3071664" y="6589574"/>
            <a:ext cx="6048672" cy="217130"/>
            <a:chOff x="3071664" y="6614454"/>
            <a:chExt cx="6048672" cy="217130"/>
          </a:xfrm>
        </p:grpSpPr>
        <p:sp>
          <p:nvSpPr>
            <p:cNvPr id="10" name="Rectangle 9">
              <a:hlinkClick r:id="rId12" action="ppaction://hlinksldjump"/>
              <a:extLst>
                <a:ext uri="{FF2B5EF4-FFF2-40B4-BE49-F238E27FC236}">
                  <a16:creationId xmlns:a16="http://schemas.microsoft.com/office/drawing/2014/main" id="{7AF53445-8F84-5028-859D-4085879A0E77}"/>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1" name="Rectangle 10">
              <a:hlinkClick r:id="rId13" action="ppaction://hlinksldjump"/>
              <a:extLst>
                <a:ext uri="{FF2B5EF4-FFF2-40B4-BE49-F238E27FC236}">
                  <a16:creationId xmlns:a16="http://schemas.microsoft.com/office/drawing/2014/main" id="{7C4D0363-5739-6605-92B4-0FBFE2F28523}"/>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3" name="Rectangle 12">
              <a:hlinkClick r:id="rId14" action="ppaction://hlinksldjump"/>
              <a:extLst>
                <a:ext uri="{FF2B5EF4-FFF2-40B4-BE49-F238E27FC236}">
                  <a16:creationId xmlns:a16="http://schemas.microsoft.com/office/drawing/2014/main" id="{8910B850-B2F5-1CEA-33D6-5703C08BD39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5" name="Rectangle 14">
              <a:hlinkClick r:id="rId15" action="ppaction://hlinksldjump"/>
              <a:extLst>
                <a:ext uri="{FF2B5EF4-FFF2-40B4-BE49-F238E27FC236}">
                  <a16:creationId xmlns:a16="http://schemas.microsoft.com/office/drawing/2014/main" id="{DD162B4C-3F90-E019-C3F7-A78DD377C84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6" name="Rectangle 15">
              <a:hlinkClick r:id="rId16" action="ppaction://hlinksldjump"/>
              <a:extLst>
                <a:ext uri="{FF2B5EF4-FFF2-40B4-BE49-F238E27FC236}">
                  <a16:creationId xmlns:a16="http://schemas.microsoft.com/office/drawing/2014/main" id="{665C0EEE-8A7E-C045-E3CA-346846976F0E}"/>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7" name="Rectangle 16">
              <a:hlinkClick r:id="rId17" action="ppaction://hlinksldjump"/>
              <a:extLst>
                <a:ext uri="{FF2B5EF4-FFF2-40B4-BE49-F238E27FC236}">
                  <a16:creationId xmlns:a16="http://schemas.microsoft.com/office/drawing/2014/main" id="{2184F810-8271-62E4-D3CA-371AEA666FE2}"/>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21011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1869" y="1296969"/>
            <a:ext cx="3543306" cy="1999999"/>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Positronic</a:t>
            </a:r>
          </a:p>
        </p:txBody>
      </p:sp>
      <p:sp>
        <p:nvSpPr>
          <p:cNvPr id="4" name="Rectangle 3"/>
          <p:cNvSpPr txBox="1">
            <a:spLocks noChangeArrowheads="1"/>
          </p:cNvSpPr>
          <p:nvPr/>
        </p:nvSpPr>
        <p:spPr>
          <a:xfrm>
            <a:off x="4540190" y="2227533"/>
            <a:ext cx="7037448" cy="1475583"/>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Locations</a:t>
            </a:r>
            <a:r>
              <a:rPr lang="en-US" sz="1400" kern="0" spc="0" dirty="0">
                <a:latin typeface="Arial" panose="020B0604020202020204" pitchFamily="34" charset="0"/>
                <a:ea typeface="Open Sans Bold" pitchFamily="34" charset="0"/>
                <a:cs typeface="Arial" panose="020B0604020202020204" pitchFamily="34" charset="0"/>
              </a:rPr>
              <a:t>: </a:t>
            </a:r>
            <a:r>
              <a:rPr lang="it-IT" sz="1400" kern="0" spc="0" dirty="0">
                <a:latin typeface="Arial" panose="020B0604020202020204" pitchFamily="34" charset="0"/>
                <a:ea typeface="Open Sans Light" panose="020B0306030504020204" pitchFamily="34" charset="0"/>
                <a:cs typeface="Arial" panose="020B0604020202020204" pitchFamily="34" charset="0"/>
              </a:rPr>
              <a:t>USA, France, India, Indonesia, Singapore</a:t>
            </a: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Positronic is a global manufacturer of high reliability electronic connectors, known for its distinctive core capabilities, including solid machined contacts with low resistance/high conductivity for use in standard and quick-turn custom connectors.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Select locations certified to ISO 9001, ISO 14001, AS9100, MIL-STD-790</a:t>
            </a:r>
          </a:p>
        </p:txBody>
      </p:sp>
      <p:sp>
        <p:nvSpPr>
          <p:cNvPr id="19" name="Rectangle 18"/>
          <p:cNvSpPr/>
          <p:nvPr/>
        </p:nvSpPr>
        <p:spPr>
          <a:xfrm>
            <a:off x="7838592" y="3864735"/>
            <a:ext cx="2757400"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Custom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Circular and rectangular </a:t>
            </a:r>
          </a:p>
          <a:p>
            <a:pPr>
              <a:buClr>
                <a:srgbClr val="005EB8"/>
              </a:buClr>
            </a:pPr>
            <a:r>
              <a:rPr lang="en-US" sz="1400" kern="0" dirty="0">
                <a:latin typeface="Arial" panose="020B0604020202020204" pitchFamily="34" charset="0"/>
                <a:ea typeface="Open Sans Light" panose="020B0306030504020204" pitchFamily="34" charset="0"/>
                <a:cs typeface="Arial" panose="020B0604020202020204" pitchFamily="34" charset="0"/>
              </a:rPr>
              <a:t>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Connector accessories</a:t>
            </a:r>
          </a:p>
        </p:txBody>
      </p:sp>
      <p:sp>
        <p:nvSpPr>
          <p:cNvPr id="20" name="Rectangle 19"/>
          <p:cNvSpPr/>
          <p:nvPr/>
        </p:nvSpPr>
        <p:spPr>
          <a:xfrm>
            <a:off x="4799856" y="3864734"/>
            <a:ext cx="3168352" cy="738664"/>
          </a:xfrm>
          <a:prstGeom prst="rect">
            <a:avLst/>
          </a:prstGeom>
        </p:spPr>
        <p:txBody>
          <a:bodyPr wrap="square">
            <a:spAutoFit/>
          </a:bodyPr>
          <a:lstStyle/>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Modular connectors</a:t>
            </a:r>
          </a:p>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Large variety of power connectors</a:t>
            </a:r>
          </a:p>
          <a:p>
            <a:pPr>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sz="1400" kern="0" dirty="0" err="1">
                <a:latin typeface="Arial" panose="020B0604020202020204" pitchFamily="34" charset="0"/>
                <a:ea typeface="Open Sans Light" panose="020B0306030504020204" pitchFamily="34" charset="0"/>
                <a:cs typeface="Arial" panose="020B0604020202020204" pitchFamily="34" charset="0"/>
              </a:rPr>
              <a:t>PosiBand</a:t>
            </a:r>
            <a:r>
              <a:rPr lang="en-US" sz="1400" kern="0" baseline="30000" dirty="0">
                <a:latin typeface="Arial" panose="020B0604020202020204" pitchFamily="34" charset="0"/>
                <a:ea typeface="Open Sans Light" panose="020B0306030504020204" pitchFamily="34" charset="0"/>
                <a:cs typeface="Arial" panose="020B0604020202020204" pitchFamily="34" charset="0"/>
              </a:rPr>
              <a:t>®</a:t>
            </a:r>
            <a:r>
              <a:rPr lang="en-US" sz="1400" kern="0" dirty="0">
                <a:latin typeface="Arial" panose="020B0604020202020204" pitchFamily="34" charset="0"/>
                <a:ea typeface="Open Sans Light" panose="020B0306030504020204" pitchFamily="34" charset="0"/>
                <a:cs typeface="Arial" panose="020B0604020202020204" pitchFamily="34" charset="0"/>
              </a:rPr>
              <a:t> contact technology</a:t>
            </a:r>
          </a:p>
        </p:txBody>
      </p:sp>
      <p:sp>
        <p:nvSpPr>
          <p:cNvPr id="21" name="Rectangle 20"/>
          <p:cNvSpPr/>
          <p:nvPr/>
        </p:nvSpPr>
        <p:spPr>
          <a:xfrm>
            <a:off x="1775520" y="3864735"/>
            <a:ext cx="3067540" cy="954107"/>
          </a:xfrm>
          <a:prstGeom prst="rect">
            <a:avLst/>
          </a:prstGeom>
        </p:spPr>
        <p:txBody>
          <a:bodyPr wrap="square">
            <a:spAutoFit/>
          </a:bodyPr>
          <a:lstStyle/>
          <a:p>
            <a:pPr>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 D-sub and Combo-D connectors</a:t>
            </a:r>
          </a:p>
          <a:p>
            <a:pPr>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 Broad range of military and space </a:t>
            </a:r>
          </a:p>
          <a:p>
            <a:pPr>
              <a:buClr>
                <a:srgbClr val="005EB8"/>
              </a:buCl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  qualified products  </a:t>
            </a:r>
          </a:p>
          <a:p>
            <a:pPr marL="115888" indent="-115888">
              <a:buClr>
                <a:srgbClr val="005EB8"/>
              </a:buClr>
              <a:buFont typeface="Arial" panose="020B0604020202020204" pitchFamily="34" charset="0"/>
              <a:buChar char="•"/>
            </a:pPr>
            <a:r>
              <a:rPr lang="en-US" sz="1400" kern="0" dirty="0">
                <a:solidFill>
                  <a:prstClr val="black"/>
                </a:solidFill>
                <a:latin typeface="Arial" panose="020B0604020202020204" pitchFamily="34" charset="0"/>
                <a:ea typeface="Open Sans Light" panose="020B0306030504020204" pitchFamily="34" charset="0"/>
                <a:cs typeface="Arial" panose="020B0604020202020204" pitchFamily="34" charset="0"/>
              </a:rPr>
              <a:t>Solid, machined contacts</a:t>
            </a:r>
          </a:p>
        </p:txBody>
      </p:sp>
      <p:sp>
        <p:nvSpPr>
          <p:cNvPr id="11" name="TextBox 10"/>
          <p:cNvSpPr txBox="1"/>
          <p:nvPr/>
        </p:nvSpPr>
        <p:spPr>
          <a:xfrm>
            <a:off x="1775520" y="3522698"/>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86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597322" y="4871248"/>
            <a:ext cx="1512168" cy="1134125"/>
          </a:xfrm>
          <a:prstGeom prst="rect">
            <a:avLst/>
          </a:prstGeom>
          <a:noFill/>
        </p:spPr>
      </p:pic>
      <p:pic>
        <p:nvPicPr>
          <p:cNvPr id="2868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766038" y="4858426"/>
            <a:ext cx="1610735" cy="1095299"/>
          </a:xfrm>
          <a:prstGeom prst="rect">
            <a:avLst/>
          </a:prstGeom>
          <a:noFill/>
        </p:spPr>
      </p:pic>
      <p:pic>
        <p:nvPicPr>
          <p:cNvPr id="29" name="Picture 4">
            <a:extLst>
              <a:ext uri="{FF2B5EF4-FFF2-40B4-BE49-F238E27FC236}">
                <a16:creationId xmlns:a16="http://schemas.microsoft.com/office/drawing/2014/main" id="{736420A7-6B6A-4557-8000-434AB2E438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25764" y="4655446"/>
            <a:ext cx="1823788" cy="1367842"/>
          </a:xfrm>
          <a:prstGeom prst="rect">
            <a:avLst/>
          </a:prstGeom>
          <a:noFill/>
        </p:spPr>
      </p:pic>
      <p:pic>
        <p:nvPicPr>
          <p:cNvPr id="30" name="Picture 4">
            <a:extLst>
              <a:ext uri="{FF2B5EF4-FFF2-40B4-BE49-F238E27FC236}">
                <a16:creationId xmlns:a16="http://schemas.microsoft.com/office/drawing/2014/main" id="{CF21D60F-ED8B-45A1-825C-DFD3C6D50E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549046" y="5034682"/>
            <a:ext cx="1272144" cy="954108"/>
          </a:xfrm>
          <a:prstGeom prst="rect">
            <a:avLst/>
          </a:prstGeom>
          <a:noFill/>
        </p:spPr>
      </p:pic>
      <p:pic>
        <p:nvPicPr>
          <p:cNvPr id="31" name="Picture 4">
            <a:extLst>
              <a:ext uri="{FF2B5EF4-FFF2-40B4-BE49-F238E27FC236}">
                <a16:creationId xmlns:a16="http://schemas.microsoft.com/office/drawing/2014/main" id="{E1F9AE48-4932-4D6F-9789-9A3AD71C3F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9060609" y="4982602"/>
            <a:ext cx="1272144" cy="954108"/>
          </a:xfrm>
          <a:prstGeom prst="rect">
            <a:avLst/>
          </a:prstGeom>
          <a:noFill/>
        </p:spPr>
      </p:pic>
      <p:sp>
        <p:nvSpPr>
          <p:cNvPr id="32" name="TextBox 31"/>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5" name="Picture 4" descr="Logo&#10;&#10;Description automatically generated">
            <a:hlinkClick r:id="rId8"/>
            <a:extLst>
              <a:ext uri="{FF2B5EF4-FFF2-40B4-BE49-F238E27FC236}">
                <a16:creationId xmlns:a16="http://schemas.microsoft.com/office/drawing/2014/main" id="{4738FF8B-E962-388F-0F49-C91DD20E7D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6501" y="755067"/>
            <a:ext cx="1529255" cy="1372159"/>
          </a:xfrm>
          <a:prstGeom prst="rect">
            <a:avLst/>
          </a:prstGeom>
        </p:spPr>
      </p:pic>
      <p:grpSp>
        <p:nvGrpSpPr>
          <p:cNvPr id="3" name="Group 2">
            <a:extLst>
              <a:ext uri="{FF2B5EF4-FFF2-40B4-BE49-F238E27FC236}">
                <a16:creationId xmlns:a16="http://schemas.microsoft.com/office/drawing/2014/main" id="{600CC0EF-EACE-DFE3-1D20-724A4DE72089}"/>
              </a:ext>
            </a:extLst>
          </p:cNvPr>
          <p:cNvGrpSpPr/>
          <p:nvPr/>
        </p:nvGrpSpPr>
        <p:grpSpPr>
          <a:xfrm>
            <a:off x="3071664" y="6589574"/>
            <a:ext cx="6048672" cy="217130"/>
            <a:chOff x="3071664" y="6614454"/>
            <a:chExt cx="6048672" cy="217130"/>
          </a:xfrm>
        </p:grpSpPr>
        <p:sp>
          <p:nvSpPr>
            <p:cNvPr id="7" name="Rectangle 6">
              <a:hlinkClick r:id="rId10" action="ppaction://hlinksldjump"/>
              <a:extLst>
                <a:ext uri="{FF2B5EF4-FFF2-40B4-BE49-F238E27FC236}">
                  <a16:creationId xmlns:a16="http://schemas.microsoft.com/office/drawing/2014/main" id="{95E9CA3B-70D5-FD2C-2145-16A0D302FE7B}"/>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11" action="ppaction://hlinksldjump"/>
              <a:extLst>
                <a:ext uri="{FF2B5EF4-FFF2-40B4-BE49-F238E27FC236}">
                  <a16:creationId xmlns:a16="http://schemas.microsoft.com/office/drawing/2014/main" id="{68197CF8-F68C-29DB-02AF-5966075F75D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9" name="Rectangle 8">
              <a:hlinkClick r:id="rId12" action="ppaction://hlinksldjump"/>
              <a:extLst>
                <a:ext uri="{FF2B5EF4-FFF2-40B4-BE49-F238E27FC236}">
                  <a16:creationId xmlns:a16="http://schemas.microsoft.com/office/drawing/2014/main" id="{C797E079-79C1-3A52-4B08-B278C6BC163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3" action="ppaction://hlinksldjump"/>
              <a:extLst>
                <a:ext uri="{FF2B5EF4-FFF2-40B4-BE49-F238E27FC236}">
                  <a16:creationId xmlns:a16="http://schemas.microsoft.com/office/drawing/2014/main" id="{4C7DDBC7-2E4C-FE87-5AF9-4956486A823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4" action="ppaction://hlinksldjump"/>
              <a:extLst>
                <a:ext uri="{FF2B5EF4-FFF2-40B4-BE49-F238E27FC236}">
                  <a16:creationId xmlns:a16="http://schemas.microsoft.com/office/drawing/2014/main" id="{6673216B-BEB3-C110-C19E-C9D63DBE093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5" action="ppaction://hlinksldjump"/>
              <a:extLst>
                <a:ext uri="{FF2B5EF4-FFF2-40B4-BE49-F238E27FC236}">
                  <a16:creationId xmlns:a16="http://schemas.microsoft.com/office/drawing/2014/main" id="{969426FA-645B-D11B-8578-AA25E16C2D6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39159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XMA</a:t>
            </a:r>
          </a:p>
        </p:txBody>
      </p:sp>
      <p:sp>
        <p:nvSpPr>
          <p:cNvPr id="4" name="Rectangle 3"/>
          <p:cNvSpPr txBox="1">
            <a:spLocks noChangeArrowheads="1"/>
          </p:cNvSpPr>
          <p:nvPr/>
        </p:nvSpPr>
        <p:spPr>
          <a:xfrm>
            <a:off x="4544638" y="1932820"/>
            <a:ext cx="7033000" cy="12241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Manchester (</a:t>
            </a:r>
            <a:r>
              <a:rPr lang="en-US" sz="1400" kern="0" spc="0" dirty="0">
                <a:latin typeface="Arial" panose="020B0604020202020204" pitchFamily="34" charset="0"/>
                <a:ea typeface="Open Sans Light" panose="020B0306030504020204" pitchFamily="34" charset="0"/>
                <a:cs typeface="Arial" panose="020B0604020202020204" pitchFamily="34" charset="0"/>
              </a:rPr>
              <a:t>North Boston, USA), China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Passive coaxial resistive products – thin film, attenuators, terminations, power dividers, couplers, equalizers, termination – servicing RF, microwave, and millimeter wave applications. Components range from DC-65GHz.</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9" name="Rectangle 18"/>
          <p:cNvSpPr/>
          <p:nvPr/>
        </p:nvSpPr>
        <p:spPr>
          <a:xfrm>
            <a:off x="1131821" y="4137621"/>
            <a:ext cx="973409" cy="307777"/>
          </a:xfrm>
          <a:prstGeom prst="rect">
            <a:avLst/>
          </a:prstGeom>
        </p:spPr>
        <p:txBody>
          <a:bodyPr wrap="square">
            <a:spAutoFit/>
          </a:bodyPr>
          <a:lstStyle/>
          <a:p>
            <a:pPr algn="ctr">
              <a:buClr>
                <a:srgbClr val="005EB8"/>
              </a:buClr>
            </a:pPr>
            <a:r>
              <a:rPr lang="en-US" sz="1400" kern="0" dirty="0">
                <a:solidFill>
                  <a:srgbClr val="005CB9"/>
                </a:solidFill>
                <a:latin typeface="Arial" panose="020B0604020202020204" pitchFamily="34" charset="0"/>
                <a:ea typeface="Open Sans Light" panose="020B0306030504020204" pitchFamily="34" charset="0"/>
                <a:cs typeface="Arial" panose="020B0604020202020204" pitchFamily="34" charset="0"/>
              </a:rPr>
              <a:t>Thin film</a:t>
            </a:r>
          </a:p>
        </p:txBody>
      </p:sp>
      <p:sp>
        <p:nvSpPr>
          <p:cNvPr id="20" name="Rectangle 19"/>
          <p:cNvSpPr/>
          <p:nvPr/>
        </p:nvSpPr>
        <p:spPr>
          <a:xfrm>
            <a:off x="5983203" y="4972900"/>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Marc Smith</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General Manager</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sz="1400" kern="0" dirty="0">
                <a:latin typeface="Arial" panose="020B0604020202020204" pitchFamily="34" charset="0"/>
                <a:ea typeface="Open Sans Light" panose="020B0306030504020204" pitchFamily="34" charset="0"/>
                <a:cs typeface="Arial" panose="020B0604020202020204" pitchFamily="34" charset="0"/>
                <a:hlinkClick r:id="rId2"/>
              </a:rPr>
              <a:t>MSmith@xmacorp.com</a:t>
            </a:r>
            <a:r>
              <a:rPr lang="en-US" sz="1400" kern="0" dirty="0">
                <a:latin typeface="Arial" panose="020B0604020202020204" pitchFamily="34" charset="0"/>
                <a:ea typeface="Open Sans Light" panose="020B0306030504020204" pitchFamily="34" charset="0"/>
                <a:cs typeface="Arial" panose="020B0604020202020204" pitchFamily="34" charset="0"/>
              </a:rPr>
              <a:t>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+1 603 657 4360</a:t>
            </a:r>
          </a:p>
        </p:txBody>
      </p:sp>
      <p:sp>
        <p:nvSpPr>
          <p:cNvPr id="21" name="Rectangle 20"/>
          <p:cNvSpPr/>
          <p:nvPr/>
        </p:nvSpPr>
        <p:spPr>
          <a:xfrm>
            <a:off x="3402914" y="4958426"/>
            <a:ext cx="2189030"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Quantum Computing</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Telecom</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Space</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Aerospace and defense</a:t>
            </a:r>
          </a:p>
        </p:txBody>
      </p:sp>
      <p:sp>
        <p:nvSpPr>
          <p:cNvPr id="15" name="TextBox 14"/>
          <p:cNvSpPr txBox="1"/>
          <p:nvPr/>
        </p:nvSpPr>
        <p:spPr>
          <a:xfrm>
            <a:off x="3402914" y="4688133"/>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Markets served</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28" name="Group 27"/>
          <p:cNvGrpSpPr/>
          <p:nvPr/>
        </p:nvGrpSpPr>
        <p:grpSpPr>
          <a:xfrm>
            <a:off x="3071664" y="6614454"/>
            <a:ext cx="6048672" cy="217130"/>
            <a:chOff x="3071664" y="6632802"/>
            <a:chExt cx="6048672" cy="217130"/>
          </a:xfrm>
        </p:grpSpPr>
        <p:sp>
          <p:nvSpPr>
            <p:cNvPr id="29" name="Rectangle 28">
              <a:hlinkClick r:id="rId3" action="ppaction://hlinksldjump"/>
            </p:cNvPr>
            <p:cNvSpPr/>
            <p:nvPr/>
          </p:nvSpPr>
          <p:spPr bwMode="auto">
            <a:xfrm>
              <a:off x="3071664" y="6632802"/>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30" name="Rectangle 29">
              <a:hlinkClick r:id="" action="ppaction://noaction"/>
            </p:cNvPr>
            <p:cNvSpPr/>
            <p:nvPr/>
          </p:nvSpPr>
          <p:spPr bwMode="auto">
            <a:xfrm>
              <a:off x="5087888" y="6632802"/>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Divisions</a:t>
              </a:r>
            </a:p>
          </p:txBody>
        </p:sp>
        <p:sp>
          <p:nvSpPr>
            <p:cNvPr id="33" name="Rectangle 32">
              <a:hlinkClick r:id="" action="ppaction://noaction"/>
            </p:cNvPr>
            <p:cNvSpPr/>
            <p:nvPr/>
          </p:nvSpPr>
          <p:spPr bwMode="auto">
            <a:xfrm>
              <a:off x="6096000"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34" name="Rectangle 33">
              <a:hlinkClick r:id="" action="ppaction://noaction"/>
            </p:cNvPr>
            <p:cNvSpPr/>
            <p:nvPr/>
          </p:nvSpPr>
          <p:spPr bwMode="auto">
            <a:xfrm>
              <a:off x="7104112"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35" name="Rectangle 34">
              <a:hlinkClick r:id="" action="ppaction://noaction"/>
            </p:cNvPr>
            <p:cNvSpPr/>
            <p:nvPr/>
          </p:nvSpPr>
          <p:spPr bwMode="auto">
            <a:xfrm>
              <a:off x="8112224"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36" name="Rectangle 35">
              <a:hlinkClick r:id="" action="ppaction://noaction"/>
            </p:cNvPr>
            <p:cNvSpPr/>
            <p:nvPr/>
          </p:nvSpPr>
          <p:spPr bwMode="auto">
            <a:xfrm>
              <a:off x="4079776" y="6633908"/>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pic>
        <p:nvPicPr>
          <p:cNvPr id="3" name="Image 2">
            <a:hlinkClick r:id="rId4"/>
            <a:extLst>
              <a:ext uri="{FF2B5EF4-FFF2-40B4-BE49-F238E27FC236}">
                <a16:creationId xmlns:a16="http://schemas.microsoft.com/office/drawing/2014/main" id="{176DD9FB-CEFA-9B3B-9EF5-EE8695F39B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3832" y="1042438"/>
            <a:ext cx="3136305" cy="811011"/>
          </a:xfrm>
          <a:prstGeom prst="rect">
            <a:avLst/>
          </a:prstGeom>
        </p:spPr>
      </p:pic>
      <p:pic>
        <p:nvPicPr>
          <p:cNvPr id="9" name="Image 8">
            <a:extLst>
              <a:ext uri="{FF2B5EF4-FFF2-40B4-BE49-F238E27FC236}">
                <a16:creationId xmlns:a16="http://schemas.microsoft.com/office/drawing/2014/main" id="{76342768-4BFC-DFF6-5A75-D0F1E9BA7F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7028" y="3520145"/>
            <a:ext cx="1113117" cy="662304"/>
          </a:xfrm>
          <a:prstGeom prst="rect">
            <a:avLst/>
          </a:prstGeom>
        </p:spPr>
      </p:pic>
      <p:sp>
        <p:nvSpPr>
          <p:cNvPr id="5" name="TextBox 14">
            <a:extLst>
              <a:ext uri="{FF2B5EF4-FFF2-40B4-BE49-F238E27FC236}">
                <a16:creationId xmlns:a16="http://schemas.microsoft.com/office/drawing/2014/main" id="{E19AA187-7D0A-1521-A896-8CACADFBD725}"/>
              </a:ext>
            </a:extLst>
          </p:cNvPr>
          <p:cNvSpPr txBox="1"/>
          <p:nvPr/>
        </p:nvSpPr>
        <p:spPr>
          <a:xfrm>
            <a:off x="5983203" y="4692408"/>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Contact</a:t>
            </a:r>
            <a:r>
              <a:rPr lang="en-US" sz="1400" kern="0" dirty="0">
                <a:latin typeface="Arial" panose="020B0604020202020204" pitchFamily="34" charset="0"/>
                <a:ea typeface="Open Sans Bold" pitchFamily="34" charset="0"/>
                <a:cs typeface="Arial" panose="020B0604020202020204" pitchFamily="34" charset="0"/>
              </a:rPr>
              <a:t>:</a:t>
            </a:r>
          </a:p>
        </p:txBody>
      </p:sp>
      <p:cxnSp>
        <p:nvCxnSpPr>
          <p:cNvPr id="10" name="Connecteur droit avec flèche 9">
            <a:extLst>
              <a:ext uri="{FF2B5EF4-FFF2-40B4-BE49-F238E27FC236}">
                <a16:creationId xmlns:a16="http://schemas.microsoft.com/office/drawing/2014/main" id="{8746BC6F-81B3-F0F9-B40B-C77655ABCB20}"/>
              </a:ext>
            </a:extLst>
          </p:cNvPr>
          <p:cNvCxnSpPr/>
          <p:nvPr/>
        </p:nvCxnSpPr>
        <p:spPr>
          <a:xfrm>
            <a:off x="636308" y="3724438"/>
            <a:ext cx="384561" cy="0"/>
          </a:xfrm>
          <a:prstGeom prst="straightConnector1">
            <a:avLst/>
          </a:prstGeom>
          <a:ln>
            <a:solidFill>
              <a:srgbClr val="005C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73DA35F7-166E-C5E2-15DF-B4A129197911}"/>
              </a:ext>
            </a:extLst>
          </p:cNvPr>
          <p:cNvSpPr txBox="1"/>
          <p:nvPr/>
        </p:nvSpPr>
        <p:spPr>
          <a:xfrm>
            <a:off x="559210" y="3761518"/>
            <a:ext cx="526106"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1mm</a:t>
            </a:r>
          </a:p>
        </p:txBody>
      </p:sp>
      <p:sp>
        <p:nvSpPr>
          <p:cNvPr id="13" name="Flèche : droite 12">
            <a:extLst>
              <a:ext uri="{FF2B5EF4-FFF2-40B4-BE49-F238E27FC236}">
                <a16:creationId xmlns:a16="http://schemas.microsoft.com/office/drawing/2014/main" id="{F1743E01-DBC6-3C66-7C33-81D32D36A938}"/>
              </a:ext>
            </a:extLst>
          </p:cNvPr>
          <p:cNvSpPr/>
          <p:nvPr/>
        </p:nvSpPr>
        <p:spPr>
          <a:xfrm>
            <a:off x="2388667" y="3607606"/>
            <a:ext cx="418744" cy="307777"/>
          </a:xfrm>
          <a:prstGeom prst="rightArrow">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0A8CE10-F7B8-983B-5CCC-31E4934E5F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21692" y="4571529"/>
            <a:ext cx="2687156" cy="1511525"/>
          </a:xfrm>
          <a:prstGeom prst="rect">
            <a:avLst/>
          </a:prstGeom>
          <a:effectLst>
            <a:outerShdw blurRad="50800" dist="38100" dir="2700000" algn="tl" rotWithShape="0">
              <a:prstClr val="black">
                <a:alpha val="40000"/>
              </a:prstClr>
            </a:outerShdw>
          </a:effectLst>
        </p:spPr>
      </p:pic>
      <p:pic>
        <p:nvPicPr>
          <p:cNvPr id="16" name="Picture 7">
            <a:extLst>
              <a:ext uri="{FF2B5EF4-FFF2-40B4-BE49-F238E27FC236}">
                <a16:creationId xmlns:a16="http://schemas.microsoft.com/office/drawing/2014/main" id="{5CA4E41B-D5E9-77F6-14B9-F04B6ACB1F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454" y="1102824"/>
            <a:ext cx="3683268" cy="2058810"/>
          </a:xfrm>
          <a:prstGeom prst="rect">
            <a:avLst/>
          </a:prstGeom>
        </p:spPr>
      </p:pic>
      <p:pic>
        <p:nvPicPr>
          <p:cNvPr id="2050" name="Picture 2">
            <a:extLst>
              <a:ext uri="{FF2B5EF4-FFF2-40B4-BE49-F238E27FC236}">
                <a16:creationId xmlns:a16="http://schemas.microsoft.com/office/drawing/2014/main" id="{1FC017CA-910F-AC85-2406-2BB208DE9B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139" t="20392" r="35658" b="18073"/>
          <a:stretch/>
        </p:blipFill>
        <p:spPr bwMode="auto">
          <a:xfrm>
            <a:off x="3128877" y="3454533"/>
            <a:ext cx="691616" cy="6623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16B2DB-2A56-1425-6B02-760CC70669F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880" t="20608" r="33343" b="18822"/>
          <a:stretch/>
        </p:blipFill>
        <p:spPr bwMode="auto">
          <a:xfrm>
            <a:off x="4039794" y="3464904"/>
            <a:ext cx="850900" cy="6519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26DD115-0E1D-C605-45EE-A3633B97B8C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0912" t="10934" r="31162" b="13939"/>
          <a:stretch/>
        </p:blipFill>
        <p:spPr bwMode="auto">
          <a:xfrm>
            <a:off x="5098459" y="3373843"/>
            <a:ext cx="1083733" cy="8086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A8D718B-1E3A-6C03-DC28-FF739F197E1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4690" t="6374" r="25088" b="21060"/>
          <a:stretch/>
        </p:blipFill>
        <p:spPr bwMode="auto">
          <a:xfrm>
            <a:off x="6401024" y="3360458"/>
            <a:ext cx="1435100" cy="7810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61776D07-653E-2216-1EBE-F61AE1D496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3852" t="16306" r="31630" b="16437"/>
          <a:stretch/>
        </p:blipFill>
        <p:spPr bwMode="auto">
          <a:xfrm>
            <a:off x="8069771" y="3438400"/>
            <a:ext cx="986367"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B8344DE-C983-EE29-F6F7-C0C055B940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824" t="14119" r="23435" b="13315"/>
          <a:stretch/>
        </p:blipFill>
        <p:spPr bwMode="auto">
          <a:xfrm>
            <a:off x="10125101" y="3373843"/>
            <a:ext cx="1507067" cy="7810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D0144CD-561E-12DF-2482-FCC4BB91BEC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6440" t="14955" r="37338" b="15627"/>
          <a:stretch/>
        </p:blipFill>
        <p:spPr bwMode="auto">
          <a:xfrm>
            <a:off x="9215969" y="3393361"/>
            <a:ext cx="749301" cy="7471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F94DE6-E80E-B6B2-583F-C73920CE2313}"/>
              </a:ext>
            </a:extLst>
          </p:cNvPr>
          <p:cNvSpPr/>
          <p:nvPr/>
        </p:nvSpPr>
        <p:spPr>
          <a:xfrm>
            <a:off x="1142169" y="4952756"/>
            <a:ext cx="2088426" cy="1169551"/>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Adapters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Attenuators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Directional Couplers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Fixed Equalizers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Power Dividers</a:t>
            </a:r>
          </a:p>
        </p:txBody>
      </p:sp>
      <p:sp>
        <p:nvSpPr>
          <p:cNvPr id="7" name="TextBox 6">
            <a:extLst>
              <a:ext uri="{FF2B5EF4-FFF2-40B4-BE49-F238E27FC236}">
                <a16:creationId xmlns:a16="http://schemas.microsoft.com/office/drawing/2014/main" id="{1028F8FE-3377-E491-C1F4-D3171581C6C4}"/>
              </a:ext>
            </a:extLst>
          </p:cNvPr>
          <p:cNvSpPr txBox="1"/>
          <p:nvPr/>
        </p:nvSpPr>
        <p:spPr>
          <a:xfrm>
            <a:off x="1142169" y="4682463"/>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Products</a:t>
            </a:r>
            <a:r>
              <a:rPr lang="en-US" sz="1400" kern="0" dirty="0">
                <a:latin typeface="Arial" panose="020B0604020202020204" pitchFamily="34" charset="0"/>
                <a:ea typeface="Open Sans Bold" pitchFamily="34" charset="0"/>
                <a:cs typeface="Arial" panose="020B0604020202020204" pitchFamily="34" charset="0"/>
              </a:rPr>
              <a:t>:</a:t>
            </a:r>
          </a:p>
        </p:txBody>
      </p:sp>
    </p:spTree>
    <p:extLst>
      <p:ext uri="{BB962C8B-B14F-4D97-AF65-F5344CB8AC3E}">
        <p14:creationId xmlns:p14="http://schemas.microsoft.com/office/powerpoint/2010/main" val="155125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0" name="Picture 6" descr="f">
            <a:extLst>
              <a:ext uri="{FF2B5EF4-FFF2-40B4-BE49-F238E27FC236}">
                <a16:creationId xmlns:a16="http://schemas.microsoft.com/office/drawing/2014/main" id="{EAC4D9C6-001A-4059-7ECF-DC2D53CEC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66837">
            <a:off x="6147255" y="2852754"/>
            <a:ext cx="2144660" cy="23790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Amphenol Q Microwave</a:t>
            </a:r>
          </a:p>
        </p:txBody>
      </p:sp>
      <p:sp>
        <p:nvSpPr>
          <p:cNvPr id="4" name="Rectangle 3"/>
          <p:cNvSpPr txBox="1">
            <a:spLocks noChangeArrowheads="1"/>
          </p:cNvSpPr>
          <p:nvPr/>
        </p:nvSpPr>
        <p:spPr>
          <a:xfrm>
            <a:off x="4797636" y="1821723"/>
            <a:ext cx="6780002" cy="12241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El Cajon, CA, USA</a:t>
            </a: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Microwave-electronics design and manufacturing company specializing in quick-turn and low-cast production of microwave / RF filter products for use by the wireless and military industries.</a:t>
            </a:r>
          </a:p>
        </p:txBody>
      </p:sp>
      <p:sp>
        <p:nvSpPr>
          <p:cNvPr id="20" name="Rectangle 19"/>
          <p:cNvSpPr/>
          <p:nvPr/>
        </p:nvSpPr>
        <p:spPr>
          <a:xfrm>
            <a:off x="7956831" y="5346475"/>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David Higginson</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Business Development Director</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dhigginson@qmicrowave.com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+1 619 509 8245</a:t>
            </a:r>
          </a:p>
        </p:txBody>
      </p:sp>
      <p:sp>
        <p:nvSpPr>
          <p:cNvPr id="21" name="Rectangle 20"/>
          <p:cNvSpPr/>
          <p:nvPr/>
        </p:nvSpPr>
        <p:spPr>
          <a:xfrm>
            <a:off x="4708242" y="5346475"/>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Radar (land, air, Navy)</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EW</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Comms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Space</a:t>
            </a:r>
          </a:p>
        </p:txBody>
      </p:sp>
      <p:sp>
        <p:nvSpPr>
          <p:cNvPr id="15" name="TextBox 14"/>
          <p:cNvSpPr txBox="1"/>
          <p:nvPr/>
        </p:nvSpPr>
        <p:spPr>
          <a:xfrm>
            <a:off x="4708242" y="5038698"/>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Markets served</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28" name="Group 27"/>
          <p:cNvGrpSpPr/>
          <p:nvPr/>
        </p:nvGrpSpPr>
        <p:grpSpPr>
          <a:xfrm>
            <a:off x="3071664" y="6614454"/>
            <a:ext cx="6048672" cy="217130"/>
            <a:chOff x="3071664" y="6632802"/>
            <a:chExt cx="6048672" cy="217130"/>
          </a:xfrm>
        </p:grpSpPr>
        <p:sp>
          <p:nvSpPr>
            <p:cNvPr id="29" name="Rectangle 28">
              <a:hlinkClick r:id="rId3" action="ppaction://hlinksldjump"/>
            </p:cNvPr>
            <p:cNvSpPr/>
            <p:nvPr/>
          </p:nvSpPr>
          <p:spPr bwMode="auto">
            <a:xfrm>
              <a:off x="3071664" y="6632802"/>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30" name="Rectangle 29">
              <a:hlinkClick r:id="" action="ppaction://noaction"/>
            </p:cNvPr>
            <p:cNvSpPr/>
            <p:nvPr/>
          </p:nvSpPr>
          <p:spPr bwMode="auto">
            <a:xfrm>
              <a:off x="5087888" y="6632802"/>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Divisions</a:t>
              </a:r>
            </a:p>
          </p:txBody>
        </p:sp>
        <p:sp>
          <p:nvSpPr>
            <p:cNvPr id="33" name="Rectangle 32">
              <a:hlinkClick r:id="" action="ppaction://noaction"/>
            </p:cNvPr>
            <p:cNvSpPr/>
            <p:nvPr/>
          </p:nvSpPr>
          <p:spPr bwMode="auto">
            <a:xfrm>
              <a:off x="6096000"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34" name="Rectangle 33">
              <a:hlinkClick r:id="" action="ppaction://noaction"/>
            </p:cNvPr>
            <p:cNvSpPr/>
            <p:nvPr/>
          </p:nvSpPr>
          <p:spPr bwMode="auto">
            <a:xfrm>
              <a:off x="7104112"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35" name="Rectangle 34">
              <a:hlinkClick r:id="" action="ppaction://noaction"/>
            </p:cNvPr>
            <p:cNvSpPr/>
            <p:nvPr/>
          </p:nvSpPr>
          <p:spPr bwMode="auto">
            <a:xfrm>
              <a:off x="8112224" y="6632802"/>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36" name="Rectangle 35">
              <a:hlinkClick r:id="" action="ppaction://noaction"/>
            </p:cNvPr>
            <p:cNvSpPr/>
            <p:nvPr/>
          </p:nvSpPr>
          <p:spPr bwMode="auto">
            <a:xfrm>
              <a:off x="4079776" y="6633908"/>
              <a:ext cx="1008112" cy="216024"/>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sp>
        <p:nvSpPr>
          <p:cNvPr id="5" name="TextBox 14">
            <a:extLst>
              <a:ext uri="{FF2B5EF4-FFF2-40B4-BE49-F238E27FC236}">
                <a16:creationId xmlns:a16="http://schemas.microsoft.com/office/drawing/2014/main" id="{E19AA187-7D0A-1521-A896-8CACADFBD725}"/>
              </a:ext>
            </a:extLst>
          </p:cNvPr>
          <p:cNvSpPr txBox="1"/>
          <p:nvPr/>
        </p:nvSpPr>
        <p:spPr>
          <a:xfrm>
            <a:off x="7956831" y="5038698"/>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Contact</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7" name="Image 6">
            <a:extLst>
              <a:ext uri="{FF2B5EF4-FFF2-40B4-BE49-F238E27FC236}">
                <a16:creationId xmlns:a16="http://schemas.microsoft.com/office/drawing/2014/main" id="{5EB10E89-E2D6-1B18-1250-97122C498D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362" y="1171448"/>
            <a:ext cx="3851316" cy="1953566"/>
          </a:xfrm>
          <a:prstGeom prst="rect">
            <a:avLst/>
          </a:prstGeom>
          <a:effectLst>
            <a:outerShdw blurRad="50800" dist="38100" dir="2700000" algn="tl" rotWithShape="0">
              <a:prstClr val="black">
                <a:alpha val="40000"/>
              </a:prstClr>
            </a:outerShdw>
          </a:effectLst>
        </p:spPr>
      </p:pic>
      <p:pic>
        <p:nvPicPr>
          <p:cNvPr id="12" name="Image 11">
            <a:hlinkClick r:id="rId5"/>
            <a:extLst>
              <a:ext uri="{FF2B5EF4-FFF2-40B4-BE49-F238E27FC236}">
                <a16:creationId xmlns:a16="http://schemas.microsoft.com/office/drawing/2014/main" id="{AFD532F9-50CF-845C-01E7-496C04C6D1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7636" y="1124225"/>
            <a:ext cx="3370138" cy="637627"/>
          </a:xfrm>
          <a:prstGeom prst="rect">
            <a:avLst/>
          </a:prstGeom>
        </p:spPr>
      </p:pic>
      <p:pic>
        <p:nvPicPr>
          <p:cNvPr id="25" name="Image 24">
            <a:extLst>
              <a:ext uri="{FF2B5EF4-FFF2-40B4-BE49-F238E27FC236}">
                <a16:creationId xmlns:a16="http://schemas.microsoft.com/office/drawing/2014/main" id="{24084981-6E03-8B84-B283-23DE8916FA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14402" y="2983526"/>
            <a:ext cx="2174660" cy="1874707"/>
          </a:xfrm>
          <a:prstGeom prst="rect">
            <a:avLst/>
          </a:prstGeom>
        </p:spPr>
      </p:pic>
      <p:pic>
        <p:nvPicPr>
          <p:cNvPr id="14" name="Picture 13" descr="A picture containing electronics&#10;&#10;Description automatically generated">
            <a:extLst>
              <a:ext uri="{FF2B5EF4-FFF2-40B4-BE49-F238E27FC236}">
                <a16:creationId xmlns:a16="http://schemas.microsoft.com/office/drawing/2014/main" id="{94BC81C7-F92F-D1E6-1900-51A8D91618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783" y="3420617"/>
            <a:ext cx="2332476" cy="1308039"/>
          </a:xfrm>
          <a:prstGeom prst="rect">
            <a:avLst/>
          </a:prstGeom>
        </p:spPr>
      </p:pic>
      <p:pic>
        <p:nvPicPr>
          <p:cNvPr id="1028" name="Picture 4" descr="c">
            <a:extLst>
              <a:ext uri="{FF2B5EF4-FFF2-40B4-BE49-F238E27FC236}">
                <a16:creationId xmlns:a16="http://schemas.microsoft.com/office/drawing/2014/main" id="{9BFC34B3-6F15-7281-61DB-1113F22816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585" y="3146136"/>
            <a:ext cx="1777052" cy="17922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C6BABFD-241A-ACDE-8BE9-4DA34B6164CC}"/>
              </a:ext>
            </a:extLst>
          </p:cNvPr>
          <p:cNvSpPr/>
          <p:nvPr/>
        </p:nvSpPr>
        <p:spPr>
          <a:xfrm>
            <a:off x="1282841" y="5331708"/>
            <a:ext cx="2952328" cy="1169551"/>
          </a:xfrm>
          <a:prstGeom prst="rect">
            <a:avLst/>
          </a:prstGeom>
        </p:spPr>
        <p:txBody>
          <a:bodyPr wrap="square">
            <a:spAutoFit/>
          </a:bodyPr>
          <a:lstStyle/>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Integrated Filter Packaging</a:t>
            </a:r>
          </a:p>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Lumped Element Filters</a:t>
            </a:r>
          </a:p>
          <a:p>
            <a:pPr marL="114300" indent="-114300">
              <a:buClr>
                <a:srgbClr val="005EB8"/>
              </a:buClr>
              <a:buFont typeface="Arial" pitchFamily="34" charset="0"/>
              <a:buChar char="•"/>
            </a:pPr>
            <a:r>
              <a:rPr lang="en-US" sz="1400" kern="0" dirty="0" err="1">
                <a:latin typeface="Arial" panose="020B0604020202020204" pitchFamily="34" charset="0"/>
                <a:ea typeface="Open Sans Light" panose="020B0306030504020204" pitchFamily="34" charset="0"/>
                <a:cs typeface="Arial" panose="020B0604020202020204" pitchFamily="34" charset="0"/>
              </a:rPr>
              <a:t>Combline</a:t>
            </a:r>
            <a:r>
              <a:rPr lang="en-US" sz="1400" kern="0" dirty="0">
                <a:latin typeface="Arial" panose="020B0604020202020204" pitchFamily="34" charset="0"/>
                <a:ea typeface="Open Sans Light" panose="020B0306030504020204" pitchFamily="34" charset="0"/>
                <a:cs typeface="Arial" panose="020B0604020202020204" pitchFamily="34" charset="0"/>
              </a:rPr>
              <a:t> Filters</a:t>
            </a:r>
          </a:p>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Switched Filter Banks</a:t>
            </a:r>
          </a:p>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RF Down- &amp; Upconverters</a:t>
            </a:r>
          </a:p>
        </p:txBody>
      </p:sp>
      <p:sp>
        <p:nvSpPr>
          <p:cNvPr id="17" name="TextBox 16">
            <a:extLst>
              <a:ext uri="{FF2B5EF4-FFF2-40B4-BE49-F238E27FC236}">
                <a16:creationId xmlns:a16="http://schemas.microsoft.com/office/drawing/2014/main" id="{43CF41BC-18B1-B945-40CB-02AFE5D203A6}"/>
              </a:ext>
            </a:extLst>
          </p:cNvPr>
          <p:cNvSpPr txBox="1"/>
          <p:nvPr/>
        </p:nvSpPr>
        <p:spPr>
          <a:xfrm>
            <a:off x="1282841" y="5023931"/>
            <a:ext cx="192612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Products</a:t>
            </a:r>
            <a:r>
              <a:rPr lang="en-US" sz="1400" kern="0" dirty="0">
                <a:latin typeface="Arial" panose="020B0604020202020204" pitchFamily="34" charset="0"/>
                <a:ea typeface="Open Sans Bold" pitchFamily="34" charset="0"/>
                <a:cs typeface="Arial" panose="020B0604020202020204" pitchFamily="34" charset="0"/>
              </a:rPr>
              <a:t>:</a:t>
            </a:r>
          </a:p>
        </p:txBody>
      </p:sp>
    </p:spTree>
    <p:extLst>
      <p:ext uri="{BB962C8B-B14F-4D97-AF65-F5344CB8AC3E}">
        <p14:creationId xmlns:p14="http://schemas.microsoft.com/office/powerpoint/2010/main" val="389268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02" name="Picture 6" descr="M:\Shared\Presentations\2017 presentations\2017 AMAO Group Presentation\LowPro_Low_Profile.png"/>
          <p:cNvPicPr>
            <a:picLocks noChangeAspect="1" noChangeArrowheads="1"/>
          </p:cNvPicPr>
          <p:nvPr/>
        </p:nvPicPr>
        <p:blipFill>
          <a:blip r:embed="rId2" cstate="print"/>
          <a:srcRect/>
          <a:stretch>
            <a:fillRect/>
          </a:stretch>
        </p:blipFill>
        <p:spPr bwMode="auto">
          <a:xfrm>
            <a:off x="3936927" y="5033747"/>
            <a:ext cx="2516610" cy="709529"/>
          </a:xfrm>
          <a:prstGeom prst="rect">
            <a:avLst/>
          </a:prstGeom>
          <a:noFill/>
        </p:spPr>
      </p:pic>
      <p:pic>
        <p:nvPicPr>
          <p:cNvPr id="29700" name="Picture 4" descr="M:\Shared\AMAO Website\Final Product Website Photos\TFOCA_Multi-Channel_Fiber_Optic_Connectors.jpg"/>
          <p:cNvPicPr>
            <a:picLocks noChangeAspect="1" noChangeArrowheads="1"/>
          </p:cNvPicPr>
          <p:nvPr/>
        </p:nvPicPr>
        <p:blipFill>
          <a:blip r:embed="rId3" cstate="print"/>
          <a:srcRect/>
          <a:stretch>
            <a:fillRect/>
          </a:stretch>
        </p:blipFill>
        <p:spPr bwMode="auto">
          <a:xfrm>
            <a:off x="6832996" y="4244841"/>
            <a:ext cx="2287339" cy="2287339"/>
          </a:xfrm>
          <a:prstGeom prst="rect">
            <a:avLst/>
          </a:prstGeom>
          <a:noFill/>
        </p:spPr>
      </p:pic>
      <p:sp>
        <p:nvSpPr>
          <p:cNvPr id="2" name="Title 1"/>
          <p:cNvSpPr>
            <a:spLocks noGrp="1"/>
          </p:cNvSpPr>
          <p:nvPr>
            <p:ph type="title"/>
          </p:nvPr>
        </p:nvSpPr>
        <p:spPr/>
        <p:txBody>
          <a:bodyPr/>
          <a:lstStyle/>
          <a:p>
            <a:r>
              <a:rPr lang="en-US" dirty="0"/>
              <a:t>Amphenol Fiber Systems (AFSI)</a:t>
            </a:r>
          </a:p>
        </p:txBody>
      </p:sp>
      <p:sp>
        <p:nvSpPr>
          <p:cNvPr id="4" name="Rectangle 3"/>
          <p:cNvSpPr txBox="1">
            <a:spLocks noChangeArrowheads="1"/>
          </p:cNvSpPr>
          <p:nvPr/>
        </p:nvSpPr>
        <p:spPr>
          <a:xfrm>
            <a:off x="4169869" y="2127010"/>
            <a:ext cx="7407769" cy="1440160"/>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Allen, TX</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harsh environment fiber optic connectors and cable assemblies for a wide variety of markets including military, aerospace, medical, broadcasting, and oil &amp; gas.</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9" name="Rectangle 18"/>
          <p:cNvSpPr/>
          <p:nvPr/>
        </p:nvSpPr>
        <p:spPr>
          <a:xfrm>
            <a:off x="7680176" y="3844432"/>
            <a:ext cx="2880320" cy="738664"/>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Hybrid (Copper/Fiber) Connector Solutions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Termination Kits</a:t>
            </a:r>
          </a:p>
        </p:txBody>
      </p:sp>
      <p:sp>
        <p:nvSpPr>
          <p:cNvPr id="20" name="Rectangle 19"/>
          <p:cNvSpPr/>
          <p:nvPr/>
        </p:nvSpPr>
        <p:spPr>
          <a:xfrm>
            <a:off x="4727848" y="3844432"/>
            <a:ext cx="2952328" cy="738664"/>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Expanded Beam Fiber Optic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Termini</a:t>
            </a:r>
          </a:p>
        </p:txBody>
      </p:sp>
      <p:sp>
        <p:nvSpPr>
          <p:cNvPr id="21" name="Rectangle 20"/>
          <p:cNvSpPr/>
          <p:nvPr/>
        </p:nvSpPr>
        <p:spPr>
          <a:xfrm>
            <a:off x="1775520" y="3844433"/>
            <a:ext cx="2880320"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Cable Assemblies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Physical Contact Fiber Optic Connectors</a:t>
            </a:r>
          </a:p>
        </p:txBody>
      </p:sp>
      <p:pic>
        <p:nvPicPr>
          <p:cNvPr id="29699" name="Picture 3" descr="M:\Shared\Presentations\2017 presentations\2017 AMAO Group Presentation\ARINC_801.png"/>
          <p:cNvPicPr>
            <a:picLocks noChangeAspect="1" noChangeArrowheads="1"/>
          </p:cNvPicPr>
          <p:nvPr/>
        </p:nvPicPr>
        <p:blipFill>
          <a:blip r:embed="rId4" cstate="print"/>
          <a:srcRect/>
          <a:stretch>
            <a:fillRect/>
          </a:stretch>
        </p:blipFill>
        <p:spPr bwMode="auto">
          <a:xfrm>
            <a:off x="1545947" y="4361838"/>
            <a:ext cx="2119866" cy="2119866"/>
          </a:xfrm>
          <a:prstGeom prst="rect">
            <a:avLst/>
          </a:prstGeom>
          <a:noFill/>
        </p:spPr>
      </p:pic>
      <p:sp>
        <p:nvSpPr>
          <p:cNvPr id="14" name="TextBox 13"/>
          <p:cNvSpPr txBox="1"/>
          <p:nvPr/>
        </p:nvSpPr>
        <p:spPr>
          <a:xfrm>
            <a:off x="1740024" y="3502396"/>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 name="Picture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9869" y="1340601"/>
            <a:ext cx="4352205" cy="737103"/>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678"/>
          <a:stretch/>
        </p:blipFill>
        <p:spPr>
          <a:xfrm>
            <a:off x="728228" y="1187125"/>
            <a:ext cx="3167157" cy="2192647"/>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7877" y="4728323"/>
            <a:ext cx="1442070" cy="1442070"/>
          </a:xfrm>
          <a:prstGeom prst="rect">
            <a:avLst/>
          </a:prstGeom>
        </p:spPr>
      </p:pic>
      <p:grpSp>
        <p:nvGrpSpPr>
          <p:cNvPr id="7" name="Group 6">
            <a:extLst>
              <a:ext uri="{FF2B5EF4-FFF2-40B4-BE49-F238E27FC236}">
                <a16:creationId xmlns:a16="http://schemas.microsoft.com/office/drawing/2014/main" id="{8578E9DC-7FE7-FE66-65CC-EAE669E7A431}"/>
              </a:ext>
            </a:extLst>
          </p:cNvPr>
          <p:cNvGrpSpPr/>
          <p:nvPr/>
        </p:nvGrpSpPr>
        <p:grpSpPr>
          <a:xfrm>
            <a:off x="3071664" y="6589574"/>
            <a:ext cx="6048672" cy="217130"/>
            <a:chOff x="3071664" y="6614454"/>
            <a:chExt cx="6048672" cy="217130"/>
          </a:xfrm>
        </p:grpSpPr>
        <p:sp>
          <p:nvSpPr>
            <p:cNvPr id="8" name="Rectangle 7">
              <a:hlinkClick r:id="rId10" action="ppaction://hlinksldjump"/>
              <a:extLst>
                <a:ext uri="{FF2B5EF4-FFF2-40B4-BE49-F238E27FC236}">
                  <a16:creationId xmlns:a16="http://schemas.microsoft.com/office/drawing/2014/main" id="{9C9955D6-DE54-85A1-B520-70F70D2833B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9" name="Rectangle 8">
              <a:hlinkClick r:id="rId11" action="ppaction://hlinksldjump"/>
              <a:extLst>
                <a:ext uri="{FF2B5EF4-FFF2-40B4-BE49-F238E27FC236}">
                  <a16:creationId xmlns:a16="http://schemas.microsoft.com/office/drawing/2014/main" id="{CC7ECB6C-F60D-7CBE-CCC8-149570EAA4F0}"/>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0" name="Rectangle 9">
              <a:hlinkClick r:id="rId12" action="ppaction://hlinksldjump"/>
              <a:extLst>
                <a:ext uri="{FF2B5EF4-FFF2-40B4-BE49-F238E27FC236}">
                  <a16:creationId xmlns:a16="http://schemas.microsoft.com/office/drawing/2014/main" id="{728C887D-CAD1-5A11-B9E6-4578C930140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1" name="Rectangle 10">
              <a:hlinkClick r:id="rId13" action="ppaction://hlinksldjump"/>
              <a:extLst>
                <a:ext uri="{FF2B5EF4-FFF2-40B4-BE49-F238E27FC236}">
                  <a16:creationId xmlns:a16="http://schemas.microsoft.com/office/drawing/2014/main" id="{0B023AB9-4B3F-1A20-3C6B-1E308172A80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4" action="ppaction://hlinksldjump"/>
              <a:extLst>
                <a:ext uri="{FF2B5EF4-FFF2-40B4-BE49-F238E27FC236}">
                  <a16:creationId xmlns:a16="http://schemas.microsoft.com/office/drawing/2014/main" id="{8A60E548-8045-4E8E-5770-FBAA12639860}"/>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5" name="Rectangle 14">
              <a:hlinkClick r:id="rId15" action="ppaction://hlinksldjump"/>
              <a:extLst>
                <a:ext uri="{FF2B5EF4-FFF2-40B4-BE49-F238E27FC236}">
                  <a16:creationId xmlns:a16="http://schemas.microsoft.com/office/drawing/2014/main" id="{C9479BE6-CE75-0B82-0F08-ABCEBB20C193}"/>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80166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7F01512-8828-D0FA-425C-86EC24408A4C}"/>
              </a:ext>
            </a:extLst>
          </p:cNvPr>
          <p:cNvPicPr>
            <a:picLocks noChangeAspect="1"/>
          </p:cNvPicPr>
          <p:nvPr/>
        </p:nvPicPr>
        <p:blipFill>
          <a:blip r:embed="rId2"/>
          <a:stretch>
            <a:fillRect/>
          </a:stretch>
        </p:blipFill>
        <p:spPr>
          <a:xfrm>
            <a:off x="9512236" y="5650109"/>
            <a:ext cx="1571061" cy="833871"/>
          </a:xfrm>
          <a:prstGeom prst="rect">
            <a:avLst/>
          </a:prstGeom>
        </p:spPr>
      </p:pic>
      <p:pic>
        <p:nvPicPr>
          <p:cNvPr id="37" name="Picture 10" descr="C:\Documents and Settings\Johnv\My Documents\MICRO D\Catalogue\DSCN6078 crop.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8450728">
            <a:off x="4194064" y="5078272"/>
            <a:ext cx="1375402" cy="865332"/>
          </a:xfrm>
          <a:prstGeom prst="rect">
            <a:avLst/>
          </a:prstGeom>
          <a:noFill/>
          <a:ln w="9525">
            <a:noFill/>
            <a:miter lim="800000"/>
            <a:headEnd/>
            <a:tailEnd/>
          </a:ln>
        </p:spPr>
      </p:pic>
      <p:pic>
        <p:nvPicPr>
          <p:cNvPr id="15" name="Picture 14">
            <a:extLst>
              <a:ext uri="{FF2B5EF4-FFF2-40B4-BE49-F238E27FC236}">
                <a16:creationId xmlns:a16="http://schemas.microsoft.com/office/drawing/2014/main" id="{9F438B5A-ACBC-BD6B-1557-6EBEFB41DA43}"/>
              </a:ext>
            </a:extLst>
          </p:cNvPr>
          <p:cNvPicPr>
            <a:picLocks noChangeAspect="1"/>
          </p:cNvPicPr>
          <p:nvPr/>
        </p:nvPicPr>
        <p:blipFill>
          <a:blip r:embed="rId4"/>
          <a:stretch>
            <a:fillRect/>
          </a:stretch>
        </p:blipFill>
        <p:spPr>
          <a:xfrm>
            <a:off x="4789041" y="4409181"/>
            <a:ext cx="906294" cy="469903"/>
          </a:xfrm>
          <a:prstGeom prst="rect">
            <a:avLst/>
          </a:prstGeom>
        </p:spPr>
      </p:pic>
      <p:sp>
        <p:nvSpPr>
          <p:cNvPr id="2" name="Title 1"/>
          <p:cNvSpPr>
            <a:spLocks noGrp="1"/>
          </p:cNvSpPr>
          <p:nvPr>
            <p:ph type="title"/>
          </p:nvPr>
        </p:nvSpPr>
        <p:spPr/>
        <p:txBody>
          <a:bodyPr/>
          <a:lstStyle/>
          <a:p>
            <a:r>
              <a:rPr lang="en-US" dirty="0"/>
              <a:t>Amphenol Canada (ACC)</a:t>
            </a:r>
          </a:p>
        </p:txBody>
      </p:sp>
      <p:sp>
        <p:nvSpPr>
          <p:cNvPr id="4" name="Rectangle 3"/>
          <p:cNvSpPr txBox="1">
            <a:spLocks noChangeArrowheads="1"/>
          </p:cNvSpPr>
          <p:nvPr/>
        </p:nvSpPr>
        <p:spPr>
          <a:xfrm>
            <a:off x="5157947" y="1928565"/>
            <a:ext cx="6419691" cy="129614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Markham, ON, Canada; Belleville, ON, Canada; Nogales, Mexico</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of EMI/EMP filtered connectors, rectangular I/O rack and panel connectors, harsh environment and ruggedized connectors for the military and aerospace markets</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482055" y="6074652"/>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 9001:2015 + AS9100D</a:t>
            </a:r>
          </a:p>
        </p:txBody>
      </p:sp>
      <p:sp>
        <p:nvSpPr>
          <p:cNvPr id="21" name="Rectangle 20"/>
          <p:cNvSpPr/>
          <p:nvPr/>
        </p:nvSpPr>
        <p:spPr>
          <a:xfrm>
            <a:off x="1733574" y="3566470"/>
            <a:ext cx="2592289"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MMA (Multi Modular ARINC)</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ARINC 600</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ARINC 404</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M83527</a:t>
            </a:r>
          </a:p>
        </p:txBody>
      </p:sp>
      <p:sp>
        <p:nvSpPr>
          <p:cNvPr id="14" name="TextBox 13"/>
          <p:cNvSpPr txBox="1"/>
          <p:nvPr/>
        </p:nvSpPr>
        <p:spPr>
          <a:xfrm>
            <a:off x="1698078" y="3223854"/>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4" name="Rectangle 23"/>
          <p:cNvSpPr/>
          <p:nvPr/>
        </p:nvSpPr>
        <p:spPr>
          <a:xfrm>
            <a:off x="4348410" y="3566225"/>
            <a:ext cx="322488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Micro-D Connectors (M83513 QPL)</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Rectangular 38999 (R39 Series)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R58 Series (M83733)</a:t>
            </a:r>
          </a:p>
        </p:txBody>
      </p:sp>
      <p:sp>
        <p:nvSpPr>
          <p:cNvPr id="30" name="Rectangle 29"/>
          <p:cNvSpPr/>
          <p:nvPr/>
        </p:nvSpPr>
        <p:spPr>
          <a:xfrm>
            <a:off x="7590485" y="3566471"/>
            <a:ext cx="3000916"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Specialty Rectangular Connectors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Filtered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Planar Capacitors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pic>
        <p:nvPicPr>
          <p:cNvPr id="31" name="Picture 7" descr="\\Actor-aero01\stewart\EAR designs\Year 2011 EARs\MMA brochure drawings\photos_brochure\MMA mated pair-receptacle only.jpg"/>
          <p:cNvPicPr>
            <a:picLocks noChangeAspect="1" noChangeArrowheads="1"/>
          </p:cNvPicPr>
          <p:nvPr/>
        </p:nvPicPr>
        <p:blipFill>
          <a:blip r:embed="rId5" cstate="print"/>
          <a:srcRect/>
          <a:stretch>
            <a:fillRect/>
          </a:stretch>
        </p:blipFill>
        <p:spPr bwMode="auto">
          <a:xfrm>
            <a:off x="3215256" y="5442269"/>
            <a:ext cx="1030114" cy="473422"/>
          </a:xfrm>
          <a:prstGeom prst="rect">
            <a:avLst/>
          </a:prstGeom>
          <a:noFill/>
          <a:ln w="9525">
            <a:noFill/>
            <a:miter lim="800000"/>
            <a:headEnd/>
            <a:tailEnd/>
          </a:ln>
        </p:spPr>
      </p:pic>
      <p:pic>
        <p:nvPicPr>
          <p:cNvPr id="35" name="Picture 3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589580">
            <a:off x="5392113" y="4685419"/>
            <a:ext cx="928551" cy="521572"/>
          </a:xfrm>
          <a:prstGeom prst="rect">
            <a:avLst/>
          </a:prstGeom>
          <a:noFill/>
          <a:ln w="9525">
            <a:noFill/>
            <a:miter lim="800000"/>
            <a:headEnd/>
            <a:tailEnd/>
          </a:ln>
        </p:spPr>
      </p:pic>
      <p:pic>
        <p:nvPicPr>
          <p:cNvPr id="36" name="Picture 5" descr="DSCN6065b"/>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9787463">
            <a:off x="7767328" y="5524423"/>
            <a:ext cx="900965" cy="515452"/>
          </a:xfrm>
          <a:prstGeom prst="rect">
            <a:avLst/>
          </a:prstGeom>
          <a:noFill/>
          <a:ln w="9525">
            <a:noFill/>
            <a:miter lim="800000"/>
            <a:headEnd/>
            <a:tailEnd/>
          </a:ln>
        </p:spPr>
      </p:pic>
      <p:pic>
        <p:nvPicPr>
          <p:cNvPr id="39" name="Picture 4" descr="MILAero_Page_24_Image_0002"/>
          <p:cNvPicPr>
            <a:picLocks noChangeAspect="1" noChangeArrowheads="1"/>
          </p:cNvPicPr>
          <p:nvPr/>
        </p:nvPicPr>
        <p:blipFill rotWithShape="1">
          <a:blip r:embed="rId8" cstate="print">
            <a:clrChange>
              <a:clrFrom>
                <a:srgbClr val="F3F3F3"/>
              </a:clrFrom>
              <a:clrTo>
                <a:srgbClr val="F3F3F3">
                  <a:alpha val="0"/>
                </a:srgbClr>
              </a:clrTo>
            </a:clrChange>
          </a:blip>
          <a:stretch/>
        </p:blipFill>
        <p:spPr bwMode="auto">
          <a:xfrm>
            <a:off x="8894368" y="3885466"/>
            <a:ext cx="2468012" cy="2297636"/>
          </a:xfrm>
          <a:prstGeom prst="rect">
            <a:avLst/>
          </a:prstGeom>
          <a:noFill/>
          <a:ln w="9525">
            <a:noFill/>
            <a:miter lim="800000"/>
            <a:headEnd/>
            <a:tailEnd/>
          </a:ln>
        </p:spPr>
      </p:pic>
      <p:pic>
        <p:nvPicPr>
          <p:cNvPr id="5" name="Picture 4">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2188" y="1178945"/>
            <a:ext cx="4675375" cy="787474"/>
          </a:xfrm>
          <a:prstGeom prst="rect">
            <a:avLst/>
          </a:prstGeom>
        </p:spPr>
      </p:pic>
      <p:sp>
        <p:nvSpPr>
          <p:cNvPr id="43" name="TextBox 42"/>
          <p:cNvSpPr txBox="1"/>
          <p:nvPr/>
        </p:nvSpPr>
        <p:spPr>
          <a:xfrm>
            <a:off x="4757911" y="6394395"/>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6" name="Picture 5" descr="A picture containing building, sky, outdoor, street&#10;&#10;Description automatically generated">
            <a:extLst>
              <a:ext uri="{FF2B5EF4-FFF2-40B4-BE49-F238E27FC236}">
                <a16:creationId xmlns:a16="http://schemas.microsoft.com/office/drawing/2014/main" id="{A5745D56-6459-323C-A80C-EE1248257D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857" r="8796" b="19631"/>
          <a:stretch/>
        </p:blipFill>
        <p:spPr>
          <a:xfrm>
            <a:off x="633231" y="1239819"/>
            <a:ext cx="4223327" cy="1858738"/>
          </a:xfrm>
          <a:prstGeom prst="rect">
            <a:avLst/>
          </a:prstGeom>
        </p:spPr>
      </p:pic>
      <p:pic>
        <p:nvPicPr>
          <p:cNvPr id="8" name="Picture 7" descr="\\Actor-aero\mktg_share\AVIONICS files\Product Shots\January Product Shots 2008\JPEG Selects\amphenol_Jan08_196.jpg">
            <a:extLst>
              <a:ext uri="{FF2B5EF4-FFF2-40B4-BE49-F238E27FC236}">
                <a16:creationId xmlns:a16="http://schemas.microsoft.com/office/drawing/2014/main" id="{5DC3A6F8-C334-4571-CA0D-0D8FC06D1E89}"/>
              </a:ext>
            </a:extLst>
          </p:cNvPr>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flipH="1">
            <a:off x="241311" y="4559032"/>
            <a:ext cx="1454770" cy="2182155"/>
          </a:xfrm>
          <a:prstGeom prst="rect">
            <a:avLst/>
          </a:prstGeom>
          <a:noFill/>
        </p:spPr>
      </p:pic>
      <p:pic>
        <p:nvPicPr>
          <p:cNvPr id="7" name="Picture 4">
            <a:extLst>
              <a:ext uri="{FF2B5EF4-FFF2-40B4-BE49-F238E27FC236}">
                <a16:creationId xmlns:a16="http://schemas.microsoft.com/office/drawing/2014/main" id="{C2D5CA3E-8DC2-D781-A20D-4F130DD16868}"/>
              </a:ext>
            </a:extLst>
          </p:cNvPr>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flipH="1">
            <a:off x="11168626" y="4445085"/>
            <a:ext cx="862712" cy="1897374"/>
          </a:xfrm>
          <a:prstGeom prst="rect">
            <a:avLst/>
          </a:prstGeom>
          <a:noFill/>
          <a:ln w="9525">
            <a:noFill/>
            <a:miter lim="800000"/>
            <a:headEnd/>
            <a:tailEnd/>
          </a:ln>
        </p:spPr>
      </p:pic>
      <p:pic>
        <p:nvPicPr>
          <p:cNvPr id="9" name="Picture 8" descr="\\Actor-aero01\stewart\EAR designs\Year 2011 EARs\MMA brochure drawings\photos_brochure\MMA plug with backshell attached.jpg">
            <a:extLst>
              <a:ext uri="{FF2B5EF4-FFF2-40B4-BE49-F238E27FC236}">
                <a16:creationId xmlns:a16="http://schemas.microsoft.com/office/drawing/2014/main" id="{570939F0-40B8-065E-26B2-01E2D76A579F}"/>
              </a:ext>
            </a:extLst>
          </p:cNvPr>
          <p:cNvPicPr>
            <a:picLocks noChangeAspect="1" noChangeArrowheads="1"/>
          </p:cNvPicPr>
          <p:nvPr/>
        </p:nvPicPr>
        <p:blipFill>
          <a:blip r:embed="rId14" cstate="print">
            <a:clrChange>
              <a:clrFrom>
                <a:srgbClr val="FFFFFD"/>
              </a:clrFrom>
              <a:clrTo>
                <a:srgbClr val="FFFFFD">
                  <a:alpha val="0"/>
                </a:srgbClr>
              </a:clrTo>
            </a:clrChange>
          </a:blip>
          <a:srcRect/>
          <a:stretch>
            <a:fillRect/>
          </a:stretch>
        </p:blipFill>
        <p:spPr bwMode="auto">
          <a:xfrm>
            <a:off x="3263210" y="4824170"/>
            <a:ext cx="1075729" cy="670649"/>
          </a:xfrm>
          <a:prstGeom prst="rect">
            <a:avLst/>
          </a:prstGeom>
          <a:noFill/>
          <a:ln w="9525">
            <a:noFill/>
            <a:miter lim="800000"/>
            <a:headEnd/>
            <a:tailEnd/>
          </a:ln>
        </p:spPr>
      </p:pic>
      <p:pic>
        <p:nvPicPr>
          <p:cNvPr id="11" name="Picture 3" descr="\\actor-aero\TONYC\Work FOLDER\NGC R27 Buffalo Trace IRAD\photo\IMG_0548.gif">
            <a:extLst>
              <a:ext uri="{FF2B5EF4-FFF2-40B4-BE49-F238E27FC236}">
                <a16:creationId xmlns:a16="http://schemas.microsoft.com/office/drawing/2014/main" id="{E1ECB20A-994A-73A7-9729-9EE5ACCF7625}"/>
              </a:ext>
            </a:extLst>
          </p:cNvPr>
          <p:cNvPicPr>
            <a:picLocks noChangeAspect="1" noChangeArrowheads="1"/>
          </p:cNvPicPr>
          <p:nvPr/>
        </p:nvPicPr>
        <p:blipFill>
          <a:blip r:embed="rId15" cstate="print">
            <a:clrChange>
              <a:clrFrom>
                <a:srgbClr val="666666"/>
              </a:clrFrom>
              <a:clrTo>
                <a:srgbClr val="666666">
                  <a:alpha val="0"/>
                </a:srgbClr>
              </a:clrTo>
            </a:clrChange>
          </a:blip>
          <a:srcRect/>
          <a:stretch>
            <a:fillRect/>
          </a:stretch>
        </p:blipFill>
        <p:spPr bwMode="auto">
          <a:xfrm>
            <a:off x="1300913" y="4880857"/>
            <a:ext cx="1857498" cy="1283481"/>
          </a:xfrm>
          <a:prstGeom prst="rect">
            <a:avLst/>
          </a:prstGeom>
          <a:noFill/>
        </p:spPr>
      </p:pic>
      <p:pic>
        <p:nvPicPr>
          <p:cNvPr id="13" name="Picture 12">
            <a:extLst>
              <a:ext uri="{FF2B5EF4-FFF2-40B4-BE49-F238E27FC236}">
                <a16:creationId xmlns:a16="http://schemas.microsoft.com/office/drawing/2014/main" id="{CED07D14-EDBF-2DF1-2555-61404FCBCF61}"/>
              </a:ext>
            </a:extLst>
          </p:cNvPr>
          <p:cNvPicPr>
            <a:picLocks noChangeAspect="1"/>
          </p:cNvPicPr>
          <p:nvPr/>
        </p:nvPicPr>
        <p:blipFill>
          <a:blip r:embed="rId16" cstate="print">
            <a:clrChange>
              <a:clrFrom>
                <a:srgbClr val="0000FF"/>
              </a:clrFrom>
              <a:clrTo>
                <a:srgbClr val="0000FF">
                  <a:alpha val="0"/>
                </a:srgbClr>
              </a:clrTo>
            </a:clrChange>
            <a:extLst>
              <a:ext uri="{28A0092B-C50C-407E-A947-70E740481C1C}">
                <a14:useLocalDpi xmlns:a14="http://schemas.microsoft.com/office/drawing/2010/main" val="0"/>
              </a:ext>
            </a:extLst>
          </a:blip>
          <a:srcRect/>
          <a:stretch>
            <a:fillRect/>
          </a:stretch>
        </p:blipFill>
        <p:spPr bwMode="auto">
          <a:xfrm>
            <a:off x="6536373" y="5070295"/>
            <a:ext cx="1491779" cy="615124"/>
          </a:xfrm>
          <a:prstGeom prst="rect">
            <a:avLst/>
          </a:prstGeom>
          <a:noFill/>
          <a:ln w="9525">
            <a:noFill/>
            <a:miter lim="800000"/>
            <a:headEnd/>
            <a:tailEnd/>
          </a:ln>
          <a:effectLst>
            <a:softEdge rad="31750"/>
          </a:effectLst>
        </p:spPr>
      </p:pic>
      <p:pic>
        <p:nvPicPr>
          <p:cNvPr id="16" name="Picture 15">
            <a:extLst>
              <a:ext uri="{FF2B5EF4-FFF2-40B4-BE49-F238E27FC236}">
                <a16:creationId xmlns:a16="http://schemas.microsoft.com/office/drawing/2014/main" id="{7A138CEC-8137-6386-3886-10FB022231A9}"/>
              </a:ext>
            </a:extLst>
          </p:cNvPr>
          <p:cNvPicPr>
            <a:picLocks noChangeAspect="1"/>
          </p:cNvPicPr>
          <p:nvPr/>
        </p:nvPicPr>
        <p:blipFill>
          <a:blip r:embed="rId17"/>
          <a:stretch>
            <a:fillRect/>
          </a:stretch>
        </p:blipFill>
        <p:spPr>
          <a:xfrm>
            <a:off x="7898758" y="4506854"/>
            <a:ext cx="1571061" cy="713650"/>
          </a:xfrm>
          <a:prstGeom prst="rect">
            <a:avLst/>
          </a:prstGeom>
        </p:spPr>
      </p:pic>
      <p:pic>
        <p:nvPicPr>
          <p:cNvPr id="17" name="Picture 16">
            <a:extLst>
              <a:ext uri="{FF2B5EF4-FFF2-40B4-BE49-F238E27FC236}">
                <a16:creationId xmlns:a16="http://schemas.microsoft.com/office/drawing/2014/main" id="{3FC22C65-AC98-01AF-D2DE-2F35F32CA0D0}"/>
              </a:ext>
            </a:extLst>
          </p:cNvPr>
          <p:cNvPicPr>
            <a:picLocks noChangeAspect="1"/>
          </p:cNvPicPr>
          <p:nvPr/>
        </p:nvPicPr>
        <p:blipFill rotWithShape="1">
          <a:blip r:embed="rId18" cstate="print">
            <a:clrChange>
              <a:clrFrom>
                <a:srgbClr val="FDF9F4"/>
              </a:clrFrom>
              <a:clrTo>
                <a:srgbClr val="FDF9F4">
                  <a:alpha val="0"/>
                </a:srgbClr>
              </a:clrTo>
            </a:clrChange>
            <a:extLst>
              <a:ext uri="{28A0092B-C50C-407E-A947-70E740481C1C}">
                <a14:useLocalDpi xmlns:a14="http://schemas.microsoft.com/office/drawing/2010/main" val="0"/>
              </a:ext>
            </a:extLst>
          </a:blip>
          <a:srcRect l="21392" t="34964" r="24177" b="32668"/>
          <a:stretch/>
        </p:blipFill>
        <p:spPr>
          <a:xfrm flipH="1">
            <a:off x="6218375" y="4526807"/>
            <a:ext cx="1279090" cy="507477"/>
          </a:xfrm>
          <a:prstGeom prst="rect">
            <a:avLst/>
          </a:prstGeom>
        </p:spPr>
      </p:pic>
      <p:pic>
        <p:nvPicPr>
          <p:cNvPr id="18" name="Picture 17">
            <a:extLst>
              <a:ext uri="{FF2B5EF4-FFF2-40B4-BE49-F238E27FC236}">
                <a16:creationId xmlns:a16="http://schemas.microsoft.com/office/drawing/2014/main" id="{F20A3D65-E513-7CC1-D03E-230689351753}"/>
              </a:ext>
            </a:extLst>
          </p:cNvPr>
          <p:cNvPicPr>
            <a:picLocks noChangeAspect="1"/>
          </p:cNvPicPr>
          <p:nvPr/>
        </p:nvPicPr>
        <p:blipFill>
          <a:blip r:embed="rId19"/>
          <a:stretch>
            <a:fillRect/>
          </a:stretch>
        </p:blipFill>
        <p:spPr>
          <a:xfrm flipH="1">
            <a:off x="5630316" y="5164078"/>
            <a:ext cx="1195870" cy="844447"/>
          </a:xfrm>
          <a:prstGeom prst="rect">
            <a:avLst/>
          </a:prstGeom>
          <a:effectLst/>
        </p:spPr>
      </p:pic>
      <p:grpSp>
        <p:nvGrpSpPr>
          <p:cNvPr id="10" name="Group 9">
            <a:extLst>
              <a:ext uri="{FF2B5EF4-FFF2-40B4-BE49-F238E27FC236}">
                <a16:creationId xmlns:a16="http://schemas.microsoft.com/office/drawing/2014/main" id="{CD04B950-CB9E-23F2-66AA-99B82D3EA75C}"/>
              </a:ext>
            </a:extLst>
          </p:cNvPr>
          <p:cNvGrpSpPr/>
          <p:nvPr/>
        </p:nvGrpSpPr>
        <p:grpSpPr>
          <a:xfrm>
            <a:off x="3071664" y="6589574"/>
            <a:ext cx="6048672" cy="217130"/>
            <a:chOff x="3071664" y="6614454"/>
            <a:chExt cx="6048672" cy="217130"/>
          </a:xfrm>
        </p:grpSpPr>
        <p:sp>
          <p:nvSpPr>
            <p:cNvPr id="19" name="Rectangle 18">
              <a:hlinkClick r:id="rId20" action="ppaction://hlinksldjump"/>
              <a:extLst>
                <a:ext uri="{FF2B5EF4-FFF2-40B4-BE49-F238E27FC236}">
                  <a16:creationId xmlns:a16="http://schemas.microsoft.com/office/drawing/2014/main" id="{0F071F43-6AF9-FCCF-8E56-F239CA83509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20" name="Rectangle 19">
              <a:hlinkClick r:id="rId21" action="ppaction://hlinksldjump"/>
              <a:extLst>
                <a:ext uri="{FF2B5EF4-FFF2-40B4-BE49-F238E27FC236}">
                  <a16:creationId xmlns:a16="http://schemas.microsoft.com/office/drawing/2014/main" id="{5EB9E117-2D11-FAA9-DA4F-23A389AF48F1}"/>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3" name="Rectangle 22">
              <a:hlinkClick r:id="rId22" action="ppaction://hlinksldjump"/>
              <a:extLst>
                <a:ext uri="{FF2B5EF4-FFF2-40B4-BE49-F238E27FC236}">
                  <a16:creationId xmlns:a16="http://schemas.microsoft.com/office/drawing/2014/main" id="{59146404-11FA-C595-C5F8-43EA66771279}"/>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5" name="Rectangle 24">
              <a:hlinkClick r:id="rId23" action="ppaction://hlinksldjump"/>
              <a:extLst>
                <a:ext uri="{FF2B5EF4-FFF2-40B4-BE49-F238E27FC236}">
                  <a16:creationId xmlns:a16="http://schemas.microsoft.com/office/drawing/2014/main" id="{1B8481BE-8293-25F8-99F3-19D930C53CC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6" name="Rectangle 25">
              <a:hlinkClick r:id="rId24" action="ppaction://hlinksldjump"/>
              <a:extLst>
                <a:ext uri="{FF2B5EF4-FFF2-40B4-BE49-F238E27FC236}">
                  <a16:creationId xmlns:a16="http://schemas.microsoft.com/office/drawing/2014/main" id="{D16AE295-91DB-E638-6761-361A5DAF708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7" name="Rectangle 26">
              <a:hlinkClick r:id="rId25" action="ppaction://hlinksldjump"/>
              <a:extLst>
                <a:ext uri="{FF2B5EF4-FFF2-40B4-BE49-F238E27FC236}">
                  <a16:creationId xmlns:a16="http://schemas.microsoft.com/office/drawing/2014/main" id="{9E07600A-5466-1BFD-1FFF-743DC03BDEB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56830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Corporation (APH)</a:t>
            </a:r>
          </a:p>
        </p:txBody>
      </p:sp>
      <p:sp>
        <p:nvSpPr>
          <p:cNvPr id="5" name="TextBox 4"/>
          <p:cNvSpPr txBox="1"/>
          <p:nvPr/>
        </p:nvSpPr>
        <p:spPr>
          <a:xfrm>
            <a:off x="8162262" y="1517731"/>
            <a:ext cx="2915816" cy="369332"/>
          </a:xfrm>
          <a:prstGeom prst="rect">
            <a:avLst/>
          </a:prstGeom>
          <a:noFill/>
        </p:spPr>
        <p:txBody>
          <a:bodyPr wrap="square" rtlCol="0">
            <a:spAutoFit/>
          </a:bodyPr>
          <a:lstStyle/>
          <a:p>
            <a:pPr algn="ctr"/>
            <a:r>
              <a:rPr lang="en-US" b="1" dirty="0">
                <a:latin typeface="Arial" panose="020B0604020202020204" pitchFamily="34" charset="0"/>
                <a:ea typeface="Open Sans Bold" pitchFamily="34" charset="0"/>
                <a:cs typeface="Arial" panose="020B0604020202020204" pitchFamily="34" charset="0"/>
              </a:rPr>
              <a:t>% Sales by Region</a:t>
            </a:r>
          </a:p>
        </p:txBody>
      </p:sp>
      <p:sp>
        <p:nvSpPr>
          <p:cNvPr id="6" name="TextBox 5"/>
          <p:cNvSpPr txBox="1"/>
          <p:nvPr/>
        </p:nvSpPr>
        <p:spPr>
          <a:xfrm>
            <a:off x="8828082" y="4753176"/>
            <a:ext cx="1584176" cy="646331"/>
          </a:xfrm>
          <a:prstGeom prst="rect">
            <a:avLst/>
          </a:prstGeom>
          <a:solidFill>
            <a:srgbClr val="005CB9"/>
          </a:solidFill>
          <a:ln>
            <a:noFill/>
          </a:ln>
        </p:spPr>
        <p:txBody>
          <a:bodyPr wrap="square" rtlCol="0" anchor="t">
            <a:spAutoFit/>
          </a:bodyPr>
          <a:lstStyle/>
          <a:p>
            <a:pPr algn="ctr"/>
            <a:r>
              <a:rPr lang="en-US" b="1" dirty="0">
                <a:solidFill>
                  <a:schemeClr val="bg1"/>
                </a:solidFill>
                <a:latin typeface="Arial" panose="020B0604020202020204" pitchFamily="34" charset="0"/>
                <a:ea typeface="Open Sans Bold" pitchFamily="34" charset="0"/>
                <a:cs typeface="Arial" panose="020B0604020202020204" pitchFamily="34" charset="0"/>
              </a:rPr>
              <a:t>2023 Sales</a:t>
            </a:r>
          </a:p>
          <a:p>
            <a:pPr algn="ctr"/>
            <a:r>
              <a:rPr lang="en-US" b="0" dirty="0">
                <a:solidFill>
                  <a:schemeClr val="bg1"/>
                </a:solidFill>
                <a:latin typeface="Arial" panose="020B0604020202020204" pitchFamily="34" charset="0"/>
                <a:ea typeface="Open Sans" pitchFamily="34" charset="0"/>
                <a:cs typeface="Arial" panose="020B0604020202020204" pitchFamily="34" charset="0"/>
              </a:rPr>
              <a:t>$</a:t>
            </a:r>
            <a:r>
              <a:rPr lang="en-US" dirty="0">
                <a:solidFill>
                  <a:schemeClr val="bg1"/>
                </a:solidFill>
                <a:latin typeface="Arial" panose="020B0604020202020204" pitchFamily="34" charset="0"/>
                <a:ea typeface="Open Sans" pitchFamily="34" charset="0"/>
                <a:cs typeface="Arial" panose="020B0604020202020204" pitchFamily="34" charset="0"/>
              </a:rPr>
              <a:t>12.6</a:t>
            </a:r>
            <a:r>
              <a:rPr lang="en-US" b="0" dirty="0">
                <a:solidFill>
                  <a:schemeClr val="bg1"/>
                </a:solidFill>
                <a:latin typeface="Arial" panose="020B0604020202020204" pitchFamily="34" charset="0"/>
                <a:ea typeface="Open Sans" pitchFamily="34" charset="0"/>
                <a:cs typeface="Arial" panose="020B0604020202020204" pitchFamily="34" charset="0"/>
              </a:rPr>
              <a:t> Billion</a:t>
            </a:r>
          </a:p>
        </p:txBody>
      </p:sp>
      <p:sp>
        <p:nvSpPr>
          <p:cNvPr id="7" name="TextBox 6"/>
          <p:cNvSpPr txBox="1"/>
          <p:nvPr/>
        </p:nvSpPr>
        <p:spPr>
          <a:xfrm>
            <a:off x="2795585" y="5967856"/>
            <a:ext cx="2376264" cy="369332"/>
          </a:xfrm>
          <a:prstGeom prst="rect">
            <a:avLst/>
          </a:prstGeom>
          <a:noFill/>
          <a:ln>
            <a:solidFill>
              <a:schemeClr val="tx1"/>
            </a:solidFill>
          </a:ln>
        </p:spPr>
        <p:txBody>
          <a:bodyPr wrap="square" rtlCol="0" anchor="t">
            <a:spAutoFit/>
          </a:bodyPr>
          <a:lstStyle/>
          <a:p>
            <a:pPr algn="ctr"/>
            <a:r>
              <a:rPr lang="en-US" b="1" dirty="0">
                <a:latin typeface="Arial" panose="020B0604020202020204" pitchFamily="34" charset="0"/>
                <a:ea typeface="Open Sans Bold" pitchFamily="34" charset="0"/>
                <a:cs typeface="Arial" panose="020B0604020202020204" pitchFamily="34" charset="0"/>
              </a:rPr>
              <a:t>~95,000 Employees</a:t>
            </a:r>
            <a:endParaRPr lang="en-US" b="1" dirty="0">
              <a:latin typeface="Arial" panose="020B0604020202020204" pitchFamily="34" charset="0"/>
              <a:ea typeface="Open Sans"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9BFBE313-931D-DBCA-1B8D-F7BF7519D741}"/>
              </a:ext>
            </a:extLst>
          </p:cNvPr>
          <p:cNvGrpSpPr/>
          <p:nvPr/>
        </p:nvGrpSpPr>
        <p:grpSpPr>
          <a:xfrm>
            <a:off x="685524" y="1172713"/>
            <a:ext cx="6760676" cy="4640950"/>
            <a:chOff x="685524" y="1172713"/>
            <a:chExt cx="6760676" cy="4640950"/>
          </a:xfrm>
        </p:grpSpPr>
        <p:pic>
          <p:nvPicPr>
            <p:cNvPr id="9" name="Picture 1" descr="M:\Shared\Presentations\2017 presentations\2017 AMAO Group Presentation\Graphics\Global_Map.png"/>
            <p:cNvPicPr>
              <a:picLocks noChangeAspect="1" noChangeArrowheads="1"/>
            </p:cNvPicPr>
            <p:nvPr/>
          </p:nvPicPr>
          <p:blipFill>
            <a:blip r:embed="rId2" cstate="print"/>
            <a:stretch>
              <a:fillRect/>
            </a:stretch>
          </p:blipFill>
          <p:spPr bwMode="auto">
            <a:xfrm>
              <a:off x="685524" y="2194671"/>
              <a:ext cx="6156311" cy="3252680"/>
            </a:xfrm>
            <a:prstGeom prst="rect">
              <a:avLst/>
            </a:prstGeom>
            <a:noFill/>
            <a:ln>
              <a:noFill/>
            </a:ln>
          </p:spPr>
        </p:pic>
        <p:sp>
          <p:nvSpPr>
            <p:cNvPr id="10" name="Line 7"/>
            <p:cNvSpPr>
              <a:spLocks noChangeShapeType="1"/>
            </p:cNvSpPr>
            <p:nvPr/>
          </p:nvSpPr>
          <p:spPr bwMode="auto">
            <a:xfrm>
              <a:off x="3363060" y="5423138"/>
              <a:ext cx="369163" cy="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 name="Text Box 8"/>
            <p:cNvSpPr txBox="1">
              <a:spLocks noChangeArrowheads="1"/>
            </p:cNvSpPr>
            <p:nvPr/>
          </p:nvSpPr>
          <p:spPr bwMode="auto">
            <a:xfrm>
              <a:off x="3861965" y="5279703"/>
              <a:ext cx="1040629" cy="276979"/>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1200" dirty="0">
                  <a:latin typeface="Arial" panose="020B0604020202020204" pitchFamily="34" charset="0"/>
                  <a:ea typeface="Open Sans" pitchFamily="34" charset="0"/>
                  <a:cs typeface="Arial" panose="020B0604020202020204" pitchFamily="34" charset="0"/>
                </a:rPr>
                <a:t>Operations </a:t>
              </a:r>
              <a:endParaRPr lang="en-US" sz="2400" dirty="0">
                <a:latin typeface="Arial" panose="020B0604020202020204" pitchFamily="34" charset="0"/>
                <a:ea typeface="Open Sans" pitchFamily="34" charset="0"/>
                <a:cs typeface="Arial" panose="020B0604020202020204" pitchFamily="34" charset="0"/>
              </a:endParaRPr>
            </a:p>
          </p:txBody>
        </p:sp>
        <p:sp>
          <p:nvSpPr>
            <p:cNvPr id="12" name="Text Box 9"/>
            <p:cNvSpPr txBox="1">
              <a:spLocks noChangeArrowheads="1"/>
            </p:cNvSpPr>
            <p:nvPr/>
          </p:nvSpPr>
          <p:spPr bwMode="auto">
            <a:xfrm>
              <a:off x="3741454" y="5536684"/>
              <a:ext cx="1486264" cy="276979"/>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1200" dirty="0">
                  <a:latin typeface="Arial" panose="020B0604020202020204" pitchFamily="34" charset="0"/>
                  <a:ea typeface="Open Sans" pitchFamily="34" charset="0"/>
                  <a:cs typeface="Arial" panose="020B0604020202020204" pitchFamily="34" charset="0"/>
                </a:rPr>
                <a:t>   Sales Locations</a:t>
              </a:r>
              <a:endParaRPr lang="en-US" sz="2400" dirty="0">
                <a:latin typeface="Arial" panose="020B0604020202020204" pitchFamily="34" charset="0"/>
                <a:ea typeface="Open Sans" pitchFamily="34" charset="0"/>
                <a:cs typeface="Arial" panose="020B0604020202020204" pitchFamily="34" charset="0"/>
              </a:endParaRPr>
            </a:p>
          </p:txBody>
        </p:sp>
        <p:sp>
          <p:nvSpPr>
            <p:cNvPr id="13" name="Line 10"/>
            <p:cNvSpPr>
              <a:spLocks noChangeShapeType="1"/>
            </p:cNvSpPr>
            <p:nvPr/>
          </p:nvSpPr>
          <p:spPr bwMode="auto">
            <a:xfrm>
              <a:off x="3375832" y="5679686"/>
              <a:ext cx="369163" cy="0"/>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4" name="Line 13"/>
            <p:cNvSpPr>
              <a:spLocks noChangeShapeType="1"/>
            </p:cNvSpPr>
            <p:nvPr/>
          </p:nvSpPr>
          <p:spPr bwMode="auto">
            <a:xfrm rot="20431859" flipV="1">
              <a:off x="1754557" y="1938372"/>
              <a:ext cx="635303" cy="890279"/>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5" name="Text Box 14"/>
            <p:cNvSpPr txBox="1">
              <a:spLocks noChangeArrowheads="1"/>
            </p:cNvSpPr>
            <p:nvPr/>
          </p:nvSpPr>
          <p:spPr bwMode="auto">
            <a:xfrm>
              <a:off x="2031023" y="1591137"/>
              <a:ext cx="857887"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CANADA (8)</a:t>
              </a:r>
            </a:p>
          </p:txBody>
        </p:sp>
        <p:sp>
          <p:nvSpPr>
            <p:cNvPr id="16" name="Text Box 16"/>
            <p:cNvSpPr txBox="1">
              <a:spLocks noChangeArrowheads="1"/>
            </p:cNvSpPr>
            <p:nvPr/>
          </p:nvSpPr>
          <p:spPr bwMode="auto">
            <a:xfrm>
              <a:off x="2887531" y="2663728"/>
              <a:ext cx="543699"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NL (2) </a:t>
              </a:r>
            </a:p>
          </p:txBody>
        </p:sp>
        <p:sp>
          <p:nvSpPr>
            <p:cNvPr id="17" name="Line 17"/>
            <p:cNvSpPr>
              <a:spLocks noChangeShapeType="1"/>
            </p:cNvSpPr>
            <p:nvPr/>
          </p:nvSpPr>
          <p:spPr bwMode="auto">
            <a:xfrm rot="2130679" flipV="1">
              <a:off x="3385742" y="2709540"/>
              <a:ext cx="274726" cy="2596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8" name="Text Box 18"/>
            <p:cNvSpPr txBox="1">
              <a:spLocks noChangeArrowheads="1"/>
            </p:cNvSpPr>
            <p:nvPr/>
          </p:nvSpPr>
          <p:spPr bwMode="auto">
            <a:xfrm>
              <a:off x="2881607" y="2506440"/>
              <a:ext cx="524462"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UK (4)</a:t>
              </a:r>
            </a:p>
          </p:txBody>
        </p:sp>
        <p:sp>
          <p:nvSpPr>
            <p:cNvPr id="19" name="Line 19"/>
            <p:cNvSpPr>
              <a:spLocks noChangeShapeType="1"/>
            </p:cNvSpPr>
            <p:nvPr/>
          </p:nvSpPr>
          <p:spPr bwMode="auto">
            <a:xfrm rot="20130488" flipH="1">
              <a:off x="6072904" y="5067331"/>
              <a:ext cx="277587" cy="8857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5392581" y="5202258"/>
              <a:ext cx="851475"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AUSTRALIA</a:t>
              </a:r>
            </a:p>
          </p:txBody>
        </p:sp>
        <p:sp>
          <p:nvSpPr>
            <p:cNvPr id="21" name="Line 21"/>
            <p:cNvSpPr>
              <a:spLocks noChangeShapeType="1"/>
            </p:cNvSpPr>
            <p:nvPr/>
          </p:nvSpPr>
          <p:spPr bwMode="auto">
            <a:xfrm rot="1800000" flipV="1">
              <a:off x="6124415" y="3127956"/>
              <a:ext cx="237524" cy="11453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6386573" y="3027169"/>
              <a:ext cx="780943"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JAPAN  (5)</a:t>
              </a:r>
            </a:p>
          </p:txBody>
        </p:sp>
        <p:sp>
          <p:nvSpPr>
            <p:cNvPr id="23" name="Line 23"/>
            <p:cNvSpPr>
              <a:spLocks noChangeShapeType="1"/>
            </p:cNvSpPr>
            <p:nvPr/>
          </p:nvSpPr>
          <p:spPr bwMode="auto">
            <a:xfrm>
              <a:off x="5059852" y="3795284"/>
              <a:ext cx="0" cy="248911"/>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4656217" y="4053360"/>
              <a:ext cx="671938"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INDIA (7)</a:t>
              </a:r>
            </a:p>
          </p:txBody>
        </p:sp>
        <p:sp>
          <p:nvSpPr>
            <p:cNvPr id="25" name="Line 25"/>
            <p:cNvSpPr>
              <a:spLocks noChangeShapeType="1"/>
            </p:cNvSpPr>
            <p:nvPr/>
          </p:nvSpPr>
          <p:spPr bwMode="auto">
            <a:xfrm rot="412096" flipH="1" flipV="1">
              <a:off x="3879658" y="2084850"/>
              <a:ext cx="21933" cy="759665"/>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3078473" y="1794948"/>
              <a:ext cx="1130156"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algn="ctr" defTabSz="912813" eaLnBrk="0" hangingPunct="0"/>
              <a:r>
                <a:rPr lang="en-US" sz="900" dirty="0">
                  <a:latin typeface="Arial" panose="020B0604020202020204" pitchFamily="34" charset="0"/>
                  <a:ea typeface="Open Sans" pitchFamily="34" charset="0"/>
                  <a:cs typeface="Arial" panose="020B0604020202020204" pitchFamily="34" charset="0"/>
                </a:rPr>
                <a:t>GERMANY (10)</a:t>
              </a:r>
            </a:p>
          </p:txBody>
        </p:sp>
        <p:sp>
          <p:nvSpPr>
            <p:cNvPr id="27" name="Line 27"/>
            <p:cNvSpPr>
              <a:spLocks noChangeShapeType="1"/>
            </p:cNvSpPr>
            <p:nvPr/>
          </p:nvSpPr>
          <p:spPr bwMode="auto">
            <a:xfrm rot="20700000">
              <a:off x="3543526" y="2332393"/>
              <a:ext cx="101726" cy="58071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2695322" y="2129254"/>
              <a:ext cx="838651"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FRANCE (8)</a:t>
              </a:r>
            </a:p>
          </p:txBody>
        </p:sp>
        <p:sp>
          <p:nvSpPr>
            <p:cNvPr id="29" name="Line 29"/>
            <p:cNvSpPr>
              <a:spLocks noChangeShapeType="1"/>
            </p:cNvSpPr>
            <p:nvPr/>
          </p:nvSpPr>
          <p:spPr bwMode="auto">
            <a:xfrm rot="20700000">
              <a:off x="4385302" y="3185362"/>
              <a:ext cx="147290" cy="691734"/>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4391347" y="3845086"/>
              <a:ext cx="780943"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ISRAEL (2)</a:t>
              </a:r>
            </a:p>
          </p:txBody>
        </p:sp>
        <p:sp>
          <p:nvSpPr>
            <p:cNvPr id="31" name="Line 31"/>
            <p:cNvSpPr>
              <a:spLocks noChangeShapeType="1"/>
            </p:cNvSpPr>
            <p:nvPr/>
          </p:nvSpPr>
          <p:spPr bwMode="auto">
            <a:xfrm rot="4500000" flipV="1">
              <a:off x="5936321" y="3051243"/>
              <a:ext cx="293197" cy="443568"/>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32" name="Text Box 32"/>
            <p:cNvSpPr txBox="1">
              <a:spLocks noChangeArrowheads="1"/>
            </p:cNvSpPr>
            <p:nvPr/>
          </p:nvSpPr>
          <p:spPr bwMode="auto">
            <a:xfrm>
              <a:off x="6255416" y="3230241"/>
              <a:ext cx="994047"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KOREA (5)</a:t>
              </a:r>
            </a:p>
          </p:txBody>
        </p:sp>
        <p:sp>
          <p:nvSpPr>
            <p:cNvPr id="33" name="Text Box 33"/>
            <p:cNvSpPr txBox="1">
              <a:spLocks noChangeArrowheads="1"/>
            </p:cNvSpPr>
            <p:nvPr/>
          </p:nvSpPr>
          <p:spPr bwMode="auto">
            <a:xfrm>
              <a:off x="2095103" y="2981358"/>
              <a:ext cx="658198" cy="507811"/>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algn="ctr" defTabSz="912813" eaLnBrk="0" hangingPunct="0"/>
              <a:r>
                <a:rPr lang="en-US" sz="900" dirty="0">
                  <a:latin typeface="Arial" panose="020B0604020202020204" pitchFamily="34" charset="0"/>
                  <a:ea typeface="Open Sans" pitchFamily="34" charset="0"/>
                  <a:cs typeface="Arial" panose="020B0604020202020204" pitchFamily="34" charset="0"/>
                </a:rPr>
                <a:t>HQ</a:t>
              </a:r>
            </a:p>
            <a:p>
              <a:pPr algn="ctr" defTabSz="912813" eaLnBrk="0" hangingPunct="0"/>
              <a:r>
                <a:rPr lang="en-US" sz="900" dirty="0">
                  <a:latin typeface="Arial" panose="020B0604020202020204" pitchFamily="34" charset="0"/>
                  <a:ea typeface="Open Sans" pitchFamily="34" charset="0"/>
                  <a:cs typeface="Arial" panose="020B0604020202020204" pitchFamily="34" charset="0"/>
                </a:rPr>
                <a:t>USA (45)</a:t>
              </a:r>
            </a:p>
          </p:txBody>
        </p:sp>
        <p:sp>
          <p:nvSpPr>
            <p:cNvPr id="34" name="Text Box 34"/>
            <p:cNvSpPr txBox="1">
              <a:spLocks noChangeArrowheads="1"/>
            </p:cNvSpPr>
            <p:nvPr/>
          </p:nvSpPr>
          <p:spPr bwMode="auto">
            <a:xfrm>
              <a:off x="5969802" y="3729620"/>
              <a:ext cx="1161313"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 HONG KONG</a:t>
              </a:r>
            </a:p>
          </p:txBody>
        </p:sp>
        <p:sp>
          <p:nvSpPr>
            <p:cNvPr id="35" name="Line 35"/>
            <p:cNvSpPr>
              <a:spLocks noChangeShapeType="1"/>
            </p:cNvSpPr>
            <p:nvPr/>
          </p:nvSpPr>
          <p:spPr bwMode="auto">
            <a:xfrm rot="19800000">
              <a:off x="2364105" y="4795513"/>
              <a:ext cx="160256" cy="218371"/>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36" name="Text Box 36"/>
            <p:cNvSpPr txBox="1">
              <a:spLocks noChangeArrowheads="1"/>
            </p:cNvSpPr>
            <p:nvPr/>
          </p:nvSpPr>
          <p:spPr bwMode="auto">
            <a:xfrm>
              <a:off x="2473198" y="4946693"/>
              <a:ext cx="1043835"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a:latin typeface="Arial" panose="020B0604020202020204" pitchFamily="34" charset="0"/>
                  <a:ea typeface="Open Sans" pitchFamily="34" charset="0"/>
                  <a:cs typeface="Arial" panose="020B0604020202020204" pitchFamily="34" charset="0"/>
                </a:rPr>
                <a:t>ARGENTINA (2)</a:t>
              </a:r>
            </a:p>
          </p:txBody>
        </p:sp>
        <p:sp>
          <p:nvSpPr>
            <p:cNvPr id="37" name="Line 37"/>
            <p:cNvSpPr>
              <a:spLocks noChangeShapeType="1"/>
            </p:cNvSpPr>
            <p:nvPr/>
          </p:nvSpPr>
          <p:spPr bwMode="auto">
            <a:xfrm rot="14400000" flipH="1">
              <a:off x="2618774" y="4548575"/>
              <a:ext cx="91624" cy="240385"/>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38" name="Text Box 38"/>
            <p:cNvSpPr txBox="1">
              <a:spLocks noChangeArrowheads="1"/>
            </p:cNvSpPr>
            <p:nvPr/>
          </p:nvSpPr>
          <p:spPr bwMode="auto">
            <a:xfrm>
              <a:off x="2805567" y="4513007"/>
              <a:ext cx="780943"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BRAZIL (3)</a:t>
              </a:r>
            </a:p>
          </p:txBody>
        </p:sp>
        <p:sp>
          <p:nvSpPr>
            <p:cNvPr id="39" name="Line 39"/>
            <p:cNvSpPr>
              <a:spLocks noChangeShapeType="1"/>
            </p:cNvSpPr>
            <p:nvPr/>
          </p:nvSpPr>
          <p:spPr bwMode="auto">
            <a:xfrm rot="1018155" flipH="1">
              <a:off x="1531343" y="3508196"/>
              <a:ext cx="20032" cy="186302"/>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40" name="Text Box 40"/>
            <p:cNvSpPr txBox="1">
              <a:spLocks noChangeArrowheads="1"/>
            </p:cNvSpPr>
            <p:nvPr/>
          </p:nvSpPr>
          <p:spPr bwMode="auto">
            <a:xfrm>
              <a:off x="1025132" y="3682282"/>
              <a:ext cx="813003"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MEXICO (7)</a:t>
              </a:r>
            </a:p>
          </p:txBody>
        </p:sp>
        <p:sp>
          <p:nvSpPr>
            <p:cNvPr id="41" name="Line 41"/>
            <p:cNvSpPr>
              <a:spLocks noChangeShapeType="1"/>
            </p:cNvSpPr>
            <p:nvPr/>
          </p:nvSpPr>
          <p:spPr bwMode="auto">
            <a:xfrm rot="18900000" flipH="1">
              <a:off x="4005382" y="3047981"/>
              <a:ext cx="429106" cy="1096042"/>
            </a:xfrm>
            <a:prstGeom prst="line">
              <a:avLst/>
            </a:prstGeom>
            <a:noFill/>
            <a:ln w="9525">
              <a:solidFill>
                <a:srgbClr val="33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42" name="Text Box 42"/>
            <p:cNvSpPr txBox="1">
              <a:spLocks noChangeArrowheads="1"/>
            </p:cNvSpPr>
            <p:nvPr/>
          </p:nvSpPr>
          <p:spPr bwMode="auto">
            <a:xfrm>
              <a:off x="4261951" y="4196411"/>
              <a:ext cx="806440"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ITALY (2)</a:t>
              </a:r>
            </a:p>
          </p:txBody>
        </p:sp>
        <p:sp>
          <p:nvSpPr>
            <p:cNvPr id="43" name="Text Box 44"/>
            <p:cNvSpPr txBox="1">
              <a:spLocks noChangeArrowheads="1"/>
            </p:cNvSpPr>
            <p:nvPr/>
          </p:nvSpPr>
          <p:spPr bwMode="auto">
            <a:xfrm>
              <a:off x="2526769" y="2802691"/>
              <a:ext cx="792594"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SPAIN (2)</a:t>
              </a:r>
            </a:p>
          </p:txBody>
        </p:sp>
        <p:sp>
          <p:nvSpPr>
            <p:cNvPr id="44" name="Line 45"/>
            <p:cNvSpPr>
              <a:spLocks noChangeShapeType="1"/>
            </p:cNvSpPr>
            <p:nvPr/>
          </p:nvSpPr>
          <p:spPr bwMode="auto">
            <a:xfrm flipH="1" flipV="1">
              <a:off x="5821072" y="3485290"/>
              <a:ext cx="363439" cy="44286"/>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45" name="Text Box 46"/>
            <p:cNvSpPr txBox="1">
              <a:spLocks noChangeArrowheads="1"/>
            </p:cNvSpPr>
            <p:nvPr/>
          </p:nvSpPr>
          <p:spPr bwMode="auto">
            <a:xfrm>
              <a:off x="6218450" y="3415045"/>
              <a:ext cx="819415"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TAIWAN (5)</a:t>
              </a:r>
            </a:p>
          </p:txBody>
        </p:sp>
        <p:sp>
          <p:nvSpPr>
            <p:cNvPr id="46" name="Text Box 48"/>
            <p:cNvSpPr txBox="1">
              <a:spLocks noChangeArrowheads="1"/>
            </p:cNvSpPr>
            <p:nvPr/>
          </p:nvSpPr>
          <p:spPr bwMode="auto">
            <a:xfrm>
              <a:off x="4771436" y="4538966"/>
              <a:ext cx="1050247"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SINGAPORE (4)</a:t>
              </a:r>
            </a:p>
          </p:txBody>
        </p:sp>
        <p:sp>
          <p:nvSpPr>
            <p:cNvPr id="47" name="Text Box 49"/>
            <p:cNvSpPr txBox="1">
              <a:spLocks noChangeArrowheads="1"/>
            </p:cNvSpPr>
            <p:nvPr/>
          </p:nvSpPr>
          <p:spPr bwMode="auto">
            <a:xfrm>
              <a:off x="6193840" y="3584548"/>
              <a:ext cx="798576"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CHINA (51)</a:t>
              </a:r>
            </a:p>
          </p:txBody>
        </p:sp>
        <p:sp>
          <p:nvSpPr>
            <p:cNvPr id="48" name="Line 50"/>
            <p:cNvSpPr>
              <a:spLocks noChangeShapeType="1"/>
            </p:cNvSpPr>
            <p:nvPr/>
          </p:nvSpPr>
          <p:spPr bwMode="auto">
            <a:xfrm rot="900000">
              <a:off x="5718049" y="3575387"/>
              <a:ext cx="477909" cy="44285"/>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49" name="Line 51"/>
            <p:cNvSpPr>
              <a:spLocks noChangeShapeType="1"/>
            </p:cNvSpPr>
            <p:nvPr/>
          </p:nvSpPr>
          <p:spPr bwMode="auto">
            <a:xfrm rot="21116016" flipV="1">
              <a:off x="4038344" y="1665502"/>
              <a:ext cx="1009581" cy="949249"/>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50" name="Text Box 52"/>
            <p:cNvSpPr txBox="1">
              <a:spLocks noChangeArrowheads="1"/>
            </p:cNvSpPr>
            <p:nvPr/>
          </p:nvSpPr>
          <p:spPr bwMode="auto">
            <a:xfrm>
              <a:off x="4925060" y="1391560"/>
              <a:ext cx="864299"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SWEDEN (2)</a:t>
              </a:r>
            </a:p>
          </p:txBody>
        </p:sp>
        <p:sp>
          <p:nvSpPr>
            <p:cNvPr id="51" name="Text Box 53"/>
            <p:cNvSpPr txBox="1">
              <a:spLocks noChangeArrowheads="1"/>
            </p:cNvSpPr>
            <p:nvPr/>
          </p:nvSpPr>
          <p:spPr bwMode="auto">
            <a:xfrm>
              <a:off x="3631685" y="1639799"/>
              <a:ext cx="880065"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AUSTRIA</a:t>
              </a:r>
            </a:p>
          </p:txBody>
        </p:sp>
        <p:sp>
          <p:nvSpPr>
            <p:cNvPr id="52" name="Line 54"/>
            <p:cNvSpPr>
              <a:spLocks noChangeShapeType="1"/>
            </p:cNvSpPr>
            <p:nvPr/>
          </p:nvSpPr>
          <p:spPr bwMode="auto">
            <a:xfrm rot="20023088" flipH="1">
              <a:off x="4046692" y="2195433"/>
              <a:ext cx="1065323" cy="364152"/>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53" name="Text Box 55"/>
            <p:cNvSpPr txBox="1">
              <a:spLocks noChangeArrowheads="1"/>
            </p:cNvSpPr>
            <p:nvPr/>
          </p:nvSpPr>
          <p:spPr bwMode="auto">
            <a:xfrm>
              <a:off x="4975791" y="1794689"/>
              <a:ext cx="870711"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ESTONIA (3)</a:t>
              </a:r>
            </a:p>
          </p:txBody>
        </p:sp>
        <p:sp>
          <p:nvSpPr>
            <p:cNvPr id="54" name="Line 56"/>
            <p:cNvSpPr>
              <a:spLocks noChangeShapeType="1"/>
            </p:cNvSpPr>
            <p:nvPr/>
          </p:nvSpPr>
          <p:spPr bwMode="auto">
            <a:xfrm rot="19247721" flipV="1">
              <a:off x="3699258" y="1945012"/>
              <a:ext cx="999573" cy="645969"/>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55" name="Text Box 57"/>
            <p:cNvSpPr txBox="1">
              <a:spLocks noChangeArrowheads="1"/>
            </p:cNvSpPr>
            <p:nvPr/>
          </p:nvSpPr>
          <p:spPr bwMode="auto">
            <a:xfrm>
              <a:off x="3750849" y="1320048"/>
              <a:ext cx="1150414" cy="369312"/>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algn="l" defTabSz="912813" eaLnBrk="0" hangingPunct="0"/>
              <a:r>
                <a:rPr lang="en-US" sz="900" dirty="0">
                  <a:latin typeface="Arial" panose="020B0604020202020204" pitchFamily="34" charset="0"/>
                  <a:ea typeface="Open Sans" pitchFamily="34" charset="0"/>
                  <a:cs typeface="Arial" panose="020B0604020202020204" pitchFamily="34" charset="0"/>
                </a:rPr>
                <a:t>CZECH</a:t>
              </a:r>
              <a:br>
                <a:rPr lang="en-US" sz="900" dirty="0">
                  <a:latin typeface="Arial" panose="020B0604020202020204" pitchFamily="34" charset="0"/>
                  <a:ea typeface="Open Sans" pitchFamily="34" charset="0"/>
                  <a:cs typeface="Arial" panose="020B0604020202020204" pitchFamily="34" charset="0"/>
                </a:rPr>
              </a:br>
              <a:r>
                <a:rPr lang="en-US" sz="900" dirty="0">
                  <a:latin typeface="Arial" panose="020B0604020202020204" pitchFamily="34" charset="0"/>
                  <a:ea typeface="Open Sans" pitchFamily="34" charset="0"/>
                  <a:cs typeface="Arial" panose="020B0604020202020204" pitchFamily="34" charset="0"/>
                </a:rPr>
                <a:t>REPUBLIC (3)</a:t>
              </a:r>
            </a:p>
          </p:txBody>
        </p:sp>
        <p:sp>
          <p:nvSpPr>
            <p:cNvPr id="56" name="Line 58"/>
            <p:cNvSpPr>
              <a:spLocks noChangeShapeType="1"/>
            </p:cNvSpPr>
            <p:nvPr/>
          </p:nvSpPr>
          <p:spPr bwMode="auto">
            <a:xfrm rot="900000">
              <a:off x="5410674" y="3922571"/>
              <a:ext cx="40837" cy="44733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57" name="Text Box 59"/>
            <p:cNvSpPr txBox="1">
              <a:spLocks noChangeArrowheads="1"/>
            </p:cNvSpPr>
            <p:nvPr/>
          </p:nvSpPr>
          <p:spPr bwMode="auto">
            <a:xfrm>
              <a:off x="5163053" y="4333910"/>
              <a:ext cx="960479"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MALAYSIA (4)</a:t>
              </a:r>
            </a:p>
          </p:txBody>
        </p:sp>
        <p:sp>
          <p:nvSpPr>
            <p:cNvPr id="58" name="Text Box 60"/>
            <p:cNvSpPr txBox="1">
              <a:spLocks noChangeArrowheads="1"/>
            </p:cNvSpPr>
            <p:nvPr/>
          </p:nvSpPr>
          <p:spPr bwMode="auto">
            <a:xfrm>
              <a:off x="4207056" y="4795513"/>
              <a:ext cx="620642" cy="3693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algn="l" defTabSz="912813" eaLnBrk="0" hangingPunct="0"/>
              <a:r>
                <a:rPr lang="en-US" sz="900" dirty="0">
                  <a:latin typeface="Arial" panose="020B0604020202020204" pitchFamily="34" charset="0"/>
                  <a:ea typeface="Open Sans" pitchFamily="34" charset="0"/>
                  <a:cs typeface="Arial" panose="020B0604020202020204" pitchFamily="34" charset="0"/>
                </a:rPr>
                <a:t>SOUTH</a:t>
              </a:r>
              <a:br>
                <a:rPr lang="en-US" sz="900" dirty="0">
                  <a:latin typeface="Arial" panose="020B0604020202020204" pitchFamily="34" charset="0"/>
                  <a:ea typeface="Open Sans" pitchFamily="34" charset="0"/>
                  <a:cs typeface="Arial" panose="020B0604020202020204" pitchFamily="34" charset="0"/>
                </a:rPr>
              </a:br>
              <a:r>
                <a:rPr lang="en-US" sz="900" dirty="0">
                  <a:latin typeface="Arial" panose="020B0604020202020204" pitchFamily="34" charset="0"/>
                  <a:ea typeface="Open Sans" pitchFamily="34" charset="0"/>
                  <a:cs typeface="Arial" panose="020B0604020202020204" pitchFamily="34" charset="0"/>
                </a:rPr>
                <a:t>AFRICA</a:t>
              </a:r>
            </a:p>
          </p:txBody>
        </p:sp>
        <p:sp>
          <p:nvSpPr>
            <p:cNvPr id="59" name="Line 61"/>
            <p:cNvSpPr>
              <a:spLocks noChangeShapeType="1"/>
            </p:cNvSpPr>
            <p:nvPr/>
          </p:nvSpPr>
          <p:spPr bwMode="auto">
            <a:xfrm rot="18000000">
              <a:off x="4066904" y="4718175"/>
              <a:ext cx="88570" cy="243247"/>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83" name="Line 87"/>
            <p:cNvSpPr>
              <a:spLocks noChangeShapeType="1"/>
            </p:cNvSpPr>
            <p:nvPr/>
          </p:nvSpPr>
          <p:spPr bwMode="auto">
            <a:xfrm rot="1672708" flipV="1">
              <a:off x="2029283" y="3048549"/>
              <a:ext cx="234662" cy="36650"/>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85" name="Oval 84"/>
            <p:cNvSpPr>
              <a:spLocks noChangeArrowheads="1"/>
            </p:cNvSpPr>
            <p:nvPr/>
          </p:nvSpPr>
          <p:spPr bwMode="auto">
            <a:xfrm>
              <a:off x="5586410" y="3528048"/>
              <a:ext cx="65820" cy="68718"/>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86" name="Oval 85"/>
            <p:cNvSpPr>
              <a:spLocks noChangeArrowheads="1"/>
            </p:cNvSpPr>
            <p:nvPr/>
          </p:nvSpPr>
          <p:spPr bwMode="auto">
            <a:xfrm>
              <a:off x="5769561" y="3123375"/>
              <a:ext cx="65820" cy="68717"/>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87" name="Oval 86"/>
            <p:cNvSpPr>
              <a:spLocks noChangeArrowheads="1"/>
            </p:cNvSpPr>
            <p:nvPr/>
          </p:nvSpPr>
          <p:spPr bwMode="auto">
            <a:xfrm>
              <a:off x="3643297" y="2788948"/>
              <a:ext cx="68682" cy="65665"/>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88" name="Oval 87"/>
            <p:cNvSpPr>
              <a:spLocks noChangeArrowheads="1"/>
            </p:cNvSpPr>
            <p:nvPr/>
          </p:nvSpPr>
          <p:spPr bwMode="auto">
            <a:xfrm>
              <a:off x="3683361" y="2785893"/>
              <a:ext cx="65820" cy="65665"/>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89" name="Oval 88"/>
            <p:cNvSpPr>
              <a:spLocks noChangeArrowheads="1"/>
            </p:cNvSpPr>
            <p:nvPr/>
          </p:nvSpPr>
          <p:spPr bwMode="auto">
            <a:xfrm>
              <a:off x="3697671" y="2821016"/>
              <a:ext cx="65820" cy="65664"/>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0" name="Oval 89"/>
            <p:cNvSpPr>
              <a:spLocks noChangeArrowheads="1"/>
            </p:cNvSpPr>
            <p:nvPr/>
          </p:nvSpPr>
          <p:spPr bwMode="auto">
            <a:xfrm>
              <a:off x="3774937" y="2688161"/>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1" name="Oval 90"/>
            <p:cNvSpPr>
              <a:spLocks noChangeArrowheads="1"/>
            </p:cNvSpPr>
            <p:nvPr/>
          </p:nvSpPr>
          <p:spPr bwMode="auto">
            <a:xfrm>
              <a:off x="5660816" y="3413517"/>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2" name="Oval 91"/>
            <p:cNvSpPr>
              <a:spLocks noChangeArrowheads="1"/>
            </p:cNvSpPr>
            <p:nvPr/>
          </p:nvSpPr>
          <p:spPr bwMode="auto">
            <a:xfrm>
              <a:off x="5720911" y="3415045"/>
              <a:ext cx="65820" cy="70245"/>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3" name="Oval 92"/>
            <p:cNvSpPr>
              <a:spLocks noChangeArrowheads="1"/>
            </p:cNvSpPr>
            <p:nvPr/>
          </p:nvSpPr>
          <p:spPr bwMode="auto">
            <a:xfrm>
              <a:off x="5609304" y="3463911"/>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4" name="Oval 93"/>
            <p:cNvSpPr>
              <a:spLocks noChangeArrowheads="1"/>
            </p:cNvSpPr>
            <p:nvPr/>
          </p:nvSpPr>
          <p:spPr bwMode="auto">
            <a:xfrm>
              <a:off x="5646506" y="3150863"/>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5" name="Oval 94"/>
            <p:cNvSpPr>
              <a:spLocks noChangeArrowheads="1"/>
            </p:cNvSpPr>
            <p:nvPr/>
          </p:nvSpPr>
          <p:spPr bwMode="auto">
            <a:xfrm>
              <a:off x="5712327" y="3224161"/>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6" name="Oval 95"/>
            <p:cNvSpPr>
              <a:spLocks noChangeArrowheads="1"/>
            </p:cNvSpPr>
            <p:nvPr/>
          </p:nvSpPr>
          <p:spPr bwMode="auto">
            <a:xfrm>
              <a:off x="5617889" y="3214999"/>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7" name="Oval 96"/>
            <p:cNvSpPr>
              <a:spLocks noChangeArrowheads="1"/>
            </p:cNvSpPr>
            <p:nvPr/>
          </p:nvSpPr>
          <p:spPr bwMode="auto">
            <a:xfrm>
              <a:off x="5669400" y="3037860"/>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8" name="Oval 97"/>
            <p:cNvSpPr>
              <a:spLocks noChangeArrowheads="1"/>
            </p:cNvSpPr>
            <p:nvPr/>
          </p:nvSpPr>
          <p:spPr bwMode="auto">
            <a:xfrm>
              <a:off x="5818210" y="3106577"/>
              <a:ext cx="60096" cy="65665"/>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99" name="Oval 98"/>
            <p:cNvSpPr>
              <a:spLocks noChangeArrowheads="1"/>
            </p:cNvSpPr>
            <p:nvPr/>
          </p:nvSpPr>
          <p:spPr bwMode="auto">
            <a:xfrm>
              <a:off x="4928213" y="3659375"/>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0" name="Oval 99"/>
            <p:cNvSpPr>
              <a:spLocks noChangeArrowheads="1"/>
            </p:cNvSpPr>
            <p:nvPr/>
          </p:nvSpPr>
          <p:spPr bwMode="auto">
            <a:xfrm>
              <a:off x="3706255" y="2900423"/>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1" name="Oval 100"/>
            <p:cNvSpPr>
              <a:spLocks noChangeArrowheads="1"/>
            </p:cNvSpPr>
            <p:nvPr/>
          </p:nvSpPr>
          <p:spPr bwMode="auto">
            <a:xfrm>
              <a:off x="3643297" y="2856138"/>
              <a:ext cx="65820" cy="68718"/>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2" name="Oval 101"/>
            <p:cNvSpPr>
              <a:spLocks noChangeArrowheads="1"/>
            </p:cNvSpPr>
            <p:nvPr/>
          </p:nvSpPr>
          <p:spPr bwMode="auto">
            <a:xfrm>
              <a:off x="3654744" y="2930964"/>
              <a:ext cx="65820" cy="65664"/>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3" name="Oval 102"/>
            <p:cNvSpPr>
              <a:spLocks noChangeArrowheads="1"/>
            </p:cNvSpPr>
            <p:nvPr/>
          </p:nvSpPr>
          <p:spPr bwMode="auto">
            <a:xfrm>
              <a:off x="3614681" y="2992048"/>
              <a:ext cx="68682"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4" name="Oval 103"/>
            <p:cNvSpPr>
              <a:spLocks noChangeArrowheads="1"/>
            </p:cNvSpPr>
            <p:nvPr/>
          </p:nvSpPr>
          <p:spPr bwMode="auto">
            <a:xfrm>
              <a:off x="3551722" y="3005790"/>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5" name="Oval 104"/>
            <p:cNvSpPr>
              <a:spLocks noChangeArrowheads="1"/>
            </p:cNvSpPr>
            <p:nvPr/>
          </p:nvSpPr>
          <p:spPr bwMode="auto">
            <a:xfrm>
              <a:off x="3623265" y="2793529"/>
              <a:ext cx="65820" cy="65664"/>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6" name="Oval 105"/>
            <p:cNvSpPr>
              <a:spLocks noChangeArrowheads="1"/>
            </p:cNvSpPr>
            <p:nvPr/>
          </p:nvSpPr>
          <p:spPr bwMode="auto">
            <a:xfrm>
              <a:off x="3646159" y="2749243"/>
              <a:ext cx="68682" cy="65665"/>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7" name="Oval 106"/>
            <p:cNvSpPr>
              <a:spLocks noChangeArrowheads="1"/>
            </p:cNvSpPr>
            <p:nvPr/>
          </p:nvSpPr>
          <p:spPr bwMode="auto">
            <a:xfrm>
              <a:off x="3875097" y="2937073"/>
              <a:ext cx="62958" cy="64136"/>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8" name="Oval 107"/>
            <p:cNvSpPr>
              <a:spLocks noChangeArrowheads="1"/>
            </p:cNvSpPr>
            <p:nvPr/>
          </p:nvSpPr>
          <p:spPr bwMode="auto">
            <a:xfrm>
              <a:off x="3900852" y="2958452"/>
              <a:ext cx="68682" cy="65664"/>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09" name="Line 115"/>
            <p:cNvSpPr>
              <a:spLocks noChangeShapeType="1"/>
            </p:cNvSpPr>
            <p:nvPr/>
          </p:nvSpPr>
          <p:spPr bwMode="auto">
            <a:xfrm rot="18527187" flipV="1">
              <a:off x="3559528" y="2169689"/>
              <a:ext cx="951002" cy="422748"/>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0" name="Oval 109"/>
            <p:cNvSpPr>
              <a:spLocks noChangeArrowheads="1"/>
            </p:cNvSpPr>
            <p:nvPr/>
          </p:nvSpPr>
          <p:spPr bwMode="auto">
            <a:xfrm>
              <a:off x="5781007" y="3492925"/>
              <a:ext cx="65820"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11" name="Line 117"/>
            <p:cNvSpPr>
              <a:spLocks noChangeShapeType="1"/>
            </p:cNvSpPr>
            <p:nvPr/>
          </p:nvSpPr>
          <p:spPr bwMode="auto">
            <a:xfrm rot="900000">
              <a:off x="5652230" y="3647159"/>
              <a:ext cx="463599" cy="117585"/>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2" name="Line 119"/>
            <p:cNvSpPr>
              <a:spLocks noChangeShapeType="1"/>
            </p:cNvSpPr>
            <p:nvPr/>
          </p:nvSpPr>
          <p:spPr bwMode="auto">
            <a:xfrm rot="20700000" flipH="1" flipV="1">
              <a:off x="3424375" y="3095888"/>
              <a:ext cx="330530" cy="119111"/>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3" name="Text Box 120"/>
            <p:cNvSpPr txBox="1">
              <a:spLocks noChangeArrowheads="1"/>
            </p:cNvSpPr>
            <p:nvPr/>
          </p:nvSpPr>
          <p:spPr bwMode="auto">
            <a:xfrm>
              <a:off x="2608201" y="2996628"/>
              <a:ext cx="819415"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TUNISIA (3)</a:t>
              </a:r>
            </a:p>
          </p:txBody>
        </p:sp>
        <p:sp>
          <p:nvSpPr>
            <p:cNvPr id="114" name="Line 121"/>
            <p:cNvSpPr>
              <a:spLocks noChangeShapeType="1"/>
            </p:cNvSpPr>
            <p:nvPr/>
          </p:nvSpPr>
          <p:spPr bwMode="auto">
            <a:xfrm rot="2714415" flipV="1">
              <a:off x="4693235" y="2140443"/>
              <a:ext cx="275617" cy="943826"/>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5" name="Text Box 122"/>
            <p:cNvSpPr txBox="1">
              <a:spLocks noChangeArrowheads="1"/>
            </p:cNvSpPr>
            <p:nvPr/>
          </p:nvSpPr>
          <p:spPr bwMode="auto">
            <a:xfrm>
              <a:off x="5543432" y="2320898"/>
              <a:ext cx="795558"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TURKEY</a:t>
              </a:r>
            </a:p>
          </p:txBody>
        </p:sp>
        <p:sp>
          <p:nvSpPr>
            <p:cNvPr id="116" name="Text Box 123"/>
            <p:cNvSpPr txBox="1">
              <a:spLocks noChangeArrowheads="1"/>
            </p:cNvSpPr>
            <p:nvPr/>
          </p:nvSpPr>
          <p:spPr bwMode="auto">
            <a:xfrm>
              <a:off x="5244042" y="2166008"/>
              <a:ext cx="620642"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RUSSIA</a:t>
              </a:r>
            </a:p>
          </p:txBody>
        </p:sp>
        <p:sp>
          <p:nvSpPr>
            <p:cNvPr id="117" name="Line 124"/>
            <p:cNvSpPr>
              <a:spLocks noChangeShapeType="1"/>
            </p:cNvSpPr>
            <p:nvPr/>
          </p:nvSpPr>
          <p:spPr bwMode="auto">
            <a:xfrm rot="3600000" flipV="1">
              <a:off x="4849293" y="2026905"/>
              <a:ext cx="196017" cy="1515291"/>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19" name="Text Box 126"/>
            <p:cNvSpPr txBox="1">
              <a:spLocks noChangeArrowheads="1"/>
            </p:cNvSpPr>
            <p:nvPr/>
          </p:nvSpPr>
          <p:spPr bwMode="auto">
            <a:xfrm>
              <a:off x="2793537" y="2318611"/>
              <a:ext cx="697586"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IRELAND</a:t>
              </a:r>
            </a:p>
          </p:txBody>
        </p:sp>
        <p:sp>
          <p:nvSpPr>
            <p:cNvPr id="120" name="Line 56"/>
            <p:cNvSpPr>
              <a:spLocks noChangeShapeType="1"/>
            </p:cNvSpPr>
            <p:nvPr/>
          </p:nvSpPr>
          <p:spPr bwMode="auto">
            <a:xfrm rot="19247721" flipV="1">
              <a:off x="3765097" y="1868746"/>
              <a:ext cx="1428506" cy="478674"/>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21" name="Text Box 57"/>
            <p:cNvSpPr txBox="1">
              <a:spLocks noChangeArrowheads="1"/>
            </p:cNvSpPr>
            <p:nvPr/>
          </p:nvSpPr>
          <p:spPr bwMode="auto">
            <a:xfrm>
              <a:off x="4613134" y="1236671"/>
              <a:ext cx="1148983" cy="230812"/>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SLOVAKIA (2)</a:t>
              </a:r>
            </a:p>
          </p:txBody>
        </p:sp>
        <p:sp>
          <p:nvSpPr>
            <p:cNvPr id="122" name="Oval 121"/>
            <p:cNvSpPr>
              <a:spLocks noChangeArrowheads="1"/>
            </p:cNvSpPr>
            <p:nvPr/>
          </p:nvSpPr>
          <p:spPr bwMode="auto">
            <a:xfrm>
              <a:off x="5457633" y="3312731"/>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23" name="Oval 122"/>
            <p:cNvSpPr>
              <a:spLocks noChangeArrowheads="1"/>
            </p:cNvSpPr>
            <p:nvPr/>
          </p:nvSpPr>
          <p:spPr bwMode="auto">
            <a:xfrm>
              <a:off x="5457633" y="3178349"/>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24" name="Line 54"/>
            <p:cNvSpPr>
              <a:spLocks noChangeShapeType="1"/>
            </p:cNvSpPr>
            <p:nvPr/>
          </p:nvSpPr>
          <p:spPr bwMode="auto">
            <a:xfrm rot="20023088" flipH="1">
              <a:off x="4407108" y="2966775"/>
              <a:ext cx="1808160" cy="7530"/>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defRPr/>
              </a:pPr>
              <a:endParaRPr lang="en-US">
                <a:ln>
                  <a:solidFill>
                    <a:schemeClr val="bg1"/>
                  </a:solidFill>
                </a:ln>
                <a:latin typeface="Arial" panose="020B0604020202020204" pitchFamily="34" charset="0"/>
                <a:cs typeface="Arial" panose="020B0604020202020204" pitchFamily="34" charset="0"/>
              </a:endParaRPr>
            </a:p>
          </p:txBody>
        </p:sp>
        <p:sp>
          <p:nvSpPr>
            <p:cNvPr id="125" name="Text Box 122"/>
            <p:cNvSpPr txBox="1">
              <a:spLocks noChangeArrowheads="1"/>
            </p:cNvSpPr>
            <p:nvPr/>
          </p:nvSpPr>
          <p:spPr bwMode="auto">
            <a:xfrm>
              <a:off x="6044662" y="2398342"/>
              <a:ext cx="711139" cy="230812"/>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DUBAI</a:t>
              </a:r>
            </a:p>
          </p:txBody>
        </p:sp>
        <p:sp>
          <p:nvSpPr>
            <p:cNvPr id="126" name="Line 117"/>
            <p:cNvSpPr>
              <a:spLocks noChangeShapeType="1"/>
            </p:cNvSpPr>
            <p:nvPr/>
          </p:nvSpPr>
          <p:spPr bwMode="auto">
            <a:xfrm rot="900000">
              <a:off x="5603581" y="3873165"/>
              <a:ext cx="480770" cy="53448"/>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27" name="Text Box 34"/>
            <p:cNvSpPr txBox="1">
              <a:spLocks noChangeArrowheads="1"/>
            </p:cNvSpPr>
            <p:nvPr/>
          </p:nvSpPr>
          <p:spPr bwMode="auto">
            <a:xfrm>
              <a:off x="6054711" y="3900652"/>
              <a:ext cx="877124"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VIETNAM (2)</a:t>
              </a:r>
            </a:p>
          </p:txBody>
        </p:sp>
        <p:sp>
          <p:nvSpPr>
            <p:cNvPr id="128" name="Line 119"/>
            <p:cNvSpPr>
              <a:spLocks noChangeShapeType="1"/>
            </p:cNvSpPr>
            <p:nvPr/>
          </p:nvSpPr>
          <p:spPr bwMode="auto">
            <a:xfrm rot="20700000" flipH="1">
              <a:off x="3302752" y="3218054"/>
              <a:ext cx="296188" cy="32068"/>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29" name="Text Box 120"/>
            <p:cNvSpPr txBox="1">
              <a:spLocks noChangeArrowheads="1"/>
            </p:cNvSpPr>
            <p:nvPr/>
          </p:nvSpPr>
          <p:spPr bwMode="auto">
            <a:xfrm>
              <a:off x="2570013" y="3250235"/>
              <a:ext cx="800179"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MOROCCO</a:t>
              </a:r>
            </a:p>
          </p:txBody>
        </p:sp>
        <p:sp>
          <p:nvSpPr>
            <p:cNvPr id="130" name="Text Box 123"/>
            <p:cNvSpPr txBox="1">
              <a:spLocks noChangeArrowheads="1"/>
            </p:cNvSpPr>
            <p:nvPr/>
          </p:nvSpPr>
          <p:spPr bwMode="auto">
            <a:xfrm>
              <a:off x="5055526" y="2011119"/>
              <a:ext cx="691173"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FINLAND</a:t>
              </a:r>
            </a:p>
          </p:txBody>
        </p:sp>
        <p:sp>
          <p:nvSpPr>
            <p:cNvPr id="131" name="Line 54"/>
            <p:cNvSpPr>
              <a:spLocks noChangeShapeType="1"/>
            </p:cNvSpPr>
            <p:nvPr/>
          </p:nvSpPr>
          <p:spPr bwMode="auto">
            <a:xfrm rot="20023088" flipH="1">
              <a:off x="4155345" y="2348323"/>
              <a:ext cx="971445" cy="175179"/>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2" name="Line 39"/>
            <p:cNvSpPr>
              <a:spLocks noChangeShapeType="1"/>
            </p:cNvSpPr>
            <p:nvPr/>
          </p:nvSpPr>
          <p:spPr bwMode="auto">
            <a:xfrm rot="1018155" flipV="1">
              <a:off x="2172009" y="3619226"/>
              <a:ext cx="254200" cy="25782"/>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3" name="Text Box 40"/>
            <p:cNvSpPr txBox="1">
              <a:spLocks noChangeArrowheads="1"/>
            </p:cNvSpPr>
            <p:nvPr/>
          </p:nvSpPr>
          <p:spPr bwMode="auto">
            <a:xfrm>
              <a:off x="2331851" y="3653363"/>
              <a:ext cx="986127" cy="230812"/>
            </a:xfrm>
            <a:prstGeom prst="rect">
              <a:avLst/>
            </a:prstGeom>
            <a:noFill/>
            <a:ln w="9525">
              <a:noFill/>
              <a:miter lim="800000"/>
              <a:headEnd/>
              <a:tailEnd/>
            </a:ln>
          </p:spPr>
          <p:txBody>
            <a:bodyPr wrap="non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PUERTO RICO</a:t>
              </a:r>
            </a:p>
          </p:txBody>
        </p:sp>
        <p:sp>
          <p:nvSpPr>
            <p:cNvPr id="134" name="Line 119"/>
            <p:cNvSpPr>
              <a:spLocks noChangeShapeType="1"/>
            </p:cNvSpPr>
            <p:nvPr/>
          </p:nvSpPr>
          <p:spPr bwMode="auto">
            <a:xfrm rot="20700000" flipH="1">
              <a:off x="3374167" y="3027989"/>
              <a:ext cx="565886" cy="927451"/>
            </a:xfrm>
            <a:prstGeom prst="line">
              <a:avLst/>
            </a:prstGeom>
            <a:noFill/>
            <a:ln w="9525">
              <a:solidFill>
                <a:srgbClr val="33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5" name="Text Box 120"/>
            <p:cNvSpPr txBox="1">
              <a:spLocks noChangeArrowheads="1"/>
            </p:cNvSpPr>
            <p:nvPr/>
          </p:nvSpPr>
          <p:spPr bwMode="auto">
            <a:xfrm>
              <a:off x="2711354" y="4124712"/>
              <a:ext cx="1149405"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MACEDONIA</a:t>
              </a:r>
            </a:p>
          </p:txBody>
        </p:sp>
        <p:sp>
          <p:nvSpPr>
            <p:cNvPr id="136" name="Line 43"/>
            <p:cNvSpPr>
              <a:spLocks noChangeShapeType="1"/>
            </p:cNvSpPr>
            <p:nvPr/>
          </p:nvSpPr>
          <p:spPr bwMode="auto">
            <a:xfrm rot="5400000" flipH="1">
              <a:off x="3393828" y="2849820"/>
              <a:ext cx="83988" cy="289035"/>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7" name="Line 15"/>
            <p:cNvSpPr>
              <a:spLocks noChangeShapeType="1"/>
            </p:cNvSpPr>
            <p:nvPr/>
          </p:nvSpPr>
          <p:spPr bwMode="auto">
            <a:xfrm rot="3420000" flipH="1">
              <a:off x="3369539" y="2794052"/>
              <a:ext cx="309994" cy="174566"/>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8" name="Line 11"/>
            <p:cNvSpPr>
              <a:spLocks noChangeShapeType="1"/>
            </p:cNvSpPr>
            <p:nvPr/>
          </p:nvSpPr>
          <p:spPr bwMode="auto">
            <a:xfrm rot="3978911" flipH="1">
              <a:off x="3425143" y="2587026"/>
              <a:ext cx="339009" cy="125915"/>
            </a:xfrm>
            <a:prstGeom prst="line">
              <a:avLst/>
            </a:prstGeom>
            <a:noFill/>
            <a:ln w="9525">
              <a:solidFill>
                <a:schemeClr val="tx1"/>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39" name="Text Box 57"/>
            <p:cNvSpPr txBox="1">
              <a:spLocks noChangeArrowheads="1"/>
            </p:cNvSpPr>
            <p:nvPr/>
          </p:nvSpPr>
          <p:spPr bwMode="auto">
            <a:xfrm>
              <a:off x="2492117" y="1969328"/>
              <a:ext cx="1592497"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SWITZERLAND</a:t>
              </a:r>
            </a:p>
          </p:txBody>
        </p:sp>
        <p:sp>
          <p:nvSpPr>
            <p:cNvPr id="140" name="Text Box 57"/>
            <p:cNvSpPr txBox="1">
              <a:spLocks noChangeArrowheads="1"/>
            </p:cNvSpPr>
            <p:nvPr/>
          </p:nvSpPr>
          <p:spPr bwMode="auto">
            <a:xfrm>
              <a:off x="4669904" y="1624757"/>
              <a:ext cx="1592497"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POLAND (2)</a:t>
              </a:r>
            </a:p>
          </p:txBody>
        </p:sp>
        <p:sp>
          <p:nvSpPr>
            <p:cNvPr id="141" name="Line 56"/>
            <p:cNvSpPr>
              <a:spLocks noChangeShapeType="1"/>
            </p:cNvSpPr>
            <p:nvPr/>
          </p:nvSpPr>
          <p:spPr bwMode="auto">
            <a:xfrm rot="19247721" flipV="1">
              <a:off x="3726664" y="2217014"/>
              <a:ext cx="1569656" cy="194165"/>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42" name="Line 56"/>
            <p:cNvSpPr>
              <a:spLocks noChangeShapeType="1"/>
            </p:cNvSpPr>
            <p:nvPr/>
          </p:nvSpPr>
          <p:spPr bwMode="auto">
            <a:xfrm rot="19247721" flipV="1">
              <a:off x="3537265" y="2285913"/>
              <a:ext cx="252121" cy="578851"/>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43" name="Line 21"/>
            <p:cNvSpPr>
              <a:spLocks noChangeShapeType="1"/>
            </p:cNvSpPr>
            <p:nvPr/>
          </p:nvSpPr>
          <p:spPr bwMode="auto">
            <a:xfrm rot="1800000" flipV="1">
              <a:off x="5596943" y="4122364"/>
              <a:ext cx="639740" cy="113035"/>
            </a:xfrm>
            <a:prstGeom prst="line">
              <a:avLst/>
            </a:prstGeom>
            <a:noFill/>
            <a:ln w="9525">
              <a:solidFill>
                <a:srgbClr val="0099FF"/>
              </a:solidFill>
              <a:round/>
              <a:headEnd type="oval" w="med" len="med"/>
              <a:tailEnd type="oval" w="med" len="med"/>
            </a:ln>
          </p:spPr>
          <p:txBody>
            <a:bodyPr wrap="none" anchor="ctr"/>
            <a:lstStyle/>
            <a:p>
              <a:endParaRPr lang="en-US">
                <a:latin typeface="Arial" panose="020B0604020202020204" pitchFamily="34" charset="0"/>
                <a:cs typeface="Arial" panose="020B0604020202020204" pitchFamily="34" charset="0"/>
              </a:endParaRPr>
            </a:p>
          </p:txBody>
        </p:sp>
        <p:sp>
          <p:nvSpPr>
            <p:cNvPr id="144" name="Text Box 34"/>
            <p:cNvSpPr txBox="1">
              <a:spLocks noChangeArrowheads="1"/>
            </p:cNvSpPr>
            <p:nvPr/>
          </p:nvSpPr>
          <p:spPr bwMode="auto">
            <a:xfrm>
              <a:off x="6447249" y="4272921"/>
              <a:ext cx="998951" cy="230812"/>
            </a:xfrm>
            <a:prstGeom prst="rect">
              <a:avLst/>
            </a:prstGeom>
            <a:noFill/>
            <a:ln w="9525">
              <a:noFill/>
              <a:miter lim="800000"/>
              <a:headEnd/>
              <a:tailEnd/>
            </a:ln>
          </p:spPr>
          <p:txBody>
            <a:bodyPr wrap="none" lIns="91420" tIns="45710" rIns="91420" bIns="45710">
              <a:spAutoFit/>
            </a:bodyPr>
            <a:lstStyle/>
            <a:p>
              <a:pPr defTabSz="912813" eaLnBrk="0" hangingPunct="0"/>
              <a:r>
                <a:rPr lang="en-US" sz="900" b="1" dirty="0">
                  <a:latin typeface="Arial" panose="020B0604020202020204" pitchFamily="34" charset="0"/>
                  <a:ea typeface="Open Sans" pitchFamily="34" charset="0"/>
                  <a:cs typeface="Arial" panose="020B0604020202020204" pitchFamily="34" charset="0"/>
                </a:rPr>
                <a:t>INDONESIA (2)</a:t>
              </a:r>
            </a:p>
          </p:txBody>
        </p:sp>
        <p:sp>
          <p:nvSpPr>
            <p:cNvPr id="145" name="Line 58"/>
            <p:cNvSpPr>
              <a:spLocks noChangeShapeType="1"/>
            </p:cNvSpPr>
            <p:nvPr/>
          </p:nvSpPr>
          <p:spPr bwMode="auto">
            <a:xfrm rot="900000" flipH="1">
              <a:off x="5203274" y="3846081"/>
              <a:ext cx="133446" cy="733366"/>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46" name="Line 115"/>
            <p:cNvSpPr>
              <a:spLocks noChangeShapeType="1"/>
            </p:cNvSpPr>
            <p:nvPr/>
          </p:nvSpPr>
          <p:spPr bwMode="auto">
            <a:xfrm rot="18527187" flipV="1">
              <a:off x="3575662" y="1976050"/>
              <a:ext cx="1597344" cy="411161"/>
            </a:xfrm>
            <a:prstGeom prst="line">
              <a:avLst/>
            </a:prstGeom>
            <a:noFill/>
            <a:ln w="9525">
              <a:solidFill>
                <a:srgbClr val="0099FF"/>
              </a:solidFill>
              <a:round/>
              <a:headEnd type="oval" w="med" len="med"/>
              <a:tailEnd type="oval" w="med" len="me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en-US">
                <a:latin typeface="Arial" panose="020B0604020202020204" pitchFamily="34" charset="0"/>
                <a:cs typeface="Arial" panose="020B0604020202020204" pitchFamily="34" charset="0"/>
              </a:endParaRPr>
            </a:p>
          </p:txBody>
        </p:sp>
        <p:sp>
          <p:nvSpPr>
            <p:cNvPr id="147" name="Text Box 57"/>
            <p:cNvSpPr txBox="1">
              <a:spLocks noChangeArrowheads="1"/>
            </p:cNvSpPr>
            <p:nvPr/>
          </p:nvSpPr>
          <p:spPr bwMode="auto">
            <a:xfrm>
              <a:off x="3880845" y="1172713"/>
              <a:ext cx="1148983" cy="230812"/>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ROMANIA</a:t>
              </a:r>
            </a:p>
          </p:txBody>
        </p:sp>
        <p:sp>
          <p:nvSpPr>
            <p:cNvPr id="154" name="Oval 153"/>
            <p:cNvSpPr>
              <a:spLocks noChangeArrowheads="1"/>
            </p:cNvSpPr>
            <p:nvPr/>
          </p:nvSpPr>
          <p:spPr bwMode="auto">
            <a:xfrm>
              <a:off x="2078150" y="2929508"/>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55" name="Oval 154"/>
            <p:cNvSpPr>
              <a:spLocks noChangeArrowheads="1"/>
            </p:cNvSpPr>
            <p:nvPr/>
          </p:nvSpPr>
          <p:spPr bwMode="auto">
            <a:xfrm>
              <a:off x="1927313" y="2935545"/>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56" name="Oval 155"/>
            <p:cNvSpPr>
              <a:spLocks noChangeArrowheads="1"/>
            </p:cNvSpPr>
            <p:nvPr/>
          </p:nvSpPr>
          <p:spPr bwMode="auto">
            <a:xfrm>
              <a:off x="1864207" y="2940808"/>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57" name="Oval 156"/>
            <p:cNvSpPr>
              <a:spLocks noChangeArrowheads="1"/>
            </p:cNvSpPr>
            <p:nvPr/>
          </p:nvSpPr>
          <p:spPr bwMode="auto">
            <a:xfrm>
              <a:off x="1918803" y="3298450"/>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58" name="Oval 157"/>
            <p:cNvSpPr>
              <a:spLocks noChangeArrowheads="1"/>
            </p:cNvSpPr>
            <p:nvPr/>
          </p:nvSpPr>
          <p:spPr bwMode="auto">
            <a:xfrm>
              <a:off x="1617918" y="3172242"/>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59" name="Oval 158"/>
            <p:cNvSpPr>
              <a:spLocks noChangeArrowheads="1"/>
            </p:cNvSpPr>
            <p:nvPr/>
          </p:nvSpPr>
          <p:spPr bwMode="auto">
            <a:xfrm>
              <a:off x="1546484" y="3159361"/>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0" name="Oval 159"/>
            <p:cNvSpPr>
              <a:spLocks noChangeArrowheads="1"/>
            </p:cNvSpPr>
            <p:nvPr/>
          </p:nvSpPr>
          <p:spPr bwMode="auto">
            <a:xfrm>
              <a:off x="1521468" y="3238991"/>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1" name="Oval 160"/>
            <p:cNvSpPr>
              <a:spLocks noChangeArrowheads="1"/>
            </p:cNvSpPr>
            <p:nvPr/>
          </p:nvSpPr>
          <p:spPr bwMode="auto">
            <a:xfrm>
              <a:off x="1408317" y="3332045"/>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2" name="Oval 161"/>
            <p:cNvSpPr>
              <a:spLocks noChangeArrowheads="1"/>
            </p:cNvSpPr>
            <p:nvPr/>
          </p:nvSpPr>
          <p:spPr bwMode="auto">
            <a:xfrm>
              <a:off x="1477944" y="3298450"/>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3" name="Oval 162"/>
            <p:cNvSpPr>
              <a:spLocks noChangeArrowheads="1"/>
            </p:cNvSpPr>
            <p:nvPr/>
          </p:nvSpPr>
          <p:spPr bwMode="auto">
            <a:xfrm>
              <a:off x="1699804" y="2872678"/>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4" name="Oval 163"/>
            <p:cNvSpPr>
              <a:spLocks noChangeArrowheads="1"/>
            </p:cNvSpPr>
            <p:nvPr/>
          </p:nvSpPr>
          <p:spPr bwMode="auto">
            <a:xfrm>
              <a:off x="1781871" y="2914167"/>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5" name="Oval 164"/>
            <p:cNvSpPr>
              <a:spLocks noChangeArrowheads="1"/>
            </p:cNvSpPr>
            <p:nvPr/>
          </p:nvSpPr>
          <p:spPr bwMode="auto">
            <a:xfrm>
              <a:off x="1261738" y="3135862"/>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6" name="Oval 165"/>
            <p:cNvSpPr>
              <a:spLocks noChangeArrowheads="1"/>
            </p:cNvSpPr>
            <p:nvPr/>
          </p:nvSpPr>
          <p:spPr bwMode="auto">
            <a:xfrm>
              <a:off x="1221708" y="3068671"/>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7" name="Oval 166"/>
            <p:cNvSpPr>
              <a:spLocks noChangeArrowheads="1"/>
            </p:cNvSpPr>
            <p:nvPr/>
          </p:nvSpPr>
          <p:spPr bwMode="auto">
            <a:xfrm>
              <a:off x="2007971" y="2914167"/>
              <a:ext cx="62958" cy="67191"/>
            </a:xfrm>
            <a:prstGeom prst="ellipse">
              <a:avLst/>
            </a:prstGeom>
            <a:solidFill>
              <a:srgbClr val="0099FF"/>
            </a:solidFill>
            <a:ln w="9525" algn="ctr">
              <a:noFill/>
              <a:round/>
              <a:headEnd/>
              <a:tailEnd/>
            </a:ln>
          </p:spPr>
          <p:txBody>
            <a:bodyPr wrap="none" anchor="ct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eaLnBrk="0" hangingPunct="0"/>
              <a:endParaRPr lang="en-US">
                <a:latin typeface="Arial" panose="020B0604020202020204" pitchFamily="34" charset="0"/>
                <a:cs typeface="Arial" panose="020B0604020202020204" pitchFamily="34" charset="0"/>
              </a:endParaRPr>
            </a:p>
          </p:txBody>
        </p:sp>
        <p:sp>
          <p:nvSpPr>
            <p:cNvPr id="168" name="Text Box 53"/>
            <p:cNvSpPr txBox="1">
              <a:spLocks noChangeArrowheads="1"/>
            </p:cNvSpPr>
            <p:nvPr/>
          </p:nvSpPr>
          <p:spPr bwMode="auto">
            <a:xfrm>
              <a:off x="3117255" y="1626732"/>
              <a:ext cx="880065" cy="230812"/>
            </a:xfrm>
            <a:prstGeom prst="rect">
              <a:avLst/>
            </a:prstGeom>
            <a:noFill/>
            <a:ln w="9525">
              <a:noFill/>
              <a:miter lim="800000"/>
              <a:headEnd/>
              <a:tailEnd/>
            </a:ln>
          </p:spPr>
          <p:txBody>
            <a:bodyPr wrap="square"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SERBIA</a:t>
              </a:r>
            </a:p>
          </p:txBody>
        </p:sp>
      </p:grpSp>
      <p:grpSp>
        <p:nvGrpSpPr>
          <p:cNvPr id="73" name="Group 72">
            <a:extLst>
              <a:ext uri="{FF2B5EF4-FFF2-40B4-BE49-F238E27FC236}">
                <a16:creationId xmlns:a16="http://schemas.microsoft.com/office/drawing/2014/main" id="{1E86ACE9-32DA-B366-D628-FF33417883E3}"/>
              </a:ext>
            </a:extLst>
          </p:cNvPr>
          <p:cNvGrpSpPr/>
          <p:nvPr/>
        </p:nvGrpSpPr>
        <p:grpSpPr>
          <a:xfrm>
            <a:off x="3071664" y="6589574"/>
            <a:ext cx="6048672" cy="217130"/>
            <a:chOff x="3071664" y="6614454"/>
            <a:chExt cx="6048672" cy="217130"/>
          </a:xfrm>
        </p:grpSpPr>
        <p:sp>
          <p:nvSpPr>
            <p:cNvPr id="74" name="Rectangle 73">
              <a:hlinkClick r:id="rId3" action="ppaction://hlinksldjump"/>
              <a:extLst>
                <a:ext uri="{FF2B5EF4-FFF2-40B4-BE49-F238E27FC236}">
                  <a16:creationId xmlns:a16="http://schemas.microsoft.com/office/drawing/2014/main" id="{0AA7AF0F-91CF-D5F5-29B1-EDABA040F18A}"/>
                </a:ext>
              </a:extLst>
            </p:cNvPr>
            <p:cNvSpPr/>
            <p:nvPr/>
          </p:nvSpPr>
          <p:spPr bwMode="auto">
            <a:xfrm>
              <a:off x="3071664" y="6614454"/>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5" name="Rectangle 74">
              <a:hlinkClick r:id="rId4" action="ppaction://hlinksldjump"/>
              <a:extLst>
                <a:ext uri="{FF2B5EF4-FFF2-40B4-BE49-F238E27FC236}">
                  <a16:creationId xmlns:a16="http://schemas.microsoft.com/office/drawing/2014/main" id="{83286077-C194-190F-840A-C2DFF8CDFF28}"/>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900" b="1" dirty="0">
                  <a:solidFill>
                    <a:schemeClr val="bg1"/>
                  </a:solidFill>
                  <a:latin typeface="Arial" panose="020B0604020202020204" pitchFamily="34" charset="0"/>
                  <a:ea typeface="Open Sans Bold" panose="020B0806030504020204" pitchFamily="34" charset="0"/>
                  <a:cs typeface="Arial" panose="020B0604020202020204" pitchFamily="34" charset="0"/>
                </a:rPr>
                <a:t>Businesse</a:t>
              </a: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s</a:t>
              </a:r>
            </a:p>
          </p:txBody>
        </p:sp>
        <p:sp>
          <p:nvSpPr>
            <p:cNvPr id="76" name="Rectangle 75">
              <a:hlinkClick r:id="rId5" action="ppaction://hlinksldjump"/>
              <a:extLst>
                <a:ext uri="{FF2B5EF4-FFF2-40B4-BE49-F238E27FC236}">
                  <a16:creationId xmlns:a16="http://schemas.microsoft.com/office/drawing/2014/main" id="{0236FBBC-6549-D4CF-4A80-F52384306D3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77" name="Rectangle 76">
              <a:hlinkClick r:id="rId6" action="ppaction://hlinksldjump"/>
              <a:extLst>
                <a:ext uri="{FF2B5EF4-FFF2-40B4-BE49-F238E27FC236}">
                  <a16:creationId xmlns:a16="http://schemas.microsoft.com/office/drawing/2014/main" id="{AF4BB94E-FFB3-FDAE-2D61-5263C993846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78" name="Rectangle 77">
              <a:hlinkClick r:id="rId7" action="ppaction://hlinksldjump"/>
              <a:extLst>
                <a:ext uri="{FF2B5EF4-FFF2-40B4-BE49-F238E27FC236}">
                  <a16:creationId xmlns:a16="http://schemas.microsoft.com/office/drawing/2014/main" id="{894E8D13-068B-CC39-DEE8-7B138CF4AC78}"/>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79" name="Rectangle 78">
              <a:hlinkClick r:id="rId8" action="ppaction://hlinksldjump"/>
              <a:extLst>
                <a:ext uri="{FF2B5EF4-FFF2-40B4-BE49-F238E27FC236}">
                  <a16:creationId xmlns:a16="http://schemas.microsoft.com/office/drawing/2014/main" id="{08B58B83-C80B-D4F9-66D9-1D0EA978546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graphicFrame>
        <p:nvGraphicFramePr>
          <p:cNvPr id="61" name="Chart 60">
            <a:extLst>
              <a:ext uri="{FF2B5EF4-FFF2-40B4-BE49-F238E27FC236}">
                <a16:creationId xmlns:a16="http://schemas.microsoft.com/office/drawing/2014/main" id="{45566E1F-DDFD-1C16-E2EE-511A689E2154}"/>
              </a:ext>
            </a:extLst>
          </p:cNvPr>
          <p:cNvGraphicFramePr>
            <a:graphicFrameLocks/>
          </p:cNvGraphicFramePr>
          <p:nvPr>
            <p:extLst>
              <p:ext uri="{D42A27DB-BD31-4B8C-83A1-F6EECF244321}">
                <p14:modId xmlns:p14="http://schemas.microsoft.com/office/powerpoint/2010/main" val="3371745052"/>
              </p:ext>
            </p:extLst>
          </p:nvPr>
        </p:nvGraphicFramePr>
        <p:xfrm>
          <a:off x="7664566" y="1580489"/>
          <a:ext cx="4084984" cy="4004405"/>
        </p:xfrm>
        <a:graphic>
          <a:graphicData uri="http://schemas.openxmlformats.org/drawingml/2006/chart">
            <c:chart xmlns:c="http://schemas.openxmlformats.org/drawingml/2006/chart" xmlns:r="http://schemas.openxmlformats.org/officeDocument/2006/relationships" r:id="rId9"/>
          </a:graphicData>
        </a:graphic>
      </p:graphicFrame>
      <p:sp>
        <p:nvSpPr>
          <p:cNvPr id="62" name="object 4">
            <a:extLst>
              <a:ext uri="{FF2B5EF4-FFF2-40B4-BE49-F238E27FC236}">
                <a16:creationId xmlns:a16="http://schemas.microsoft.com/office/drawing/2014/main" id="{69405C8A-4631-68F5-61ED-AA16B70EA79C}"/>
              </a:ext>
            </a:extLst>
          </p:cNvPr>
          <p:cNvSpPr txBox="1"/>
          <p:nvPr/>
        </p:nvSpPr>
        <p:spPr>
          <a:xfrm>
            <a:off x="10009973" y="2606842"/>
            <a:ext cx="706394" cy="457154"/>
          </a:xfrm>
          <a:prstGeom prst="rect">
            <a:avLst/>
          </a:prstGeom>
        </p:spPr>
        <p:txBody>
          <a:bodyPr vert="horz" wrap="square" lIns="0" tIns="13313" rIns="0" bIns="0" rtlCol="0">
            <a:spAutoFit/>
          </a:bodyPr>
          <a:lstStyle/>
          <a:p>
            <a:pPr marL="12679" defTabSz="912927">
              <a:spcBef>
                <a:spcPts val="105"/>
              </a:spcBef>
            </a:pPr>
            <a:r>
              <a:rPr lang="en-US" sz="1400" b="1" spc="-6" dirty="0">
                <a:solidFill>
                  <a:srgbClr val="0000FF"/>
                </a:solidFill>
                <a:latin typeface="Arial"/>
                <a:cs typeface="Arial"/>
              </a:rPr>
              <a:t>38</a:t>
            </a:r>
            <a:r>
              <a:rPr sz="1400" b="1" spc="-6" dirty="0">
                <a:solidFill>
                  <a:srgbClr val="0000FF"/>
                </a:solidFill>
                <a:latin typeface="Arial"/>
                <a:cs typeface="Arial"/>
              </a:rPr>
              <a:t>%</a:t>
            </a:r>
            <a:endParaRPr lang="en-US" sz="1400" b="1" spc="-6" dirty="0">
              <a:solidFill>
                <a:srgbClr val="0000FF"/>
              </a:solidFill>
              <a:latin typeface="Arial"/>
              <a:cs typeface="Arial"/>
            </a:endParaRPr>
          </a:p>
          <a:p>
            <a:pPr marL="12679" defTabSz="912927">
              <a:spcBef>
                <a:spcPts val="105"/>
              </a:spcBef>
            </a:pPr>
            <a:r>
              <a:rPr lang="en-US" sz="1400" b="1" spc="-6" dirty="0">
                <a:solidFill>
                  <a:srgbClr val="0000FF"/>
                </a:solidFill>
                <a:latin typeface="Arial"/>
                <a:cs typeface="Arial"/>
              </a:rPr>
              <a:t>Asia</a:t>
            </a:r>
            <a:endParaRPr sz="1400" dirty="0">
              <a:solidFill>
                <a:srgbClr val="0000FF"/>
              </a:solidFill>
              <a:latin typeface="Arial"/>
              <a:cs typeface="Arial"/>
            </a:endParaRPr>
          </a:p>
        </p:txBody>
      </p:sp>
      <p:sp>
        <p:nvSpPr>
          <p:cNvPr id="63" name="object 5">
            <a:extLst>
              <a:ext uri="{FF2B5EF4-FFF2-40B4-BE49-F238E27FC236}">
                <a16:creationId xmlns:a16="http://schemas.microsoft.com/office/drawing/2014/main" id="{DA5E32C1-D400-2AB2-9278-CA66C435CB70}"/>
              </a:ext>
            </a:extLst>
          </p:cNvPr>
          <p:cNvSpPr txBox="1"/>
          <p:nvPr/>
        </p:nvSpPr>
        <p:spPr>
          <a:xfrm>
            <a:off x="8888176" y="3710758"/>
            <a:ext cx="337889" cy="228887"/>
          </a:xfrm>
          <a:prstGeom prst="rect">
            <a:avLst/>
          </a:prstGeom>
        </p:spPr>
        <p:txBody>
          <a:bodyPr vert="horz" wrap="square" lIns="0" tIns="13313" rIns="0" bIns="0" rtlCol="0">
            <a:spAutoFit/>
          </a:bodyPr>
          <a:lstStyle/>
          <a:p>
            <a:pPr marL="12679" defTabSz="912927">
              <a:spcBef>
                <a:spcPts val="105"/>
              </a:spcBef>
            </a:pPr>
            <a:r>
              <a:rPr sz="1400" b="1" spc="-6" dirty="0">
                <a:solidFill>
                  <a:srgbClr val="FFFFFF"/>
                </a:solidFill>
                <a:latin typeface="Arial"/>
                <a:cs typeface="Arial"/>
              </a:rPr>
              <a:t>3%</a:t>
            </a:r>
            <a:endParaRPr sz="1400" dirty="0">
              <a:solidFill>
                <a:prstClr val="black"/>
              </a:solidFill>
              <a:latin typeface="Arial"/>
              <a:cs typeface="Arial"/>
            </a:endParaRPr>
          </a:p>
        </p:txBody>
      </p:sp>
      <p:sp>
        <p:nvSpPr>
          <p:cNvPr id="64" name="object 79">
            <a:extLst>
              <a:ext uri="{FF2B5EF4-FFF2-40B4-BE49-F238E27FC236}">
                <a16:creationId xmlns:a16="http://schemas.microsoft.com/office/drawing/2014/main" id="{81BC928D-4EBD-B860-121A-8315734877E8}"/>
              </a:ext>
            </a:extLst>
          </p:cNvPr>
          <p:cNvSpPr txBox="1"/>
          <p:nvPr/>
        </p:nvSpPr>
        <p:spPr>
          <a:xfrm>
            <a:off x="8633328" y="2593694"/>
            <a:ext cx="944568" cy="474275"/>
          </a:xfrm>
          <a:prstGeom prst="rect">
            <a:avLst/>
          </a:prstGeom>
        </p:spPr>
        <p:txBody>
          <a:bodyPr vert="horz" wrap="square" lIns="0" tIns="13313" rIns="0" bIns="0" rtlCol="0">
            <a:spAutoFit/>
          </a:bodyPr>
          <a:lstStyle/>
          <a:p>
            <a:pPr marL="105240" defTabSz="912927">
              <a:lnSpc>
                <a:spcPts val="2027"/>
              </a:lnSpc>
              <a:spcBef>
                <a:spcPts val="105"/>
              </a:spcBef>
            </a:pPr>
            <a:r>
              <a:rPr sz="1400" b="1" spc="-6" dirty="0">
                <a:solidFill>
                  <a:srgbClr val="FFFFFF"/>
                </a:solidFill>
                <a:latin typeface="Arial"/>
                <a:cs typeface="Arial"/>
              </a:rPr>
              <a:t>3</a:t>
            </a:r>
            <a:r>
              <a:rPr lang="en-US" sz="1400" b="1" spc="-6" dirty="0">
                <a:solidFill>
                  <a:srgbClr val="FFFFFF"/>
                </a:solidFill>
                <a:latin typeface="Arial"/>
                <a:cs typeface="Arial"/>
              </a:rPr>
              <a:t>9</a:t>
            </a:r>
            <a:r>
              <a:rPr sz="1400" b="1" spc="-6" dirty="0">
                <a:solidFill>
                  <a:srgbClr val="FFFFFF"/>
                </a:solidFill>
                <a:latin typeface="Arial"/>
                <a:cs typeface="Arial"/>
              </a:rPr>
              <a:t>%</a:t>
            </a:r>
            <a:endParaRPr sz="1400" dirty="0">
              <a:solidFill>
                <a:prstClr val="black"/>
              </a:solidFill>
              <a:latin typeface="Arial"/>
              <a:cs typeface="Arial"/>
            </a:endParaRPr>
          </a:p>
          <a:p>
            <a:pPr marL="12679" defTabSz="912927">
              <a:lnSpc>
                <a:spcPts val="1667"/>
              </a:lnSpc>
            </a:pPr>
            <a:r>
              <a:rPr sz="1400" b="1" spc="-6" dirty="0">
                <a:solidFill>
                  <a:srgbClr val="FFFFFF"/>
                </a:solidFill>
                <a:latin typeface="Arial"/>
                <a:cs typeface="Arial"/>
              </a:rPr>
              <a:t>N.</a:t>
            </a:r>
            <a:r>
              <a:rPr sz="1400" b="1" spc="-119" dirty="0">
                <a:solidFill>
                  <a:srgbClr val="FFFFFF"/>
                </a:solidFill>
                <a:latin typeface="Arial"/>
                <a:cs typeface="Arial"/>
              </a:rPr>
              <a:t> </a:t>
            </a:r>
            <a:r>
              <a:rPr sz="1400" b="1" spc="-6" dirty="0">
                <a:solidFill>
                  <a:srgbClr val="FFFFFF"/>
                </a:solidFill>
                <a:latin typeface="Arial"/>
                <a:cs typeface="Arial"/>
              </a:rPr>
              <a:t>America</a:t>
            </a:r>
            <a:endParaRPr sz="1400" dirty="0">
              <a:solidFill>
                <a:prstClr val="black"/>
              </a:solidFill>
              <a:latin typeface="Arial"/>
              <a:cs typeface="Arial"/>
            </a:endParaRPr>
          </a:p>
        </p:txBody>
      </p:sp>
      <p:sp>
        <p:nvSpPr>
          <p:cNvPr id="65" name="object 81">
            <a:extLst>
              <a:ext uri="{FF2B5EF4-FFF2-40B4-BE49-F238E27FC236}">
                <a16:creationId xmlns:a16="http://schemas.microsoft.com/office/drawing/2014/main" id="{3F63EDCB-6398-5A32-7DA6-BAA3D19143DC}"/>
              </a:ext>
            </a:extLst>
          </p:cNvPr>
          <p:cNvSpPr txBox="1"/>
          <p:nvPr/>
        </p:nvSpPr>
        <p:spPr>
          <a:xfrm>
            <a:off x="8276483" y="4010570"/>
            <a:ext cx="711281" cy="227606"/>
          </a:xfrm>
          <a:prstGeom prst="rect">
            <a:avLst/>
          </a:prstGeom>
        </p:spPr>
        <p:txBody>
          <a:bodyPr vert="horz" wrap="square" lIns="0" tIns="12045" rIns="0" bIns="0" rtlCol="0">
            <a:spAutoFit/>
          </a:bodyPr>
          <a:lstStyle/>
          <a:p>
            <a:pPr marL="12679" defTabSz="912927">
              <a:spcBef>
                <a:spcPts val="95"/>
              </a:spcBef>
            </a:pPr>
            <a:r>
              <a:rPr sz="1400" b="1" spc="-10" dirty="0">
                <a:solidFill>
                  <a:srgbClr val="000000"/>
                </a:solidFill>
                <a:latin typeface="Arial"/>
                <a:cs typeface="Arial"/>
              </a:rPr>
              <a:t>R</a:t>
            </a:r>
            <a:r>
              <a:rPr sz="1400" b="1" spc="-15" dirty="0">
                <a:solidFill>
                  <a:srgbClr val="000000"/>
                </a:solidFill>
                <a:latin typeface="Arial"/>
                <a:cs typeface="Arial"/>
              </a:rPr>
              <a:t>O</a:t>
            </a:r>
            <a:r>
              <a:rPr sz="1400" b="1" spc="-6" dirty="0">
                <a:solidFill>
                  <a:srgbClr val="000000"/>
                </a:solidFill>
                <a:latin typeface="Arial"/>
                <a:cs typeface="Arial"/>
              </a:rPr>
              <a:t>W</a:t>
            </a:r>
            <a:endParaRPr sz="1400" dirty="0">
              <a:solidFill>
                <a:srgbClr val="000000"/>
              </a:solidFill>
              <a:latin typeface="Arial"/>
              <a:cs typeface="Arial"/>
            </a:endParaRPr>
          </a:p>
        </p:txBody>
      </p:sp>
      <p:sp>
        <p:nvSpPr>
          <p:cNvPr id="66" name="object 82">
            <a:extLst>
              <a:ext uri="{FF2B5EF4-FFF2-40B4-BE49-F238E27FC236}">
                <a16:creationId xmlns:a16="http://schemas.microsoft.com/office/drawing/2014/main" id="{3F2C3746-CB83-FDBA-1E19-E75266E03261}"/>
              </a:ext>
            </a:extLst>
          </p:cNvPr>
          <p:cNvSpPr txBox="1"/>
          <p:nvPr/>
        </p:nvSpPr>
        <p:spPr>
          <a:xfrm>
            <a:off x="9461530" y="3547813"/>
            <a:ext cx="637108" cy="474818"/>
          </a:xfrm>
          <a:prstGeom prst="rect">
            <a:avLst/>
          </a:prstGeom>
        </p:spPr>
        <p:txBody>
          <a:bodyPr vert="horz" wrap="square" lIns="0" tIns="13313" rIns="0" bIns="0" rtlCol="0">
            <a:spAutoFit/>
          </a:bodyPr>
          <a:lstStyle/>
          <a:p>
            <a:pPr marL="174343" defTabSz="912927">
              <a:lnSpc>
                <a:spcPts val="1952"/>
              </a:lnSpc>
              <a:spcBef>
                <a:spcPts val="105"/>
              </a:spcBef>
            </a:pPr>
            <a:r>
              <a:rPr lang="en-US" sz="1400" b="1" spc="-6" dirty="0">
                <a:solidFill>
                  <a:schemeClr val="bg1"/>
                </a:solidFill>
                <a:latin typeface="Arial"/>
                <a:cs typeface="Arial"/>
              </a:rPr>
              <a:t>20</a:t>
            </a:r>
            <a:r>
              <a:rPr sz="1400" b="1" spc="-6" dirty="0">
                <a:solidFill>
                  <a:schemeClr val="bg1"/>
                </a:solidFill>
                <a:latin typeface="Arial"/>
                <a:cs typeface="Arial"/>
              </a:rPr>
              <a:t>%</a:t>
            </a:r>
            <a:endParaRPr sz="1400" dirty="0">
              <a:solidFill>
                <a:schemeClr val="bg1"/>
              </a:solidFill>
              <a:latin typeface="Arial"/>
              <a:cs typeface="Arial"/>
            </a:endParaRPr>
          </a:p>
          <a:p>
            <a:pPr marL="12679" defTabSz="912927">
              <a:lnSpc>
                <a:spcPts val="1592"/>
              </a:lnSpc>
            </a:pPr>
            <a:r>
              <a:rPr sz="1400" b="1" spc="-6" dirty="0">
                <a:solidFill>
                  <a:schemeClr val="bg1"/>
                </a:solidFill>
                <a:latin typeface="Arial"/>
                <a:cs typeface="Arial"/>
              </a:rPr>
              <a:t>E</a:t>
            </a:r>
            <a:r>
              <a:rPr sz="1400" b="1" spc="-10" dirty="0">
                <a:solidFill>
                  <a:schemeClr val="bg1"/>
                </a:solidFill>
                <a:latin typeface="Arial"/>
                <a:cs typeface="Arial"/>
              </a:rPr>
              <a:t>u</a:t>
            </a:r>
            <a:r>
              <a:rPr sz="1400" b="1" spc="6" dirty="0">
                <a:solidFill>
                  <a:schemeClr val="bg1"/>
                </a:solidFill>
                <a:latin typeface="Arial"/>
                <a:cs typeface="Arial"/>
              </a:rPr>
              <a:t>r</a:t>
            </a:r>
            <a:r>
              <a:rPr sz="1400" b="1" spc="-10" dirty="0">
                <a:solidFill>
                  <a:schemeClr val="bg1"/>
                </a:solidFill>
                <a:latin typeface="Arial"/>
                <a:cs typeface="Arial"/>
              </a:rPr>
              <a:t>ope</a:t>
            </a:r>
            <a:endParaRPr sz="1400" dirty="0">
              <a:solidFill>
                <a:schemeClr val="bg1"/>
              </a:solidFill>
              <a:latin typeface="Arial"/>
              <a:cs typeface="Arial"/>
            </a:endParaRPr>
          </a:p>
        </p:txBody>
      </p:sp>
      <p:sp>
        <p:nvSpPr>
          <p:cNvPr id="67" name="Text Box 57">
            <a:extLst>
              <a:ext uri="{FF2B5EF4-FFF2-40B4-BE49-F238E27FC236}">
                <a16:creationId xmlns:a16="http://schemas.microsoft.com/office/drawing/2014/main" id="{6016D18B-80AC-6EE9-D890-907C4AAF9098}"/>
              </a:ext>
            </a:extLst>
          </p:cNvPr>
          <p:cNvSpPr txBox="1">
            <a:spLocks noChangeArrowheads="1"/>
          </p:cNvSpPr>
          <p:nvPr/>
        </p:nvSpPr>
        <p:spPr bwMode="auto">
          <a:xfrm>
            <a:off x="4497656" y="1069553"/>
            <a:ext cx="1148983" cy="230812"/>
          </a:xfrm>
          <a:prstGeom prst="rect">
            <a:avLst/>
          </a:prstGeom>
          <a:noFill/>
          <a:ln w="9525">
            <a:noFill/>
            <a:miter lim="800000"/>
            <a:headEnd/>
            <a:tailEnd/>
          </a:ln>
        </p:spPr>
        <p:txBody>
          <a:bodyPr lIns="91420" tIns="45710" rIns="91420" bIns="45710">
            <a:spAutoFit/>
          </a:bodyPr>
          <a:lstStyle>
            <a:defPPr>
              <a:defRPr lang="en-US"/>
            </a:defPPr>
            <a:lvl1pPr algn="ctr" rtl="0" eaLnBrk="0" fontAlgn="base" hangingPunct="0">
              <a:spcBef>
                <a:spcPct val="0"/>
              </a:spcBef>
              <a:spcAft>
                <a:spcPct val="0"/>
              </a:spcAft>
              <a:defRPr sz="2800" b="1" kern="1200">
                <a:solidFill>
                  <a:schemeClr val="tx1"/>
                </a:solidFill>
                <a:latin typeface="Arial" charset="0"/>
                <a:ea typeface="+mn-ea"/>
                <a:cs typeface="+mn-cs"/>
              </a:defRPr>
            </a:lvl1pPr>
            <a:lvl2pPr marL="457200" algn="ctr" rtl="0" eaLnBrk="0" fontAlgn="base" hangingPunct="0">
              <a:spcBef>
                <a:spcPct val="0"/>
              </a:spcBef>
              <a:spcAft>
                <a:spcPct val="0"/>
              </a:spcAft>
              <a:defRPr sz="2800" b="1" kern="1200">
                <a:solidFill>
                  <a:schemeClr val="tx1"/>
                </a:solidFill>
                <a:latin typeface="Arial" charset="0"/>
                <a:ea typeface="+mn-ea"/>
                <a:cs typeface="+mn-cs"/>
              </a:defRPr>
            </a:lvl2pPr>
            <a:lvl3pPr marL="914400" algn="ctr" rtl="0" eaLnBrk="0" fontAlgn="base" hangingPunct="0">
              <a:spcBef>
                <a:spcPct val="0"/>
              </a:spcBef>
              <a:spcAft>
                <a:spcPct val="0"/>
              </a:spcAft>
              <a:defRPr sz="2800" b="1" kern="1200">
                <a:solidFill>
                  <a:schemeClr val="tx1"/>
                </a:solidFill>
                <a:latin typeface="Arial" charset="0"/>
                <a:ea typeface="+mn-ea"/>
                <a:cs typeface="+mn-cs"/>
              </a:defRPr>
            </a:lvl3pPr>
            <a:lvl4pPr marL="1371600" algn="ctr" rtl="0" eaLnBrk="0" fontAlgn="base" hangingPunct="0">
              <a:spcBef>
                <a:spcPct val="0"/>
              </a:spcBef>
              <a:spcAft>
                <a:spcPct val="0"/>
              </a:spcAft>
              <a:defRPr sz="2800" b="1" kern="1200">
                <a:solidFill>
                  <a:schemeClr val="tx1"/>
                </a:solidFill>
                <a:latin typeface="Arial" charset="0"/>
                <a:ea typeface="+mn-ea"/>
                <a:cs typeface="+mn-cs"/>
              </a:defRPr>
            </a:lvl4pPr>
            <a:lvl5pPr marL="1828800" algn="ctr"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pPr defTabSz="912813" eaLnBrk="0" hangingPunct="0"/>
            <a:r>
              <a:rPr lang="en-US" sz="900" dirty="0">
                <a:latin typeface="Arial" panose="020B0604020202020204" pitchFamily="34" charset="0"/>
                <a:ea typeface="Open Sans" pitchFamily="34" charset="0"/>
                <a:cs typeface="Arial" panose="020B0604020202020204" pitchFamily="34" charset="0"/>
              </a:rPr>
              <a:t>HUNGARY</a:t>
            </a:r>
          </a:p>
        </p:txBody>
      </p:sp>
    </p:spTree>
    <p:extLst>
      <p:ext uri="{BB962C8B-B14F-4D97-AF65-F5344CB8AC3E}">
        <p14:creationId xmlns:p14="http://schemas.microsoft.com/office/powerpoint/2010/main" val="847341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Optimize</a:t>
            </a:r>
          </a:p>
        </p:txBody>
      </p:sp>
      <p:sp>
        <p:nvSpPr>
          <p:cNvPr id="4" name="Rectangle 3"/>
          <p:cNvSpPr txBox="1">
            <a:spLocks noChangeArrowheads="1"/>
          </p:cNvSpPr>
          <p:nvPr/>
        </p:nvSpPr>
        <p:spPr>
          <a:xfrm>
            <a:off x="4206847" y="2105203"/>
            <a:ext cx="7370792" cy="1346785"/>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Nogales, Mexico</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Component manufacturing and final assembly for many of the major product lines within the Amphenol Military &amp; Aerospace group</a:t>
            </a:r>
          </a:p>
        </p:txBody>
      </p:sp>
      <p:sp>
        <p:nvSpPr>
          <p:cNvPr id="12" name="Rectangle 11"/>
          <p:cNvSpPr/>
          <p:nvPr/>
        </p:nvSpPr>
        <p:spPr>
          <a:xfrm>
            <a:off x="4843894" y="6093297"/>
            <a:ext cx="2553904" cy="307777"/>
          </a:xfrm>
          <a:prstGeom prst="rect">
            <a:avLst/>
          </a:prstGeom>
        </p:spPr>
        <p:txBody>
          <a:bodyPr wrap="none">
            <a:spAutoFit/>
          </a:bodyPr>
          <a:lstStyle/>
          <a:p>
            <a:r>
              <a:rPr lang="en-US" sz="1400" kern="0" dirty="0">
                <a:latin typeface="Arial" panose="020B0604020202020204" pitchFamily="34" charset="0"/>
                <a:ea typeface="Open Sans Light" panose="020B0306030504020204" pitchFamily="34" charset="0"/>
                <a:cs typeface="Arial" panose="020B0604020202020204" pitchFamily="34" charset="0"/>
              </a:rPr>
              <a:t>ISO 9001:2008 and AS9100C</a:t>
            </a:r>
          </a:p>
        </p:txBody>
      </p:sp>
      <p:sp>
        <p:nvSpPr>
          <p:cNvPr id="19" name="Rectangle 18"/>
          <p:cNvSpPr/>
          <p:nvPr/>
        </p:nvSpPr>
        <p:spPr>
          <a:xfrm>
            <a:off x="7680176" y="3699029"/>
            <a:ext cx="2880320" cy="738664"/>
          </a:xfrm>
          <a:prstGeom prst="rect">
            <a:avLst/>
          </a:prstGeom>
        </p:spPr>
        <p:txBody>
          <a:bodyPr wrap="square">
            <a:spAutoFit/>
          </a:bodyPr>
          <a:lstStyle/>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 Interconnects</a:t>
            </a:r>
          </a:p>
          <a:p>
            <a:pPr>
              <a:buClr>
                <a:srgbClr val="005EB8"/>
              </a:buClr>
              <a:buSzPct val="100000"/>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Micro-Miniature Connectors</a:t>
            </a:r>
          </a:p>
          <a:p>
            <a:pPr>
              <a:buClr>
                <a:srgbClr val="005EB8"/>
              </a:buClr>
              <a:buSzPct val="100000"/>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0" name="Rectangle 19"/>
          <p:cNvSpPr/>
          <p:nvPr/>
        </p:nvSpPr>
        <p:spPr>
          <a:xfrm>
            <a:off x="4727848" y="3699030"/>
            <a:ext cx="2952328" cy="954107"/>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High-Speed &amp; Fiber Optic Cable Assemblies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Rectangular &amp; Board Level Connectors</a:t>
            </a:r>
          </a:p>
        </p:txBody>
      </p:sp>
      <p:sp>
        <p:nvSpPr>
          <p:cNvPr id="21" name="Rectangle 20"/>
          <p:cNvSpPr/>
          <p:nvPr/>
        </p:nvSpPr>
        <p:spPr>
          <a:xfrm>
            <a:off x="1847528" y="3699029"/>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Circular Mil-Spec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Filter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Cable Assemblies</a:t>
            </a:r>
          </a:p>
        </p:txBody>
      </p:sp>
      <p:sp>
        <p:nvSpPr>
          <p:cNvPr id="22" name="TextBox 21"/>
          <p:cNvSpPr txBox="1"/>
          <p:nvPr/>
        </p:nvSpPr>
        <p:spPr>
          <a:xfrm>
            <a:off x="1741132" y="3392443"/>
            <a:ext cx="9144000"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3555" name="Picture 3" descr="M:\Shared\Presentations\2017 presentations\2017 AMAO Group Presentation\Location Photos\Nogales_Facility.jpg"/>
          <p:cNvPicPr>
            <a:picLocks noChangeAspect="1" noChangeArrowheads="1"/>
          </p:cNvPicPr>
          <p:nvPr/>
        </p:nvPicPr>
        <p:blipFill>
          <a:blip r:embed="rId2" cstate="print"/>
          <a:srcRect/>
          <a:stretch>
            <a:fillRect/>
          </a:stretch>
        </p:blipFill>
        <p:spPr bwMode="auto">
          <a:xfrm>
            <a:off x="688472" y="1220691"/>
            <a:ext cx="3204776" cy="2106843"/>
          </a:xfrm>
          <a:prstGeom prst="rect">
            <a:avLst/>
          </a:prstGeom>
          <a:noFill/>
          <a:effectLst>
            <a:outerShdw blurRad="50800" dist="38100" dir="2700000" algn="tl" rotWithShape="0">
              <a:prstClr val="black">
                <a:alpha val="40000"/>
              </a:prstClr>
            </a:outerShdw>
          </a:effectLst>
        </p:spPr>
      </p:pic>
      <p:pic>
        <p:nvPicPr>
          <p:cNvPr id="32" name="Picture 5" descr="M:\Shared\Presentations\2017 presentations\2017 AMAO Group Presentation\MIL-DTL-38999_Series_III_separated.png"/>
          <p:cNvPicPr>
            <a:picLocks noChangeAspect="1" noChangeArrowheads="1"/>
          </p:cNvPicPr>
          <p:nvPr/>
        </p:nvPicPr>
        <p:blipFill rotWithShape="1">
          <a:blip r:embed="rId3" cstate="print"/>
          <a:srcRect b="19107"/>
          <a:stretch/>
        </p:blipFill>
        <p:spPr bwMode="auto">
          <a:xfrm>
            <a:off x="1890638" y="4721538"/>
            <a:ext cx="2261146" cy="1829114"/>
          </a:xfrm>
          <a:prstGeom prst="rect">
            <a:avLst/>
          </a:prstGeom>
          <a:noFill/>
        </p:spPr>
      </p:pic>
      <p:pic>
        <p:nvPicPr>
          <p:cNvPr id="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472" y="4691079"/>
            <a:ext cx="3147313"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6" descr="M:\Shared\Presentations\2017 presentations\2017 AMAO Group Presentation\SD308-Sealed_D-Sub_Connectors.png"/>
          <p:cNvPicPr>
            <a:picLocks noChangeAspect="1" noChangeArrowheads="1"/>
          </p:cNvPicPr>
          <p:nvPr/>
        </p:nvPicPr>
        <p:blipFill>
          <a:blip r:embed="rId5" cstate="print"/>
          <a:srcRect/>
          <a:stretch>
            <a:fillRect/>
          </a:stretch>
        </p:blipFill>
        <p:spPr bwMode="auto">
          <a:xfrm rot="234169">
            <a:off x="3944383" y="5129845"/>
            <a:ext cx="1156308" cy="1156308"/>
          </a:xfrm>
          <a:prstGeom prst="rect">
            <a:avLst/>
          </a:prstGeom>
          <a:noFill/>
        </p:spPr>
      </p:pic>
      <p:pic>
        <p:nvPicPr>
          <p:cNvPr id="38" name="Picture 3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589580">
            <a:off x="3860261" y="4804132"/>
            <a:ext cx="1345207" cy="755610"/>
          </a:xfrm>
          <a:prstGeom prst="rect">
            <a:avLst/>
          </a:prstGeom>
          <a:noFill/>
          <a:ln w="9525">
            <a:noFill/>
            <a:miter lim="800000"/>
            <a:headEnd/>
            <a:tailEnd/>
          </a:ln>
        </p:spPr>
      </p:pic>
      <p:pic>
        <p:nvPicPr>
          <p:cNvPr id="39" name="Picture 5" descr="DSCN6065b"/>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585676">
            <a:off x="5372620" y="5623413"/>
            <a:ext cx="632288" cy="361739"/>
          </a:xfrm>
          <a:prstGeom prst="rect">
            <a:avLst/>
          </a:prstGeom>
          <a:noFill/>
          <a:ln w="9525">
            <a:noFill/>
            <a:miter lim="800000"/>
            <a:headEnd/>
            <a:tailEnd/>
          </a:ln>
        </p:spPr>
      </p:pic>
      <p:pic>
        <p:nvPicPr>
          <p:cNvPr id="40" name="Picture 10" descr="C:\Documents and Settings\Johnv\My Documents\MICRO D\Catalogue\DSCN6078 crop.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274524" y="4884006"/>
            <a:ext cx="1197496" cy="753403"/>
          </a:xfrm>
          <a:prstGeom prst="rect">
            <a:avLst/>
          </a:prstGeom>
          <a:noFill/>
          <a:ln w="9525">
            <a:noFill/>
            <a:miter lim="800000"/>
            <a:headEnd/>
            <a:tailEnd/>
          </a:ln>
        </p:spPr>
      </p:pic>
      <p:pic>
        <p:nvPicPr>
          <p:cNvPr id="16386" name="Picture 2" descr="Metronic FrontEn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2769" y="1246059"/>
            <a:ext cx="2346025" cy="84717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5" name="Group 4">
            <a:extLst>
              <a:ext uri="{FF2B5EF4-FFF2-40B4-BE49-F238E27FC236}">
                <a16:creationId xmlns:a16="http://schemas.microsoft.com/office/drawing/2014/main" id="{CE3A53DF-B57A-EDF8-F054-001B33BE3D15}"/>
              </a:ext>
            </a:extLst>
          </p:cNvPr>
          <p:cNvGrpSpPr/>
          <p:nvPr/>
        </p:nvGrpSpPr>
        <p:grpSpPr>
          <a:xfrm>
            <a:off x="3071664" y="6589574"/>
            <a:ext cx="6048672" cy="217130"/>
            <a:chOff x="3071664" y="6614454"/>
            <a:chExt cx="6048672" cy="217130"/>
          </a:xfrm>
        </p:grpSpPr>
        <p:sp>
          <p:nvSpPr>
            <p:cNvPr id="6" name="Rectangle 5">
              <a:hlinkClick r:id="rId11" action="ppaction://hlinksldjump"/>
              <a:extLst>
                <a:ext uri="{FF2B5EF4-FFF2-40B4-BE49-F238E27FC236}">
                  <a16:creationId xmlns:a16="http://schemas.microsoft.com/office/drawing/2014/main" id="{96D77C30-E190-86C0-2B24-EBB3C453CCD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02DB6724-5ABB-050C-125B-2A6E6F8439E7}"/>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F11509B6-E835-6FAD-A0FD-BF22679B55A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DE55C916-7F6A-D2FF-9481-36797E5BF6AE}"/>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02BF7161-08A8-9823-B6EA-7F5A6073B6E5}"/>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D1A16A38-2E15-3C9C-C8EB-5830074803C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98070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Limited (ALTD)</a:t>
            </a:r>
          </a:p>
        </p:txBody>
      </p:sp>
      <p:sp>
        <p:nvSpPr>
          <p:cNvPr id="4" name="Rectangle 3"/>
          <p:cNvSpPr txBox="1">
            <a:spLocks noChangeArrowheads="1"/>
          </p:cNvSpPr>
          <p:nvPr/>
        </p:nvSpPr>
        <p:spPr>
          <a:xfrm>
            <a:off x="4423275" y="2296755"/>
            <a:ext cx="7317334" cy="136815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Whitstable</a:t>
            </a:r>
            <a:r>
              <a:rPr lang="en-US" sz="1400" kern="0" spc="0" dirty="0">
                <a:latin typeface="Arial" panose="020B0604020202020204" pitchFamily="34" charset="0"/>
                <a:ea typeface="Open Sans Light" panose="020B0306030504020204" pitchFamily="34" charset="0"/>
                <a:cs typeface="Arial" panose="020B0604020202020204" pitchFamily="34" charset="0"/>
              </a:rPr>
              <a:t>, Kent, UK</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manufacturing service for a large range of military and commercial aerospace connectors and interconnect solutions, including cable assembly, over-molding and electronic packaging</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AS9100 Rev D </a:t>
            </a:r>
          </a:p>
        </p:txBody>
      </p:sp>
      <p:sp>
        <p:nvSpPr>
          <p:cNvPr id="19" name="Rectangle 18"/>
          <p:cNvSpPr/>
          <p:nvPr/>
        </p:nvSpPr>
        <p:spPr>
          <a:xfrm>
            <a:off x="8412911" y="4015877"/>
            <a:ext cx="3327698"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Military Standard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Environmentally sealed connectors </a:t>
            </a:r>
          </a:p>
        </p:txBody>
      </p:sp>
      <p:sp>
        <p:nvSpPr>
          <p:cNvPr id="20" name="Rectangle 19"/>
          <p:cNvSpPr/>
          <p:nvPr/>
        </p:nvSpPr>
        <p:spPr>
          <a:xfrm>
            <a:off x="5804983" y="4038119"/>
            <a:ext cx="2952328"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Filter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MRO &amp; Cable Assembly</a:t>
            </a:r>
          </a:p>
        </p:txBody>
      </p:sp>
      <p:sp>
        <p:nvSpPr>
          <p:cNvPr id="21" name="Rectangle 20"/>
          <p:cNvSpPr/>
          <p:nvPr/>
        </p:nvSpPr>
        <p:spPr>
          <a:xfrm>
            <a:off x="715995" y="4005313"/>
            <a:ext cx="4904238"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Power Connectors – ground and aerospace applications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C5ISR and Body Worn</a:t>
            </a:r>
          </a:p>
        </p:txBody>
      </p:sp>
      <p:pic>
        <p:nvPicPr>
          <p:cNvPr id="95234" name="Picture 2" descr="M:\Shared\Presentations\2017 presentations\2017 AMAO Group Presentation\Amphenol_LTD.jpg"/>
          <p:cNvPicPr>
            <a:picLocks noChangeAspect="1" noChangeArrowheads="1"/>
          </p:cNvPicPr>
          <p:nvPr/>
        </p:nvPicPr>
        <p:blipFill>
          <a:blip r:embed="rId2" cstate="print"/>
          <a:srcRect/>
          <a:stretch>
            <a:fillRect/>
          </a:stretch>
        </p:blipFill>
        <p:spPr bwMode="auto">
          <a:xfrm>
            <a:off x="715995" y="1164036"/>
            <a:ext cx="3558547" cy="2372365"/>
          </a:xfrm>
          <a:prstGeom prst="rect">
            <a:avLst/>
          </a:prstGeom>
          <a:noFill/>
          <a:effectLst>
            <a:outerShdw blurRad="50800" dist="38100" dir="2700000" algn="tl" rotWithShape="0">
              <a:prstClr val="black">
                <a:alpha val="40000"/>
              </a:prstClr>
            </a:outerShdw>
          </a:effectLst>
        </p:spPr>
      </p:pic>
      <p:sp>
        <p:nvSpPr>
          <p:cNvPr id="13" name="TextBox 12"/>
          <p:cNvSpPr txBox="1"/>
          <p:nvPr/>
        </p:nvSpPr>
        <p:spPr>
          <a:xfrm>
            <a:off x="715995" y="3603463"/>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75777" name="Picture 1" descr="M:\Shared\Presentations\2017 presentations\2017 AMAO Group Presentation\Product Photos\Rhino.png"/>
          <p:cNvPicPr>
            <a:picLocks noChangeAspect="1" noChangeArrowheads="1"/>
          </p:cNvPicPr>
          <p:nvPr/>
        </p:nvPicPr>
        <p:blipFill>
          <a:blip r:embed="rId3" cstate="print"/>
          <a:srcRect/>
          <a:stretch>
            <a:fillRect/>
          </a:stretch>
        </p:blipFill>
        <p:spPr bwMode="auto">
          <a:xfrm>
            <a:off x="2862543" y="4883323"/>
            <a:ext cx="2111529" cy="1259508"/>
          </a:xfrm>
          <a:prstGeom prst="rect">
            <a:avLst/>
          </a:prstGeom>
          <a:noFill/>
        </p:spPr>
      </p:pic>
      <p:pic>
        <p:nvPicPr>
          <p:cNvPr id="25" name="Picture 24" descr="C:\Users\olhah\Desktop\NEW LOGO\New Logo 22Feb2017_v2.jpg">
            <a:hlinkClick r:id="rId4"/>
          </p:cNvPr>
          <p:cNvPicPr>
            <a:picLocks noChangeAspect="1" noChangeArrowheads="1"/>
          </p:cNvPicPr>
          <p:nvPr/>
        </p:nvPicPr>
        <p:blipFill>
          <a:blip r:embed="rId5" cstate="print"/>
          <a:srcRect/>
          <a:stretch>
            <a:fillRect/>
          </a:stretch>
        </p:blipFill>
        <p:spPr bwMode="auto">
          <a:xfrm>
            <a:off x="4524595" y="1326987"/>
            <a:ext cx="4191162" cy="865131"/>
          </a:xfrm>
          <a:prstGeom prst="rect">
            <a:avLst/>
          </a:prstGeom>
          <a:noFill/>
        </p:spPr>
      </p:pic>
      <p:sp>
        <p:nvSpPr>
          <p:cNvPr id="28" name="TextBox 27"/>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9" name="Picture 8">
            <a:extLst>
              <a:ext uri="{FF2B5EF4-FFF2-40B4-BE49-F238E27FC236}">
                <a16:creationId xmlns:a16="http://schemas.microsoft.com/office/drawing/2014/main" id="{9F0D5717-EAF6-836C-5176-356A0DE5D933}"/>
              </a:ext>
            </a:extLst>
          </p:cNvPr>
          <p:cNvPicPr>
            <a:picLocks noChangeAspect="1"/>
          </p:cNvPicPr>
          <p:nvPr/>
        </p:nvPicPr>
        <p:blipFill>
          <a:blip r:embed="rId6"/>
          <a:stretch>
            <a:fillRect/>
          </a:stretch>
        </p:blipFill>
        <p:spPr>
          <a:xfrm>
            <a:off x="612479" y="4654665"/>
            <a:ext cx="2294591" cy="1471557"/>
          </a:xfrm>
          <a:prstGeom prst="rect">
            <a:avLst/>
          </a:prstGeom>
        </p:spPr>
      </p:pic>
      <p:pic>
        <p:nvPicPr>
          <p:cNvPr id="10" name="Picture 9">
            <a:extLst>
              <a:ext uri="{FF2B5EF4-FFF2-40B4-BE49-F238E27FC236}">
                <a16:creationId xmlns:a16="http://schemas.microsoft.com/office/drawing/2014/main" id="{CD84E22A-5203-3BC6-4762-A3D8094A57ED}"/>
              </a:ext>
            </a:extLst>
          </p:cNvPr>
          <p:cNvPicPr>
            <a:picLocks noChangeAspect="1"/>
          </p:cNvPicPr>
          <p:nvPr/>
        </p:nvPicPr>
        <p:blipFill>
          <a:blip r:embed="rId7"/>
          <a:stretch>
            <a:fillRect/>
          </a:stretch>
        </p:blipFill>
        <p:spPr>
          <a:xfrm>
            <a:off x="4952444" y="4740094"/>
            <a:ext cx="2542982" cy="1431763"/>
          </a:xfrm>
          <a:prstGeom prst="rect">
            <a:avLst/>
          </a:prstGeom>
        </p:spPr>
      </p:pic>
      <p:pic>
        <p:nvPicPr>
          <p:cNvPr id="11" name="Picture 10">
            <a:extLst>
              <a:ext uri="{FF2B5EF4-FFF2-40B4-BE49-F238E27FC236}">
                <a16:creationId xmlns:a16="http://schemas.microsoft.com/office/drawing/2014/main" id="{D33BD476-DFA0-EA00-85AF-F216FD5ADBBF}"/>
              </a:ext>
            </a:extLst>
          </p:cNvPr>
          <p:cNvPicPr>
            <a:picLocks noChangeAspect="1"/>
          </p:cNvPicPr>
          <p:nvPr/>
        </p:nvPicPr>
        <p:blipFill>
          <a:blip r:embed="rId8"/>
          <a:stretch>
            <a:fillRect/>
          </a:stretch>
        </p:blipFill>
        <p:spPr>
          <a:xfrm>
            <a:off x="7874407" y="4912309"/>
            <a:ext cx="3421840" cy="1295312"/>
          </a:xfrm>
          <a:prstGeom prst="rect">
            <a:avLst/>
          </a:prstGeom>
        </p:spPr>
      </p:pic>
      <p:grpSp>
        <p:nvGrpSpPr>
          <p:cNvPr id="5" name="Group 4">
            <a:extLst>
              <a:ext uri="{FF2B5EF4-FFF2-40B4-BE49-F238E27FC236}">
                <a16:creationId xmlns:a16="http://schemas.microsoft.com/office/drawing/2014/main" id="{EB7368A7-F7B2-716B-7927-34A4EBBDA060}"/>
              </a:ext>
            </a:extLst>
          </p:cNvPr>
          <p:cNvGrpSpPr/>
          <p:nvPr/>
        </p:nvGrpSpPr>
        <p:grpSpPr>
          <a:xfrm>
            <a:off x="3071664" y="6589574"/>
            <a:ext cx="6048672" cy="217130"/>
            <a:chOff x="3071664" y="6614454"/>
            <a:chExt cx="6048672" cy="217130"/>
          </a:xfrm>
        </p:grpSpPr>
        <p:sp>
          <p:nvSpPr>
            <p:cNvPr id="6" name="Rectangle 5">
              <a:hlinkClick r:id="rId9" action="ppaction://hlinksldjump"/>
              <a:extLst>
                <a:ext uri="{FF2B5EF4-FFF2-40B4-BE49-F238E27FC236}">
                  <a16:creationId xmlns:a16="http://schemas.microsoft.com/office/drawing/2014/main" id="{BB8ED7D4-00F0-4A95-472A-C3BA765B05D3}"/>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0" action="ppaction://hlinksldjump"/>
              <a:extLst>
                <a:ext uri="{FF2B5EF4-FFF2-40B4-BE49-F238E27FC236}">
                  <a16:creationId xmlns:a16="http://schemas.microsoft.com/office/drawing/2014/main" id="{5F2F4F85-27B0-3C58-8F76-4DDA1B791D3B}"/>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1" action="ppaction://hlinksldjump"/>
              <a:extLst>
                <a:ext uri="{FF2B5EF4-FFF2-40B4-BE49-F238E27FC236}">
                  <a16:creationId xmlns:a16="http://schemas.microsoft.com/office/drawing/2014/main" id="{B4F5CBE6-3ED6-5AEC-0A76-F36DF533001C}"/>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4" name="Rectangle 13">
              <a:hlinkClick r:id="rId12" action="ppaction://hlinksldjump"/>
              <a:extLst>
                <a:ext uri="{FF2B5EF4-FFF2-40B4-BE49-F238E27FC236}">
                  <a16:creationId xmlns:a16="http://schemas.microsoft.com/office/drawing/2014/main" id="{668A2527-D3B1-22B2-F54D-CB86145F41FF}"/>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5" name="Rectangle 14">
              <a:hlinkClick r:id="rId13" action="ppaction://hlinksldjump"/>
              <a:extLst>
                <a:ext uri="{FF2B5EF4-FFF2-40B4-BE49-F238E27FC236}">
                  <a16:creationId xmlns:a16="http://schemas.microsoft.com/office/drawing/2014/main" id="{40F13E61-A43B-76B1-447B-49389AAA99E2}"/>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6" name="Rectangle 15">
              <a:hlinkClick r:id="rId14" action="ppaction://hlinksldjump"/>
              <a:extLst>
                <a:ext uri="{FF2B5EF4-FFF2-40B4-BE49-F238E27FC236}">
                  <a16:creationId xmlns:a16="http://schemas.microsoft.com/office/drawing/2014/main" id="{E1E591FC-2F0C-E91D-AB9C-FD7C04E6C18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34040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M:\Shared\Logo's\Division Logos\Martec-logo.jpg">
            <a:hlinkClick r:id="rId2"/>
          </p:cNvPr>
          <p:cNvPicPr>
            <a:picLocks noChangeAspect="1" noChangeArrowheads="1"/>
          </p:cNvPicPr>
          <p:nvPr/>
        </p:nvPicPr>
        <p:blipFill>
          <a:blip r:embed="rId3" cstate="print"/>
          <a:srcRect/>
          <a:stretch>
            <a:fillRect/>
          </a:stretch>
        </p:blipFill>
        <p:spPr bwMode="auto">
          <a:xfrm>
            <a:off x="4385496" y="1061859"/>
            <a:ext cx="2710461" cy="1065014"/>
          </a:xfrm>
          <a:prstGeom prst="rect">
            <a:avLst/>
          </a:prstGeom>
          <a:noFill/>
        </p:spPr>
      </p:pic>
      <p:sp>
        <p:nvSpPr>
          <p:cNvPr id="2" name="Title 1"/>
          <p:cNvSpPr>
            <a:spLocks noGrp="1"/>
          </p:cNvSpPr>
          <p:nvPr>
            <p:ph type="title"/>
          </p:nvPr>
        </p:nvSpPr>
        <p:spPr/>
        <p:txBody>
          <a:bodyPr/>
          <a:lstStyle/>
          <a:p>
            <a:r>
              <a:rPr lang="en-US" dirty="0"/>
              <a:t>Amphenol </a:t>
            </a:r>
            <a:r>
              <a:rPr lang="en-US" dirty="0" err="1"/>
              <a:t>Martec</a:t>
            </a:r>
            <a:r>
              <a:rPr lang="en-US" dirty="0"/>
              <a:t> (AMAR)</a:t>
            </a:r>
          </a:p>
        </p:txBody>
      </p:sp>
      <p:sp>
        <p:nvSpPr>
          <p:cNvPr id="4" name="Rectangle 3"/>
          <p:cNvSpPr txBox="1">
            <a:spLocks noChangeArrowheads="1"/>
          </p:cNvSpPr>
          <p:nvPr/>
        </p:nvSpPr>
        <p:spPr>
          <a:xfrm>
            <a:off x="4485142" y="2143288"/>
            <a:ext cx="7444003" cy="140997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Whitstable</a:t>
            </a:r>
            <a:r>
              <a:rPr lang="en-US" sz="1400" kern="0" spc="0" dirty="0">
                <a:latin typeface="Arial" panose="020B0604020202020204" pitchFamily="34" charset="0"/>
                <a:ea typeface="Open Sans Light" panose="020B0306030504020204" pitchFamily="34" charset="0"/>
                <a:cs typeface="Arial" panose="020B0604020202020204" pitchFamily="34" charset="0"/>
              </a:rPr>
              <a:t>, Kent, UK</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b="1" kern="0" spc="0" dirty="0">
                <a:latin typeface="Arial" panose="020B0604020202020204" pitchFamily="34" charset="0"/>
                <a:ea typeface="Open Sans Light" panose="020B0306030504020204" pitchFamily="34" charset="0"/>
                <a:cs typeface="Arial" panose="020B0604020202020204" pitchFamily="34" charset="0"/>
              </a:rPr>
              <a:t>Perfect connection for mission critical applications!</a:t>
            </a:r>
          </a:p>
          <a:p>
            <a:pPr marL="0" indent="0" eaLnBrk="1" hangingPunct="1">
              <a:spcBef>
                <a:spcPts val="0"/>
              </a:spcBef>
            </a:pPr>
            <a:r>
              <a:rPr lang="en-GB" sz="1400" kern="0" spc="0" dirty="0">
                <a:latin typeface="Arial" panose="020B0604020202020204" pitchFamily="34" charset="0"/>
                <a:ea typeface="Open Sans Light" panose="020B0306030504020204" pitchFamily="34" charset="0"/>
                <a:cs typeface="Arial" panose="020B0604020202020204" pitchFamily="34" charset="0"/>
              </a:rPr>
              <a:t>Martec provides interconnection solutions from concept to supply. Hermetic connectors are essential to maintain system integrity in applications where the reliability and performance of electrical connections is critical, such as gas-tight barriers or high-pressures differentials.</a:t>
            </a: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20" name="Rectangle 19"/>
          <p:cNvSpPr/>
          <p:nvPr/>
        </p:nvSpPr>
        <p:spPr>
          <a:xfrm>
            <a:off x="6370568" y="3997351"/>
            <a:ext cx="5462010" cy="1169551"/>
          </a:xfrm>
          <a:prstGeom prst="rect">
            <a:avLst/>
          </a:prstGeom>
        </p:spPr>
        <p:txBody>
          <a:bodyPr wrap="square">
            <a:spAutoFit/>
          </a:bodyPr>
          <a:lstStyle/>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Hermetic packaging</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Hermetic “Lighter” connectors (titanium housing available now and aluminum housing coming soon)</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Hermetic “Hotter” connectors (operational temperatures up to 450°C and firewall capabilities up to 1000°C</a:t>
            </a:r>
          </a:p>
        </p:txBody>
      </p:sp>
      <p:sp>
        <p:nvSpPr>
          <p:cNvPr id="21" name="Rectangle 20"/>
          <p:cNvSpPr/>
          <p:nvPr/>
        </p:nvSpPr>
        <p:spPr>
          <a:xfrm>
            <a:off x="1463151" y="3998458"/>
            <a:ext cx="4304857" cy="1600438"/>
          </a:xfrm>
          <a:prstGeom prst="rect">
            <a:avLst/>
          </a:prstGeom>
        </p:spPr>
        <p:txBody>
          <a:bodyPr wrap="square">
            <a:spAutoFit/>
          </a:bodyPr>
          <a:lstStyle/>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Hermetic Mil Spec Connectors</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Glass-to-Metal Seal Sensor headers</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Subsea Interconnects</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Filtered hermetic Interconnects</a:t>
            </a:r>
          </a:p>
          <a:p>
            <a:pPr marL="285750" indent="-285750">
              <a:buClr>
                <a:srgbClr val="005EB8"/>
              </a:buClr>
              <a:buFont typeface="Arial" panose="020B0604020202020204"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Coaxial and High-Speed Hermetic Connectors</a:t>
            </a:r>
          </a:p>
          <a:p>
            <a:pPr>
              <a:buClr>
                <a:srgbClr val="005EB8"/>
              </a:buClr>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pic>
        <p:nvPicPr>
          <p:cNvPr id="24580" name="Picture 4" descr="M:\Shared\Presentations\2017 presentations\2017 AMAO Group Presentation\Product Photos\Martec.png"/>
          <p:cNvPicPr>
            <a:picLocks noChangeAspect="1" noChangeArrowheads="1"/>
          </p:cNvPicPr>
          <p:nvPr/>
        </p:nvPicPr>
        <p:blipFill>
          <a:blip r:embed="rId4" cstate="print"/>
          <a:srcRect/>
          <a:stretch>
            <a:fillRect/>
          </a:stretch>
        </p:blipFill>
        <p:spPr bwMode="auto">
          <a:xfrm>
            <a:off x="1665896" y="5103169"/>
            <a:ext cx="916876" cy="995146"/>
          </a:xfrm>
          <a:prstGeom prst="rect">
            <a:avLst/>
          </a:prstGeom>
          <a:noFill/>
        </p:spPr>
      </p:pic>
      <p:sp>
        <p:nvSpPr>
          <p:cNvPr id="12" name="Rectangle 11"/>
          <p:cNvSpPr/>
          <p:nvPr/>
        </p:nvSpPr>
        <p:spPr>
          <a:xfrm>
            <a:off x="1382104" y="6083178"/>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 9100:2018 and ISO 9001:2015 </a:t>
            </a:r>
          </a:p>
        </p:txBody>
      </p:sp>
      <p:pic>
        <p:nvPicPr>
          <p:cNvPr id="24581" name="Picture 5" descr="M:\Shared\Presentations\2017 presentations\2017 AMAO Group Presentation\Product Photos\High_Integrity_Data_Interconnects.png"/>
          <p:cNvPicPr>
            <a:picLocks noChangeAspect="1" noChangeArrowheads="1"/>
          </p:cNvPicPr>
          <p:nvPr/>
        </p:nvPicPr>
        <p:blipFill>
          <a:blip r:embed="rId5" cstate="print"/>
          <a:srcRect/>
          <a:stretch>
            <a:fillRect/>
          </a:stretch>
        </p:blipFill>
        <p:spPr bwMode="auto">
          <a:xfrm>
            <a:off x="3732589" y="5145129"/>
            <a:ext cx="883454" cy="904119"/>
          </a:xfrm>
          <a:prstGeom prst="rect">
            <a:avLst/>
          </a:prstGeom>
          <a:noFill/>
        </p:spPr>
      </p:pic>
      <p:sp>
        <p:nvSpPr>
          <p:cNvPr id="15" name="TextBox 14"/>
          <p:cNvSpPr txBox="1"/>
          <p:nvPr/>
        </p:nvSpPr>
        <p:spPr>
          <a:xfrm>
            <a:off x="1718092" y="3652986"/>
            <a:ext cx="3870779"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3" name="Picture 12" descr="A picture containing text, tree, outdoor, sky&#10;&#10;Description automatically generated">
            <a:extLst>
              <a:ext uri="{FF2B5EF4-FFF2-40B4-BE49-F238E27FC236}">
                <a16:creationId xmlns:a16="http://schemas.microsoft.com/office/drawing/2014/main" id="{AE8BBA56-2509-9018-0B46-B09772CA3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945" y="1148110"/>
            <a:ext cx="3564884" cy="237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0A192BD6-FF38-15A4-1FFF-920172C10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019" y="5205919"/>
            <a:ext cx="1283830" cy="78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D74D312-363E-60B5-648C-3D038A0456E0}"/>
              </a:ext>
            </a:extLst>
          </p:cNvPr>
          <p:cNvSpPr txBox="1"/>
          <p:nvPr/>
        </p:nvSpPr>
        <p:spPr>
          <a:xfrm>
            <a:off x="6412443" y="3648419"/>
            <a:ext cx="3870779"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New Technologies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11" name="Picture 10">
            <a:extLst>
              <a:ext uri="{FF2B5EF4-FFF2-40B4-BE49-F238E27FC236}">
                <a16:creationId xmlns:a16="http://schemas.microsoft.com/office/drawing/2014/main" id="{F812C67B-275D-6CB5-A2BC-CECD0E4DAB56}"/>
              </a:ext>
            </a:extLst>
          </p:cNvPr>
          <p:cNvPicPr>
            <a:picLocks noChangeAspect="1"/>
          </p:cNvPicPr>
          <p:nvPr/>
        </p:nvPicPr>
        <p:blipFill rotWithShape="1">
          <a:blip r:embed="rId8" r:link="rId10"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28885" t="27822" r="25613" b="28503"/>
          <a:stretch>
            <a:fillRect/>
          </a:stretch>
        </p:blipFill>
        <p:spPr bwMode="auto">
          <a:xfrm>
            <a:off x="7819851" y="5098459"/>
            <a:ext cx="2553087" cy="1105449"/>
          </a:xfrm>
          <a:prstGeom prst="rect">
            <a:avLst/>
          </a:prstGeom>
          <a:noFill/>
          <a:ln>
            <a:noFill/>
          </a:ln>
        </p:spPr>
      </p:pic>
      <p:grpSp>
        <p:nvGrpSpPr>
          <p:cNvPr id="6" name="Group 5">
            <a:extLst>
              <a:ext uri="{FF2B5EF4-FFF2-40B4-BE49-F238E27FC236}">
                <a16:creationId xmlns:a16="http://schemas.microsoft.com/office/drawing/2014/main" id="{59C3782D-C096-23EC-6741-9B8A5EC99E91}"/>
              </a:ext>
            </a:extLst>
          </p:cNvPr>
          <p:cNvGrpSpPr/>
          <p:nvPr/>
        </p:nvGrpSpPr>
        <p:grpSpPr>
          <a:xfrm>
            <a:off x="3071664" y="6589574"/>
            <a:ext cx="6048672" cy="217130"/>
            <a:chOff x="3071664" y="6614454"/>
            <a:chExt cx="6048672" cy="217130"/>
          </a:xfrm>
        </p:grpSpPr>
        <p:sp>
          <p:nvSpPr>
            <p:cNvPr id="9" name="Rectangle 8">
              <a:hlinkClick r:id="rId11" action="ppaction://hlinksldjump"/>
              <a:extLst>
                <a:ext uri="{FF2B5EF4-FFF2-40B4-BE49-F238E27FC236}">
                  <a16:creationId xmlns:a16="http://schemas.microsoft.com/office/drawing/2014/main" id="{D7BC415F-8891-5F03-9E4D-74347CF3512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0" name="Rectangle 9">
              <a:hlinkClick r:id="rId12" action="ppaction://hlinksldjump"/>
              <a:extLst>
                <a:ext uri="{FF2B5EF4-FFF2-40B4-BE49-F238E27FC236}">
                  <a16:creationId xmlns:a16="http://schemas.microsoft.com/office/drawing/2014/main" id="{E62D3078-D4AD-0D5B-6FAC-50FAAC398AAC}"/>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3" name="Rectangle 12">
              <a:hlinkClick r:id="rId13" action="ppaction://hlinksldjump"/>
              <a:extLst>
                <a:ext uri="{FF2B5EF4-FFF2-40B4-BE49-F238E27FC236}">
                  <a16:creationId xmlns:a16="http://schemas.microsoft.com/office/drawing/2014/main" id="{43DBA7D3-7E77-D7E5-8532-9CFD9760D3C9}"/>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4" name="Rectangle 13">
              <a:hlinkClick r:id="rId14" action="ppaction://hlinksldjump"/>
              <a:extLst>
                <a:ext uri="{FF2B5EF4-FFF2-40B4-BE49-F238E27FC236}">
                  <a16:creationId xmlns:a16="http://schemas.microsoft.com/office/drawing/2014/main" id="{A81FEAFF-A330-92B0-FB88-8A192A58F73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6" name="Rectangle 15">
              <a:hlinkClick r:id="rId15" action="ppaction://hlinksldjump"/>
              <a:extLst>
                <a:ext uri="{FF2B5EF4-FFF2-40B4-BE49-F238E27FC236}">
                  <a16:creationId xmlns:a16="http://schemas.microsoft.com/office/drawing/2014/main" id="{1A2BF4F6-5E49-044F-0F68-7D6C8033F824}"/>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7" name="Rectangle 16">
              <a:hlinkClick r:id="rId16" action="ppaction://hlinksldjump"/>
              <a:extLst>
                <a:ext uri="{FF2B5EF4-FFF2-40B4-BE49-F238E27FC236}">
                  <a16:creationId xmlns:a16="http://schemas.microsoft.com/office/drawing/2014/main" id="{214256E7-AFD9-79D6-89A1-9C5D847FEE9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574682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t>
            </a:r>
            <a:r>
              <a:rPr lang="en-US" dirty="0" err="1"/>
              <a:t>Invotec</a:t>
            </a:r>
            <a:r>
              <a:rPr lang="en-US" dirty="0"/>
              <a:t> (AINV)</a:t>
            </a:r>
          </a:p>
        </p:txBody>
      </p:sp>
      <p:sp>
        <p:nvSpPr>
          <p:cNvPr id="4" name="Rectangle 3"/>
          <p:cNvSpPr txBox="1">
            <a:spLocks noChangeArrowheads="1"/>
          </p:cNvSpPr>
          <p:nvPr/>
        </p:nvSpPr>
        <p:spPr>
          <a:xfrm>
            <a:off x="4583832" y="2293713"/>
            <a:ext cx="6993806" cy="93610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Tamworth, UK &amp; Telford, UK</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GB" sz="1400" kern="0" spc="0" dirty="0">
                <a:latin typeface="Arial" panose="020B0604020202020204" pitchFamily="34" charset="0"/>
                <a:ea typeface="Open Sans Light" panose="020B0306030504020204" pitchFamily="34" charset="0"/>
                <a:cs typeface="Arial" panose="020B0604020202020204" pitchFamily="34" charset="0"/>
              </a:rPr>
              <a:t>Manufacturer of time critical, advanced technology and high reliability printed circuit boards</a:t>
            </a: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AS9100C:2009, ESA approved, NADCAP (Electronics)</a:t>
            </a:r>
          </a:p>
        </p:txBody>
      </p:sp>
      <p:sp>
        <p:nvSpPr>
          <p:cNvPr id="19" name="Rectangle 18"/>
          <p:cNvSpPr/>
          <p:nvPr/>
        </p:nvSpPr>
        <p:spPr>
          <a:xfrm>
            <a:off x="7608168" y="3762372"/>
            <a:ext cx="3240360"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IMS – Insulated Metal Substrates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Bonded External Heat Sinks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Embedded components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Printed Electronics</a:t>
            </a:r>
          </a:p>
        </p:txBody>
      </p:sp>
      <p:sp>
        <p:nvSpPr>
          <p:cNvPr id="20" name="Rectangle 19"/>
          <p:cNvSpPr/>
          <p:nvPr/>
        </p:nvSpPr>
        <p:spPr>
          <a:xfrm>
            <a:off x="4727848" y="3764113"/>
            <a:ext cx="2952328" cy="1169551"/>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Mixed Dielectric (Hybrid) constructions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 and Microwave</a:t>
            </a:r>
          </a:p>
          <a:p>
            <a:pPr marL="115888" indent="-115888">
              <a:buClr>
                <a:srgbClr val="005EB8"/>
              </a:buClr>
              <a:buFont typeface="Arial" pitchFamily="34" charset="0"/>
              <a:buChar char="•"/>
            </a:pPr>
            <a:r>
              <a:rPr lang="en-GB" sz="1400" kern="0" dirty="0">
                <a:latin typeface="Arial" panose="020B0604020202020204" pitchFamily="34" charset="0"/>
                <a:ea typeface="Open Sans Light" panose="020B0306030504020204" pitchFamily="34" charset="0"/>
                <a:cs typeface="Arial" panose="020B0604020202020204" pitchFamily="34" charset="0"/>
              </a:rPr>
              <a:t>Power and Thermal Management solutions</a:t>
            </a: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sp>
        <p:nvSpPr>
          <p:cNvPr id="21" name="Rectangle 20"/>
          <p:cNvSpPr/>
          <p:nvPr/>
        </p:nvSpPr>
        <p:spPr>
          <a:xfrm>
            <a:off x="1775520" y="3764113"/>
            <a:ext cx="2880320" cy="1169551"/>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Complex Multi-Layer</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Flex &amp; Flex-Rigid</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Single and Double-Sided Flex &amp; Rigid</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HDI – High Density Interconnect</a:t>
            </a:r>
          </a:p>
        </p:txBody>
      </p:sp>
      <p:pic>
        <p:nvPicPr>
          <p:cNvPr id="25605" name="Picture 5" descr="M:\Shared\Presentations\2017 presentations\2017 AMAO Group Presentation\Product Photos\Board 13 shot 2.png"/>
          <p:cNvPicPr>
            <a:picLocks noChangeAspect="1" noChangeArrowheads="1"/>
          </p:cNvPicPr>
          <p:nvPr/>
        </p:nvPicPr>
        <p:blipFill>
          <a:blip r:embed="rId2" cstate="print"/>
          <a:srcRect/>
          <a:stretch>
            <a:fillRect/>
          </a:stretch>
        </p:blipFill>
        <p:spPr bwMode="auto">
          <a:xfrm>
            <a:off x="1919536" y="5229201"/>
            <a:ext cx="1944216" cy="856091"/>
          </a:xfrm>
          <a:prstGeom prst="rect">
            <a:avLst/>
          </a:prstGeom>
          <a:noFill/>
        </p:spPr>
      </p:pic>
      <p:sp>
        <p:nvSpPr>
          <p:cNvPr id="14" name="TextBox 13"/>
          <p:cNvSpPr txBox="1"/>
          <p:nvPr/>
        </p:nvSpPr>
        <p:spPr>
          <a:xfrm>
            <a:off x="1740024" y="3421496"/>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4818" name="Picture 2" descr="M:\Shared\Logo's\Division Logos\Amphenol_Invotec_New_Logo_Files\Amphenol_Invotec_New_Logo_Files\19851_Amphenol_Invotec_Logo_Final.png">
            <a:hlinkClick r:id="rId3"/>
          </p:cNvPr>
          <p:cNvPicPr>
            <a:picLocks noChangeAspect="1" noChangeArrowheads="1"/>
          </p:cNvPicPr>
          <p:nvPr/>
        </p:nvPicPr>
        <p:blipFill>
          <a:blip r:embed="rId4" cstate="print"/>
          <a:srcRect/>
          <a:stretch>
            <a:fillRect/>
          </a:stretch>
        </p:blipFill>
        <p:spPr bwMode="auto">
          <a:xfrm>
            <a:off x="4655840" y="1223839"/>
            <a:ext cx="2040545" cy="936271"/>
          </a:xfrm>
          <a:prstGeom prst="rect">
            <a:avLst/>
          </a:prstGeom>
          <a:noFill/>
        </p:spPr>
      </p:pic>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2401" r="1175"/>
          <a:stretch/>
        </p:blipFill>
        <p:spPr>
          <a:xfrm>
            <a:off x="771043" y="1174109"/>
            <a:ext cx="3519603" cy="2000296"/>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2652" y="5047612"/>
            <a:ext cx="1515797" cy="1212529"/>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7630" y="5212276"/>
            <a:ext cx="1454170" cy="967625"/>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6264" y="5188237"/>
            <a:ext cx="1367545" cy="909983"/>
          </a:xfrm>
          <a:prstGeom prst="rect">
            <a:avLst/>
          </a:prstGeom>
        </p:spPr>
      </p:pic>
      <p:sp>
        <p:nvSpPr>
          <p:cNvPr id="33" name="TextBox 32"/>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5" name="Group 4">
            <a:extLst>
              <a:ext uri="{FF2B5EF4-FFF2-40B4-BE49-F238E27FC236}">
                <a16:creationId xmlns:a16="http://schemas.microsoft.com/office/drawing/2014/main" id="{C967F021-58C8-DB76-DC31-7586F25A452D}"/>
              </a:ext>
            </a:extLst>
          </p:cNvPr>
          <p:cNvGrpSpPr/>
          <p:nvPr/>
        </p:nvGrpSpPr>
        <p:grpSpPr>
          <a:xfrm>
            <a:off x="3071664" y="6589574"/>
            <a:ext cx="6048672" cy="217130"/>
            <a:chOff x="3071664" y="6614454"/>
            <a:chExt cx="6048672" cy="217130"/>
          </a:xfrm>
        </p:grpSpPr>
        <p:sp>
          <p:nvSpPr>
            <p:cNvPr id="6" name="Rectangle 5">
              <a:hlinkClick r:id="rId10" action="ppaction://hlinksldjump"/>
              <a:extLst>
                <a:ext uri="{FF2B5EF4-FFF2-40B4-BE49-F238E27FC236}">
                  <a16:creationId xmlns:a16="http://schemas.microsoft.com/office/drawing/2014/main" id="{ADCCFC17-75BD-6F56-B4A1-5D684019BCB6}"/>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1" action="ppaction://hlinksldjump"/>
              <a:extLst>
                <a:ext uri="{FF2B5EF4-FFF2-40B4-BE49-F238E27FC236}">
                  <a16:creationId xmlns:a16="http://schemas.microsoft.com/office/drawing/2014/main" id="{714C8C33-E4B4-60CB-7A21-6F7117FCD0F4}"/>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2" action="ppaction://hlinksldjump"/>
              <a:extLst>
                <a:ext uri="{FF2B5EF4-FFF2-40B4-BE49-F238E27FC236}">
                  <a16:creationId xmlns:a16="http://schemas.microsoft.com/office/drawing/2014/main" id="{F30A63F1-3C7B-E3B6-56E5-CCB012A89CAC}"/>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3" action="ppaction://hlinksldjump"/>
              <a:extLst>
                <a:ext uri="{FF2B5EF4-FFF2-40B4-BE49-F238E27FC236}">
                  <a16:creationId xmlns:a16="http://schemas.microsoft.com/office/drawing/2014/main" id="{887D71EF-2DE3-EDBD-4AEC-4A87937305FE}"/>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4" action="ppaction://hlinksldjump"/>
              <a:extLst>
                <a:ext uri="{FF2B5EF4-FFF2-40B4-BE49-F238E27FC236}">
                  <a16:creationId xmlns:a16="http://schemas.microsoft.com/office/drawing/2014/main" id="{A1884105-7292-84BB-9ADD-700E21DB06CC}"/>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5" action="ppaction://hlinksldjump"/>
              <a:extLst>
                <a:ext uri="{FF2B5EF4-FFF2-40B4-BE49-F238E27FC236}">
                  <a16:creationId xmlns:a16="http://schemas.microsoft.com/office/drawing/2014/main" id="{1F20CFB8-224F-241A-D774-B569BD68898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234011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t>
            </a:r>
            <a:r>
              <a:rPr lang="en-US" dirty="0" err="1"/>
              <a:t>Ionix</a:t>
            </a:r>
            <a:r>
              <a:rPr lang="en-US" dirty="0"/>
              <a:t> Systems (AIX)</a:t>
            </a:r>
          </a:p>
        </p:txBody>
      </p:sp>
      <p:sp>
        <p:nvSpPr>
          <p:cNvPr id="4" name="Rectangle 3"/>
          <p:cNvSpPr txBox="1">
            <a:spLocks noChangeArrowheads="1"/>
          </p:cNvSpPr>
          <p:nvPr/>
        </p:nvSpPr>
        <p:spPr>
          <a:xfrm>
            <a:off x="4387280" y="2193728"/>
            <a:ext cx="7190357" cy="1368152"/>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Warrington, UK &amp; </a:t>
            </a:r>
            <a:r>
              <a:rPr lang="en-US" sz="1400" kern="0" spc="0" dirty="0" err="1">
                <a:latin typeface="Arial" panose="020B0604020202020204" pitchFamily="34" charset="0"/>
                <a:ea typeface="Open Sans Light" panose="020B0306030504020204" pitchFamily="34" charset="0"/>
                <a:cs typeface="Arial" panose="020B0604020202020204" pitchFamily="34" charset="0"/>
              </a:rPr>
              <a:t>Kuressaare</a:t>
            </a:r>
            <a:r>
              <a:rPr lang="en-US" sz="1400" kern="0" spc="0" dirty="0">
                <a:latin typeface="Arial" panose="020B0604020202020204" pitchFamily="34" charset="0"/>
                <a:ea typeface="Open Sans Light" panose="020B0306030504020204" pitchFamily="34" charset="0"/>
                <a:cs typeface="Arial" panose="020B0604020202020204" pitchFamily="34" charset="0"/>
              </a:rPr>
              <a:t>, Estonia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Manufacture of Wiring Harnesses, Fiber Optic assemblies &amp; RF assemblies, providing low-cost interconnection solutions for aerospace, defense, power generation and other high-performance engineering sectors.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 9100:2018, ISO 9001:2015, ISO 14001:2015</a:t>
            </a:r>
          </a:p>
        </p:txBody>
      </p:sp>
      <p:sp>
        <p:nvSpPr>
          <p:cNvPr id="19" name="Rectangle 18"/>
          <p:cNvSpPr/>
          <p:nvPr/>
        </p:nvSpPr>
        <p:spPr>
          <a:xfrm>
            <a:off x="7680176" y="3841885"/>
            <a:ext cx="2880320" cy="938719"/>
          </a:xfrm>
          <a:prstGeom prst="rect">
            <a:avLst/>
          </a:prstGeom>
        </p:spPr>
        <p:txBody>
          <a:bodyPr wrap="square">
            <a:spAutoFit/>
          </a:bodyPr>
          <a:lstStyle/>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Cabin Seating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Ruggedized Assemblies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Fiber-optic assemblies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RF assemblies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On-site support services</a:t>
            </a:r>
          </a:p>
        </p:txBody>
      </p:sp>
      <p:sp>
        <p:nvSpPr>
          <p:cNvPr id="20" name="Rectangle 19"/>
          <p:cNvSpPr/>
          <p:nvPr/>
        </p:nvSpPr>
        <p:spPr>
          <a:xfrm>
            <a:off x="4727848" y="3842465"/>
            <a:ext cx="2952328" cy="938719"/>
          </a:xfrm>
          <a:prstGeom prst="rect">
            <a:avLst/>
          </a:prstGeom>
        </p:spPr>
        <p:txBody>
          <a:bodyPr wrap="square">
            <a:spAutoFit/>
          </a:bodyPr>
          <a:lstStyle/>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Airframe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Commercial Aerospace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Military Aerospace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Over-Braided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a:t>
            </a:r>
            <a:r>
              <a:rPr lang="en-US" sz="1100" kern="0" dirty="0" err="1">
                <a:latin typeface="Arial" panose="020B0604020202020204" pitchFamily="34" charset="0"/>
                <a:ea typeface="Open Sans Light" panose="020B0306030504020204" pitchFamily="34" charset="0"/>
                <a:cs typeface="Arial" panose="020B0604020202020204" pitchFamily="34" charset="0"/>
              </a:rPr>
              <a:t>Overmoulded</a:t>
            </a:r>
            <a:r>
              <a:rPr lang="en-US" sz="1100" kern="0" dirty="0">
                <a:latin typeface="Arial" panose="020B0604020202020204" pitchFamily="34" charset="0"/>
                <a:ea typeface="Open Sans Light" panose="020B0306030504020204" pitchFamily="34" charset="0"/>
                <a:cs typeface="Arial" panose="020B0604020202020204" pitchFamily="34" charset="0"/>
              </a:rPr>
              <a:t> harnesses</a:t>
            </a:r>
          </a:p>
        </p:txBody>
      </p:sp>
      <p:sp>
        <p:nvSpPr>
          <p:cNvPr id="21" name="Rectangle 20"/>
          <p:cNvSpPr/>
          <p:nvPr/>
        </p:nvSpPr>
        <p:spPr>
          <a:xfrm>
            <a:off x="1775520" y="3842465"/>
            <a:ext cx="3024336" cy="954107"/>
          </a:xfrm>
          <a:prstGeom prst="rect">
            <a:avLst/>
          </a:prstGeom>
        </p:spPr>
        <p:txBody>
          <a:bodyPr wrap="square">
            <a:spAutoFit/>
          </a:bodyPr>
          <a:lstStyle/>
          <a:p>
            <a:pPr>
              <a:buClr>
                <a:srgbClr val="005EB8"/>
              </a:buClr>
              <a:buFont typeface="Arial" pitchFamily="34" charset="0"/>
              <a:buChar char="•"/>
            </a:pPr>
            <a:r>
              <a:rPr lang="en-US" sz="1200" kern="0" dirty="0">
                <a:latin typeface="Arial" panose="020B0604020202020204" pitchFamily="34" charset="0"/>
                <a:ea typeface="Open Sans Light" panose="020B0306030504020204" pitchFamily="34" charset="0"/>
                <a:cs typeface="Arial" panose="020B0604020202020204" pitchFamily="34" charset="0"/>
              </a:rPr>
              <a:t> </a:t>
            </a:r>
            <a:r>
              <a:rPr lang="en-US" sz="1100" kern="0" dirty="0">
                <a:latin typeface="Arial" panose="020B0604020202020204" pitchFamily="34" charset="0"/>
                <a:ea typeface="Open Sans Light" panose="020B0306030504020204" pitchFamily="34" charset="0"/>
                <a:cs typeface="Arial" panose="020B0604020202020204" pitchFamily="34" charset="0"/>
              </a:rPr>
              <a:t>Aerospace Engine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Military Vehicle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a:t>
            </a:r>
            <a:r>
              <a:rPr lang="en-US" sz="1100" kern="0" dirty="0" err="1">
                <a:latin typeface="Arial" panose="020B0604020202020204" pitchFamily="34" charset="0"/>
                <a:ea typeface="Open Sans Light" panose="020B0306030504020204" pitchFamily="34" charset="0"/>
                <a:cs typeface="Arial" panose="020B0604020202020204" pitchFamily="34" charset="0"/>
              </a:rPr>
              <a:t>eVTOL</a:t>
            </a:r>
            <a:r>
              <a:rPr lang="en-US" sz="1100" kern="0" dirty="0">
                <a:latin typeface="Arial" panose="020B0604020202020204" pitchFamily="34" charset="0"/>
                <a:ea typeface="Open Sans Light" panose="020B0306030504020204" pitchFamily="34" charset="0"/>
                <a:cs typeface="Arial" panose="020B0604020202020204" pitchFamily="34" charset="0"/>
              </a:rPr>
              <a:t> / Electric / Hybrid aircraft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IFE Harnesses</a:t>
            </a:r>
          </a:p>
          <a:p>
            <a:pPr>
              <a:buClr>
                <a:srgbClr val="005EB8"/>
              </a:buClr>
              <a:buFont typeface="Arial" pitchFamily="34" charset="0"/>
              <a:buChar char="•"/>
            </a:pPr>
            <a:r>
              <a:rPr lang="en-US" sz="1100" kern="0" dirty="0">
                <a:latin typeface="Arial" panose="020B0604020202020204" pitchFamily="34" charset="0"/>
                <a:ea typeface="Open Sans Light" panose="020B0306030504020204" pitchFamily="34" charset="0"/>
                <a:cs typeface="Arial" panose="020B0604020202020204" pitchFamily="34" charset="0"/>
              </a:rPr>
              <a:t> Box &amp; Panel Assemblies</a:t>
            </a:r>
          </a:p>
        </p:txBody>
      </p:sp>
      <p:sp>
        <p:nvSpPr>
          <p:cNvPr id="14" name="TextBox 13"/>
          <p:cNvSpPr txBox="1"/>
          <p:nvPr/>
        </p:nvSpPr>
        <p:spPr>
          <a:xfrm>
            <a:off x="1740024" y="3555137"/>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9945" y="4840171"/>
            <a:ext cx="1698873" cy="1274155"/>
          </a:xfrm>
          <a:prstGeom prst="rect">
            <a:avLst/>
          </a:prstGeom>
        </p:spPr>
      </p:pic>
      <p:pic>
        <p:nvPicPr>
          <p:cNvPr id="24" name="Picture 2" descr="image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9693" y="4797152"/>
            <a:ext cx="3559689" cy="13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661" y="1216498"/>
            <a:ext cx="3333747" cy="2222498"/>
          </a:xfrm>
          <a:prstGeom prst="rect">
            <a:avLst/>
          </a:prstGeom>
          <a:effectLst>
            <a:outerShdw blurRad="50800" dist="38100" dir="2700000" algn="tl" rotWithShape="0">
              <a:prstClr val="black">
                <a:alpha val="40000"/>
              </a:prstClr>
            </a:outerShdw>
          </a:effectLst>
        </p:spPr>
      </p:pic>
      <p:pic>
        <p:nvPicPr>
          <p:cNvPr id="62467" name="Picture 3" descr="M:\Shared\Presentations\2017 presentations\2017 AMAO Group Presentation\Divison Logos\Ionix.png">
            <a:hlinkClick r:id="rId5"/>
          </p:cNvPr>
          <p:cNvPicPr>
            <a:picLocks noChangeAspect="1" noChangeArrowheads="1"/>
          </p:cNvPicPr>
          <p:nvPr/>
        </p:nvPicPr>
        <p:blipFill>
          <a:blip r:embed="rId6" cstate="print"/>
          <a:srcRect/>
          <a:stretch>
            <a:fillRect/>
          </a:stretch>
        </p:blipFill>
        <p:spPr bwMode="auto">
          <a:xfrm>
            <a:off x="4350060" y="1145854"/>
            <a:ext cx="1800200" cy="1025331"/>
          </a:xfrm>
          <a:prstGeom prst="rect">
            <a:avLst/>
          </a:prstGeom>
          <a:noFill/>
        </p:spPr>
      </p:pic>
      <p:sp>
        <p:nvSpPr>
          <p:cNvPr id="26" name="TextBox 25"/>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7" name="Picture 6">
            <a:extLst>
              <a:ext uri="{FF2B5EF4-FFF2-40B4-BE49-F238E27FC236}">
                <a16:creationId xmlns:a16="http://schemas.microsoft.com/office/drawing/2014/main" id="{734E2F40-00C3-82C8-6145-4F15533A82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0256" y="4827351"/>
            <a:ext cx="1743598" cy="1286976"/>
          </a:xfrm>
          <a:prstGeom prst="rect">
            <a:avLst/>
          </a:prstGeom>
        </p:spPr>
      </p:pic>
      <p:grpSp>
        <p:nvGrpSpPr>
          <p:cNvPr id="5" name="Group 4">
            <a:extLst>
              <a:ext uri="{FF2B5EF4-FFF2-40B4-BE49-F238E27FC236}">
                <a16:creationId xmlns:a16="http://schemas.microsoft.com/office/drawing/2014/main" id="{4029CB53-D155-3EF1-21AA-72E83DFA5BA6}"/>
              </a:ext>
            </a:extLst>
          </p:cNvPr>
          <p:cNvGrpSpPr/>
          <p:nvPr/>
        </p:nvGrpSpPr>
        <p:grpSpPr>
          <a:xfrm>
            <a:off x="3071664" y="6589574"/>
            <a:ext cx="6048672" cy="217130"/>
            <a:chOff x="3071664" y="6614454"/>
            <a:chExt cx="6048672" cy="217130"/>
          </a:xfrm>
        </p:grpSpPr>
        <p:sp>
          <p:nvSpPr>
            <p:cNvPr id="6" name="Rectangle 5">
              <a:hlinkClick r:id="rId8" action="ppaction://hlinksldjump"/>
              <a:extLst>
                <a:ext uri="{FF2B5EF4-FFF2-40B4-BE49-F238E27FC236}">
                  <a16:creationId xmlns:a16="http://schemas.microsoft.com/office/drawing/2014/main" id="{5593DB67-9AC4-45FC-22FE-46A283307EFD}"/>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9" action="ppaction://hlinksldjump"/>
              <a:extLst>
                <a:ext uri="{FF2B5EF4-FFF2-40B4-BE49-F238E27FC236}">
                  <a16:creationId xmlns:a16="http://schemas.microsoft.com/office/drawing/2014/main" id="{9B1CF9E7-F688-996E-7BE0-3BD48330D507}"/>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9" name="Rectangle 8">
              <a:hlinkClick r:id="rId10" action="ppaction://hlinksldjump"/>
              <a:extLst>
                <a:ext uri="{FF2B5EF4-FFF2-40B4-BE49-F238E27FC236}">
                  <a16:creationId xmlns:a16="http://schemas.microsoft.com/office/drawing/2014/main" id="{4AB197B3-F1FC-056B-F5F6-4B68BB30FD0F}"/>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1" action="ppaction://hlinksldjump"/>
              <a:extLst>
                <a:ext uri="{FF2B5EF4-FFF2-40B4-BE49-F238E27FC236}">
                  <a16:creationId xmlns:a16="http://schemas.microsoft.com/office/drawing/2014/main" id="{9811FEDE-2615-211F-0905-4BD4AF934CFA}"/>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1" name="Rectangle 10">
              <a:hlinkClick r:id="rId12" action="ppaction://hlinksldjump"/>
              <a:extLst>
                <a:ext uri="{FF2B5EF4-FFF2-40B4-BE49-F238E27FC236}">
                  <a16:creationId xmlns:a16="http://schemas.microsoft.com/office/drawing/2014/main" id="{FBAC8567-7C3C-4C98-EBD0-A3DF1AC018A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3" name="Rectangle 12">
              <a:hlinkClick r:id="rId13" action="ppaction://hlinksldjump"/>
              <a:extLst>
                <a:ext uri="{FF2B5EF4-FFF2-40B4-BE49-F238E27FC236}">
                  <a16:creationId xmlns:a16="http://schemas.microsoft.com/office/drawing/2014/main" id="{C8CEEED6-4CD2-4450-06D0-226CBFB5624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303448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t>
            </a:r>
            <a:r>
              <a:rPr lang="en-US" dirty="0" err="1"/>
              <a:t>Cablescan</a:t>
            </a:r>
            <a:r>
              <a:rPr lang="en-US" dirty="0"/>
              <a:t> (ACAB)</a:t>
            </a:r>
          </a:p>
        </p:txBody>
      </p:sp>
      <p:sp>
        <p:nvSpPr>
          <p:cNvPr id="4" name="Rectangle 3"/>
          <p:cNvSpPr txBox="1">
            <a:spLocks noChangeArrowheads="1"/>
          </p:cNvSpPr>
          <p:nvPr/>
        </p:nvSpPr>
        <p:spPr>
          <a:xfrm>
            <a:off x="4258836" y="2142613"/>
            <a:ext cx="7318802" cy="1012147"/>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Brough</a:t>
            </a:r>
            <a:r>
              <a:rPr lang="en-US" sz="1400" kern="0" spc="0" dirty="0">
                <a:latin typeface="Arial" panose="020B0604020202020204" pitchFamily="34" charset="0"/>
                <a:ea typeface="Open Sans Light" panose="020B0306030504020204" pitchFamily="34" charset="0"/>
                <a:cs typeface="Arial" panose="020B0604020202020204" pitchFamily="34" charset="0"/>
              </a:rPr>
              <a:t>, UK; </a:t>
            </a:r>
            <a:r>
              <a:rPr lang="en-US" sz="1400" kern="0" spc="0" dirty="0" err="1">
                <a:latin typeface="Arial" panose="020B0604020202020204" pitchFamily="34" charset="0"/>
                <a:ea typeface="Open Sans Light" panose="020B0306030504020204" pitchFamily="34" charset="0"/>
                <a:cs typeface="Arial" panose="020B0604020202020204" pitchFamily="34" charset="0"/>
              </a:rPr>
              <a:t>Nagele</a:t>
            </a:r>
            <a:r>
              <a:rPr lang="en-US" sz="1400" kern="0" spc="0" dirty="0">
                <a:latin typeface="Arial" panose="020B0604020202020204" pitchFamily="34" charset="0"/>
                <a:ea typeface="Open Sans Light" panose="020B0306030504020204" pitchFamily="34" charset="0"/>
                <a:cs typeface="Arial" panose="020B0604020202020204" pitchFamily="34" charset="0"/>
              </a:rPr>
              <a:t>, NL</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Manufacture high performance electrical cable assemblies and control panels for aerospace, defense and commercial applications.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AS9100 Rev. D &amp; ISO 9001:2015</a:t>
            </a:r>
          </a:p>
        </p:txBody>
      </p:sp>
      <p:sp>
        <p:nvSpPr>
          <p:cNvPr id="19" name="Rectangle 18"/>
          <p:cNvSpPr/>
          <p:nvPr/>
        </p:nvSpPr>
        <p:spPr>
          <a:xfrm>
            <a:off x="7680176" y="3700414"/>
            <a:ext cx="2880320"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Machine </a:t>
            </a:r>
            <a:r>
              <a:rPr lang="en-US" sz="1400" kern="0" dirty="0" err="1">
                <a:latin typeface="Arial" panose="020B0604020202020204" pitchFamily="34" charset="0"/>
                <a:ea typeface="Open Sans Light" panose="020B0306030504020204" pitchFamily="34" charset="0"/>
                <a:cs typeface="Arial" panose="020B0604020202020204" pitchFamily="34" charset="0"/>
              </a:rPr>
              <a:t>overbraiding</a:t>
            </a:r>
            <a:endParaRPr lang="en-US" sz="14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Automatic testing</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Cable assembly, panel repair &amp; overhaul</a:t>
            </a:r>
          </a:p>
        </p:txBody>
      </p:sp>
      <p:sp>
        <p:nvSpPr>
          <p:cNvPr id="20" name="Rectangle 19"/>
          <p:cNvSpPr/>
          <p:nvPr/>
        </p:nvSpPr>
        <p:spPr>
          <a:xfrm>
            <a:off x="4727848" y="3700993"/>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Power &amp; battery cables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Box build / panel build</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Laser marking</a:t>
            </a:r>
          </a:p>
        </p:txBody>
      </p:sp>
      <p:sp>
        <p:nvSpPr>
          <p:cNvPr id="21" name="Rectangle 20"/>
          <p:cNvSpPr/>
          <p:nvPr/>
        </p:nvSpPr>
        <p:spPr>
          <a:xfrm>
            <a:off x="1775520" y="3700994"/>
            <a:ext cx="2880320" cy="769441"/>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t>
            </a:r>
            <a:r>
              <a:rPr lang="en-US" sz="1400" kern="0" dirty="0">
                <a:latin typeface="Arial" panose="020B0604020202020204" pitchFamily="34" charset="0"/>
                <a:ea typeface="Open Sans Light" panose="020B0306030504020204" pitchFamily="34" charset="0"/>
                <a:cs typeface="Arial" panose="020B0604020202020204" pitchFamily="34" charset="0"/>
              </a:rPr>
              <a:t>Harnesses for commercial &amp; industrial applications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 cable assemblies</a:t>
            </a:r>
          </a:p>
        </p:txBody>
      </p:sp>
      <p:sp>
        <p:nvSpPr>
          <p:cNvPr id="14" name="TextBox 13"/>
          <p:cNvSpPr txBox="1"/>
          <p:nvPr/>
        </p:nvSpPr>
        <p:spPr>
          <a:xfrm>
            <a:off x="1740024" y="3430385"/>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16386" name="Picture 2" descr="http://www.cablescan.co.uk/skin/f/theme/images/u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338" y="1259989"/>
            <a:ext cx="3122207" cy="1946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8" name="Picture 4" descr="http://www.cablescan.co.uk/skin/f/theme/images/Photo_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314" y="4630904"/>
            <a:ext cx="2154801" cy="14356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024010" y="4630903"/>
            <a:ext cx="2143980" cy="1431422"/>
          </a:xfrm>
          <a:prstGeom prst="rect">
            <a:avLst/>
          </a:prstGeom>
        </p:spPr>
      </p:pic>
      <p:pic>
        <p:nvPicPr>
          <p:cNvPr id="5" name="Picture 4"/>
          <p:cNvPicPr>
            <a:picLocks noChangeAspect="1"/>
          </p:cNvPicPr>
          <p:nvPr/>
        </p:nvPicPr>
        <p:blipFill>
          <a:blip r:embed="rId5"/>
          <a:stretch>
            <a:fillRect/>
          </a:stretch>
        </p:blipFill>
        <p:spPr>
          <a:xfrm>
            <a:off x="8034010" y="4623660"/>
            <a:ext cx="2165679" cy="1445909"/>
          </a:xfrm>
          <a:prstGeom prst="rect">
            <a:avLst/>
          </a:prstGeom>
        </p:spPr>
      </p:pic>
      <p:pic>
        <p:nvPicPr>
          <p:cNvPr id="16390" name="Picture 6" descr="http://www.cablescan.nl/skin/f/theme/images/Cablescan_sLogo.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7669" y="1180299"/>
            <a:ext cx="3354367" cy="10063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6" name="Group 5">
            <a:extLst>
              <a:ext uri="{FF2B5EF4-FFF2-40B4-BE49-F238E27FC236}">
                <a16:creationId xmlns:a16="http://schemas.microsoft.com/office/drawing/2014/main" id="{9CFE84B1-0A75-2579-C0F2-C5D968BE9A1C}"/>
              </a:ext>
            </a:extLst>
          </p:cNvPr>
          <p:cNvGrpSpPr/>
          <p:nvPr/>
        </p:nvGrpSpPr>
        <p:grpSpPr>
          <a:xfrm>
            <a:off x="3071664" y="6589574"/>
            <a:ext cx="6048672" cy="217130"/>
            <a:chOff x="3071664" y="6614454"/>
            <a:chExt cx="6048672" cy="217130"/>
          </a:xfrm>
        </p:grpSpPr>
        <p:sp>
          <p:nvSpPr>
            <p:cNvPr id="7" name="Rectangle 6">
              <a:hlinkClick r:id="rId8" action="ppaction://hlinksldjump"/>
              <a:extLst>
                <a:ext uri="{FF2B5EF4-FFF2-40B4-BE49-F238E27FC236}">
                  <a16:creationId xmlns:a16="http://schemas.microsoft.com/office/drawing/2014/main" id="{566C1220-6DF1-65E7-24E2-90DD27705B6E}"/>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9" action="ppaction://hlinksldjump"/>
              <a:extLst>
                <a:ext uri="{FF2B5EF4-FFF2-40B4-BE49-F238E27FC236}">
                  <a16:creationId xmlns:a16="http://schemas.microsoft.com/office/drawing/2014/main" id="{47405C8F-8013-4AA3-7C79-5E306F25A92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9" name="Rectangle 8">
              <a:hlinkClick r:id="rId10" action="ppaction://hlinksldjump"/>
              <a:extLst>
                <a:ext uri="{FF2B5EF4-FFF2-40B4-BE49-F238E27FC236}">
                  <a16:creationId xmlns:a16="http://schemas.microsoft.com/office/drawing/2014/main" id="{DD6F7280-088A-3A1E-6C67-A55E19A7E0E5}"/>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1" action="ppaction://hlinksldjump"/>
              <a:extLst>
                <a:ext uri="{FF2B5EF4-FFF2-40B4-BE49-F238E27FC236}">
                  <a16:creationId xmlns:a16="http://schemas.microsoft.com/office/drawing/2014/main" id="{79BFD3F2-DCD6-EC73-7ECE-3A9F292DF6AA}"/>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1" name="Rectangle 10">
              <a:hlinkClick r:id="rId12" action="ppaction://hlinksldjump"/>
              <a:extLst>
                <a:ext uri="{FF2B5EF4-FFF2-40B4-BE49-F238E27FC236}">
                  <a16:creationId xmlns:a16="http://schemas.microsoft.com/office/drawing/2014/main" id="{504DB65D-234A-8670-4A5D-6E893BBA2570}"/>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3" name="Rectangle 12">
              <a:hlinkClick r:id="rId13" action="ppaction://hlinksldjump"/>
              <a:extLst>
                <a:ext uri="{FF2B5EF4-FFF2-40B4-BE49-F238E27FC236}">
                  <a16:creationId xmlns:a16="http://schemas.microsoft.com/office/drawing/2014/main" id="{1320C01A-AE2C-2FF0-AFFE-672682112639}"/>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15951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Air LB France (AALB-F)</a:t>
            </a:r>
          </a:p>
        </p:txBody>
      </p:sp>
      <p:sp>
        <p:nvSpPr>
          <p:cNvPr id="4" name="Rectangle 3"/>
          <p:cNvSpPr txBox="1">
            <a:spLocks noChangeArrowheads="1"/>
          </p:cNvSpPr>
          <p:nvPr/>
        </p:nvSpPr>
        <p:spPr>
          <a:xfrm>
            <a:off x="4268010" y="2309428"/>
            <a:ext cx="7309627" cy="1152128"/>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Wé</a:t>
            </a:r>
            <a:r>
              <a:rPr lang="en-US" sz="1400" kern="0" spc="0" dirty="0">
                <a:latin typeface="Arial" panose="020B0604020202020204" pitchFamily="34" charset="0"/>
                <a:ea typeface="Open Sans Light" panose="020B0306030504020204"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Carignan</a:t>
            </a:r>
            <a:r>
              <a:rPr lang="en-US" sz="1400" kern="0" spc="0" dirty="0">
                <a:latin typeface="Arial" panose="020B0604020202020204" pitchFamily="34" charset="0"/>
                <a:ea typeface="Open Sans Light" panose="020B0306030504020204" pitchFamily="34" charset="0"/>
                <a:cs typeface="Arial" panose="020B0604020202020204" pitchFamily="34" charset="0"/>
              </a:rPr>
              <a:t>, France</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and manufacture composite and metallic rectangular, shielded and sealed connectors and interconnect solutions, as well as accessories for wiring and fixing, for commercial and military aerospace applications.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EN9100:2009 , ISO9001:2008 &amp; ISO14001:2004</a:t>
            </a:r>
          </a:p>
        </p:txBody>
      </p:sp>
      <p:sp>
        <p:nvSpPr>
          <p:cNvPr id="19" name="Rectangle 18"/>
          <p:cNvSpPr/>
          <p:nvPr/>
        </p:nvSpPr>
        <p:spPr>
          <a:xfrm>
            <a:off x="7680176" y="3842464"/>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EN3545/1900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ASR Series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Bus Bars</a:t>
            </a:r>
          </a:p>
        </p:txBody>
      </p:sp>
      <p:sp>
        <p:nvSpPr>
          <p:cNvPr id="20" name="Rectangle 19"/>
          <p:cNvSpPr/>
          <p:nvPr/>
        </p:nvSpPr>
        <p:spPr>
          <a:xfrm>
            <a:off x="4279276" y="3842465"/>
            <a:ext cx="2952328" cy="738664"/>
          </a:xfrm>
          <a:prstGeom prst="rect">
            <a:avLst/>
          </a:prstGeom>
        </p:spPr>
        <p:txBody>
          <a:bodyPr wrap="square">
            <a:spAutoFit/>
          </a:bodyPr>
          <a:lstStyle/>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EN4165/SIM Modular Connectors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System Attachments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Optical connectors</a:t>
            </a:r>
          </a:p>
        </p:txBody>
      </p:sp>
      <p:sp>
        <p:nvSpPr>
          <p:cNvPr id="21" name="Rectangle 20"/>
          <p:cNvSpPr/>
          <p:nvPr/>
        </p:nvSpPr>
        <p:spPr>
          <a:xfrm>
            <a:off x="1775520" y="3843045"/>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Distribution Modules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Relay Sockets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Terminal Blocks</a:t>
            </a:r>
          </a:p>
        </p:txBody>
      </p:sp>
      <p:pic>
        <p:nvPicPr>
          <p:cNvPr id="26626" name="Picture 2" descr="M:\Shared\Presentations\2017 presentations\2017 AMAO Group Presentation\Location Photos\Amphenol_Air_LB_France.jpg"/>
          <p:cNvPicPr>
            <a:picLocks noChangeAspect="1" noChangeArrowheads="1"/>
          </p:cNvPicPr>
          <p:nvPr/>
        </p:nvPicPr>
        <p:blipFill>
          <a:blip r:embed="rId2" cstate="print"/>
          <a:srcRect/>
          <a:stretch>
            <a:fillRect/>
          </a:stretch>
        </p:blipFill>
        <p:spPr bwMode="auto">
          <a:xfrm>
            <a:off x="774102" y="1247252"/>
            <a:ext cx="3201550" cy="2133339"/>
          </a:xfrm>
          <a:prstGeom prst="rect">
            <a:avLst/>
          </a:prstGeom>
          <a:noFill/>
          <a:effectLst>
            <a:outerShdw blurRad="50800" dist="38100" dir="2700000" algn="tl" rotWithShape="0">
              <a:prstClr val="black">
                <a:alpha val="40000"/>
              </a:prstClr>
            </a:outerShdw>
          </a:effectLst>
        </p:spPr>
      </p:pic>
      <p:sp>
        <p:nvSpPr>
          <p:cNvPr id="15" name="TextBox 14"/>
          <p:cNvSpPr txBox="1"/>
          <p:nvPr/>
        </p:nvSpPr>
        <p:spPr>
          <a:xfrm>
            <a:off x="1740024" y="3501009"/>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2" name="Picture 6" descr="S:\Marketing\PAO\Logos\Logo\Logo officiel travaillé\Court + baseline\TCB_Logo Amphenol Air LB.png">
            <a:hlinkClick r:id="rId3"/>
          </p:cNvPr>
          <p:cNvPicPr>
            <a:picLocks noChangeAspect="1" noChangeArrowheads="1"/>
          </p:cNvPicPr>
          <p:nvPr/>
        </p:nvPicPr>
        <p:blipFill>
          <a:blip r:embed="rId4" cstate="print"/>
          <a:srcRect/>
          <a:stretch>
            <a:fillRect/>
          </a:stretch>
        </p:blipFill>
        <p:spPr bwMode="auto">
          <a:xfrm>
            <a:off x="4343078" y="1245621"/>
            <a:ext cx="2640145" cy="989995"/>
          </a:xfrm>
          <a:prstGeom prst="rect">
            <a:avLst/>
          </a:prstGeom>
          <a:noFill/>
        </p:spPr>
      </p:pic>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26" name="Picture 3"/>
          <p:cNvPicPr>
            <a:picLocks noChangeAspect="1" noChangeArrowheads="1"/>
          </p:cNvPicPr>
          <p:nvPr/>
        </p:nvPicPr>
        <p:blipFill>
          <a:blip r:embed="rId5" cstate="print"/>
          <a:srcRect/>
          <a:stretch>
            <a:fillRect/>
          </a:stretch>
        </p:blipFill>
        <p:spPr bwMode="auto">
          <a:xfrm>
            <a:off x="310252" y="4777420"/>
            <a:ext cx="2269047" cy="1323611"/>
          </a:xfrm>
          <a:prstGeom prst="rect">
            <a:avLst/>
          </a:prstGeom>
          <a:noFill/>
          <a:ln w="9525">
            <a:noFill/>
            <a:miter lim="800000"/>
            <a:headEnd/>
            <a:tailEnd/>
          </a:ln>
        </p:spPr>
      </p:pic>
      <p:pic>
        <p:nvPicPr>
          <p:cNvPr id="33" name="Image 32"/>
          <p:cNvPicPr>
            <a:picLocks noChangeAspect="1"/>
          </p:cNvPicPr>
          <p:nvPr/>
        </p:nvPicPr>
        <p:blipFill>
          <a:blip r:embed="rId6"/>
          <a:stretch>
            <a:fillRect/>
          </a:stretch>
        </p:blipFill>
        <p:spPr>
          <a:xfrm>
            <a:off x="3110211" y="4972516"/>
            <a:ext cx="2048386" cy="997295"/>
          </a:xfrm>
          <a:prstGeom prst="rect">
            <a:avLst/>
          </a:prstGeom>
        </p:spPr>
      </p:pic>
      <p:pic>
        <p:nvPicPr>
          <p:cNvPr id="3" name="Image 2"/>
          <p:cNvPicPr>
            <a:picLocks noChangeAspect="1"/>
          </p:cNvPicPr>
          <p:nvPr/>
        </p:nvPicPr>
        <p:blipFill>
          <a:blip r:embed="rId7"/>
          <a:stretch>
            <a:fillRect/>
          </a:stretch>
        </p:blipFill>
        <p:spPr>
          <a:xfrm>
            <a:off x="9533085" y="4299553"/>
            <a:ext cx="2260923" cy="2291029"/>
          </a:xfrm>
          <a:prstGeom prst="rect">
            <a:avLst/>
          </a:prstGeom>
        </p:spPr>
      </p:pic>
      <p:pic>
        <p:nvPicPr>
          <p:cNvPr id="5" name="Image 4"/>
          <p:cNvPicPr>
            <a:picLocks noChangeAspect="1"/>
          </p:cNvPicPr>
          <p:nvPr/>
        </p:nvPicPr>
        <p:blipFill rotWithShape="1">
          <a:blip r:embed="rId8"/>
          <a:srcRect r="38540"/>
          <a:stretch/>
        </p:blipFill>
        <p:spPr>
          <a:xfrm>
            <a:off x="5755972" y="4917751"/>
            <a:ext cx="3327030" cy="1163872"/>
          </a:xfrm>
          <a:prstGeom prst="rect">
            <a:avLst/>
          </a:prstGeom>
        </p:spPr>
      </p:pic>
      <p:grpSp>
        <p:nvGrpSpPr>
          <p:cNvPr id="7" name="Group 6">
            <a:extLst>
              <a:ext uri="{FF2B5EF4-FFF2-40B4-BE49-F238E27FC236}">
                <a16:creationId xmlns:a16="http://schemas.microsoft.com/office/drawing/2014/main" id="{1B02E8B7-518C-C9ED-C8AD-F4894694A6FD}"/>
              </a:ext>
            </a:extLst>
          </p:cNvPr>
          <p:cNvGrpSpPr/>
          <p:nvPr/>
        </p:nvGrpSpPr>
        <p:grpSpPr>
          <a:xfrm>
            <a:off x="3071664" y="6589574"/>
            <a:ext cx="6048672" cy="217130"/>
            <a:chOff x="3071664" y="6614454"/>
            <a:chExt cx="6048672" cy="217130"/>
          </a:xfrm>
        </p:grpSpPr>
        <p:sp>
          <p:nvSpPr>
            <p:cNvPr id="8" name="Rectangle 7">
              <a:hlinkClick r:id="rId9" action="ppaction://hlinksldjump"/>
              <a:extLst>
                <a:ext uri="{FF2B5EF4-FFF2-40B4-BE49-F238E27FC236}">
                  <a16:creationId xmlns:a16="http://schemas.microsoft.com/office/drawing/2014/main" id="{BB616ECC-2C08-3AEC-35F7-AA64677750E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9" name="Rectangle 8">
              <a:hlinkClick r:id="rId10" action="ppaction://hlinksldjump"/>
              <a:extLst>
                <a:ext uri="{FF2B5EF4-FFF2-40B4-BE49-F238E27FC236}">
                  <a16:creationId xmlns:a16="http://schemas.microsoft.com/office/drawing/2014/main" id="{3A28DC3D-016C-1562-EF04-331D8A368CCA}"/>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0" name="Rectangle 9">
              <a:hlinkClick r:id="rId11" action="ppaction://hlinksldjump"/>
              <a:extLst>
                <a:ext uri="{FF2B5EF4-FFF2-40B4-BE49-F238E27FC236}">
                  <a16:creationId xmlns:a16="http://schemas.microsoft.com/office/drawing/2014/main" id="{26BD724D-96AD-FFA8-6DAE-E5FF14A0383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1" name="Rectangle 10">
              <a:hlinkClick r:id="rId12" action="ppaction://hlinksldjump"/>
              <a:extLst>
                <a:ext uri="{FF2B5EF4-FFF2-40B4-BE49-F238E27FC236}">
                  <a16:creationId xmlns:a16="http://schemas.microsoft.com/office/drawing/2014/main" id="{C32FA6FD-5560-4804-931E-9A13DFFA772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3" action="ppaction://hlinksldjump"/>
              <a:extLst>
                <a:ext uri="{FF2B5EF4-FFF2-40B4-BE49-F238E27FC236}">
                  <a16:creationId xmlns:a16="http://schemas.microsoft.com/office/drawing/2014/main" id="{D703A057-3261-9443-EE4C-04F24FD08D95}"/>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4" action="ppaction://hlinksldjump"/>
              <a:extLst>
                <a:ext uri="{FF2B5EF4-FFF2-40B4-BE49-F238E27FC236}">
                  <a16:creationId xmlns:a16="http://schemas.microsoft.com/office/drawing/2014/main" id="{6DE06CF6-2E1B-352A-7944-AFD9C1F220D7}"/>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887720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Amphenol-Air LB Germany (AALB-G)</a:t>
            </a:r>
          </a:p>
        </p:txBody>
      </p:sp>
      <p:sp>
        <p:nvSpPr>
          <p:cNvPr id="4" name="Rectangle 3"/>
          <p:cNvSpPr txBox="1">
            <a:spLocks noChangeArrowheads="1"/>
          </p:cNvSpPr>
          <p:nvPr/>
        </p:nvSpPr>
        <p:spPr>
          <a:xfrm>
            <a:off x="4367528" y="2005223"/>
            <a:ext cx="7210110" cy="12241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Saarlouis</a:t>
            </a:r>
            <a:r>
              <a:rPr lang="en-US" sz="1400" kern="0" spc="0" dirty="0">
                <a:latin typeface="Arial" panose="020B0604020202020204" pitchFamily="34" charset="0"/>
                <a:ea typeface="Open Sans Light" panose="020B0306030504020204" pitchFamily="34" charset="0"/>
                <a:cs typeface="Arial" panose="020B0604020202020204" pitchFamily="34" charset="0"/>
              </a:rPr>
              <a:t>, Germany</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Our service spectrum includes passive components such as military and aerospace connectors as well as application-specific special developments, fiber optics and system solutions.</a:t>
            </a:r>
          </a:p>
        </p:txBody>
      </p:sp>
      <p:sp>
        <p:nvSpPr>
          <p:cNvPr id="12" name="Rectangle 11"/>
          <p:cNvSpPr/>
          <p:nvPr/>
        </p:nvSpPr>
        <p:spPr>
          <a:xfrm>
            <a:off x="743520" y="6119842"/>
            <a:ext cx="10315662"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 9100:2018; ISO 9001:2015; ISO 14001:2015; ISO 45001:2018; ISO 50001:2018 &amp; DIN EN ISO/IEC 27001:2017 </a:t>
            </a:r>
          </a:p>
        </p:txBody>
      </p:sp>
      <p:sp>
        <p:nvSpPr>
          <p:cNvPr id="19" name="Rectangle 18"/>
          <p:cNvSpPr/>
          <p:nvPr/>
        </p:nvSpPr>
        <p:spPr>
          <a:xfrm>
            <a:off x="6547508" y="3776233"/>
            <a:ext cx="288032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Circular Connectors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Conductive seals for all series up to 10 GHz</a:t>
            </a:r>
          </a:p>
        </p:txBody>
      </p:sp>
      <p:sp>
        <p:nvSpPr>
          <p:cNvPr id="20" name="Rectangle 19"/>
          <p:cNvSpPr/>
          <p:nvPr/>
        </p:nvSpPr>
        <p:spPr>
          <a:xfrm>
            <a:off x="3695848" y="3776814"/>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Sealed D-Sub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Spacers 3308</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Low Frequency Distribution Modules supporting ARINC429</a:t>
            </a:r>
          </a:p>
        </p:txBody>
      </p:sp>
      <p:sp>
        <p:nvSpPr>
          <p:cNvPr id="21" name="Rectangle 20"/>
          <p:cNvSpPr/>
          <p:nvPr/>
        </p:nvSpPr>
        <p:spPr>
          <a:xfrm>
            <a:off x="743520" y="3777394"/>
            <a:ext cx="2952328"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VG Connector Series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D38999 Connector Series</a:t>
            </a:r>
          </a:p>
        </p:txBody>
      </p:sp>
      <p:pic>
        <p:nvPicPr>
          <p:cNvPr id="25604" name="Picture 4" descr="M:\Shared\Presentations\2017 presentations\2017 AMAO Group Presentation\Product Photos\EPC D-Sub Connectors.png"/>
          <p:cNvPicPr>
            <a:picLocks noChangeAspect="1" noChangeArrowheads="1"/>
          </p:cNvPicPr>
          <p:nvPr/>
        </p:nvPicPr>
        <p:blipFill>
          <a:blip r:embed="rId2" cstate="print"/>
          <a:srcRect/>
          <a:stretch>
            <a:fillRect/>
          </a:stretch>
        </p:blipFill>
        <p:spPr bwMode="auto">
          <a:xfrm>
            <a:off x="4533289" y="4793306"/>
            <a:ext cx="972000" cy="911237"/>
          </a:xfrm>
          <a:prstGeom prst="rect">
            <a:avLst/>
          </a:prstGeom>
          <a:noFill/>
        </p:spPr>
      </p:pic>
      <p:sp>
        <p:nvSpPr>
          <p:cNvPr id="16" name="TextBox 15"/>
          <p:cNvSpPr txBox="1"/>
          <p:nvPr/>
        </p:nvSpPr>
        <p:spPr>
          <a:xfrm>
            <a:off x="743520" y="3463914"/>
            <a:ext cx="6403799"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3554" name="Picture 2" descr="M:\Shared\Presentations\2017 presentations\2017 AMAO Group Presentation\Location Photos\Außen.jpg"/>
          <p:cNvPicPr>
            <a:picLocks noChangeAspect="1" noChangeArrowheads="1"/>
          </p:cNvPicPr>
          <p:nvPr/>
        </p:nvPicPr>
        <p:blipFill>
          <a:blip r:embed="rId3" cstate="print"/>
          <a:srcRect/>
          <a:stretch>
            <a:fillRect/>
          </a:stretch>
        </p:blipFill>
        <p:spPr bwMode="auto">
          <a:xfrm>
            <a:off x="743520" y="1205306"/>
            <a:ext cx="3253016" cy="2151686"/>
          </a:xfrm>
          <a:prstGeom prst="rect">
            <a:avLst/>
          </a:prstGeom>
          <a:noFill/>
          <a:effectLst>
            <a:outerShdw blurRad="50800" dist="38100" dir="2700000" algn="tl" rotWithShape="0">
              <a:prstClr val="black">
                <a:alpha val="40000"/>
              </a:prstClr>
            </a:outerShdw>
          </a:effectLst>
        </p:spPr>
      </p:pic>
      <p:pic>
        <p:nvPicPr>
          <p:cNvPr id="26"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913" y="5239162"/>
            <a:ext cx="1548000" cy="792015"/>
          </a:xfrm>
          <a:prstGeom prst="rect">
            <a:avLst/>
          </a:prstGeom>
        </p:spPr>
      </p:pic>
      <p:pic>
        <p:nvPicPr>
          <p:cNvPr id="27" name="Grafik 4"/>
          <p:cNvPicPr>
            <a:picLocks noChangeAspect="1"/>
          </p:cNvPicPr>
          <p:nvPr/>
        </p:nvPicPr>
        <p:blipFill rotWithShape="1">
          <a:blip r:embed="rId5" cstate="print">
            <a:extLst>
              <a:ext uri="{28A0092B-C50C-407E-A947-70E740481C1C}">
                <a14:useLocalDpi xmlns:a14="http://schemas.microsoft.com/office/drawing/2010/main" val="0"/>
              </a:ext>
            </a:extLst>
          </a:blip>
          <a:srcRect l="6451" t="6859" r="4934" b="3889"/>
          <a:stretch/>
        </p:blipFill>
        <p:spPr>
          <a:xfrm>
            <a:off x="6726465" y="4695317"/>
            <a:ext cx="1260000" cy="983307"/>
          </a:xfrm>
          <a:prstGeom prst="rect">
            <a:avLst/>
          </a:prstGeom>
        </p:spPr>
      </p:pic>
      <p:sp>
        <p:nvSpPr>
          <p:cNvPr id="29" name="TextBox 28"/>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6" name="Grafik 5">
            <a:hlinkClick r:id="rId6"/>
            <a:extLst>
              <a:ext uri="{FF2B5EF4-FFF2-40B4-BE49-F238E27FC236}">
                <a16:creationId xmlns:a16="http://schemas.microsoft.com/office/drawing/2014/main" id="{2E81F910-F00A-25FC-5DB7-FCED48101B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17" t="25593" r="8157" b="29293"/>
          <a:stretch/>
        </p:blipFill>
        <p:spPr>
          <a:xfrm>
            <a:off x="4279888" y="1126391"/>
            <a:ext cx="4840448" cy="781049"/>
          </a:xfrm>
          <a:prstGeom prst="rect">
            <a:avLst/>
          </a:prstGeom>
        </p:spPr>
      </p:pic>
      <p:sp>
        <p:nvSpPr>
          <p:cNvPr id="9" name="Rectangle 18">
            <a:extLst>
              <a:ext uri="{FF2B5EF4-FFF2-40B4-BE49-F238E27FC236}">
                <a16:creationId xmlns:a16="http://schemas.microsoft.com/office/drawing/2014/main" id="{78FEF6E5-5049-644E-39F3-EC5A9096CFEA}"/>
              </a:ext>
            </a:extLst>
          </p:cNvPr>
          <p:cNvSpPr/>
          <p:nvPr/>
        </p:nvSpPr>
        <p:spPr>
          <a:xfrm>
            <a:off x="9393968" y="3776233"/>
            <a:ext cx="2880320"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Circular Modular Connectors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Reverse Bayonet Modular</a:t>
            </a:r>
          </a:p>
        </p:txBody>
      </p:sp>
      <p:pic>
        <p:nvPicPr>
          <p:cNvPr id="11" name="Grafik 10" descr="Ein Bild, das Durchschlag, Küchengeräte enthält.&#10;&#10;Automatisch generierte Beschreibung">
            <a:extLst>
              <a:ext uri="{FF2B5EF4-FFF2-40B4-BE49-F238E27FC236}">
                <a16:creationId xmlns:a16="http://schemas.microsoft.com/office/drawing/2014/main" id="{7C00467E-2B24-5F0A-1D24-FF75CAC8D3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10" t="6122" r="5373" b="3249"/>
          <a:stretch/>
        </p:blipFill>
        <p:spPr>
          <a:xfrm>
            <a:off x="8063169" y="5387618"/>
            <a:ext cx="684000" cy="687892"/>
          </a:xfrm>
          <a:prstGeom prst="rect">
            <a:avLst/>
          </a:prstGeom>
        </p:spPr>
      </p:pic>
      <p:pic>
        <p:nvPicPr>
          <p:cNvPr id="14" name="Grafik 13">
            <a:extLst>
              <a:ext uri="{FF2B5EF4-FFF2-40B4-BE49-F238E27FC236}">
                <a16:creationId xmlns:a16="http://schemas.microsoft.com/office/drawing/2014/main" id="{7AF69442-4BF7-6A71-F65C-D883BD957E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98" t="9468" r="6766" b="14134"/>
          <a:stretch/>
        </p:blipFill>
        <p:spPr>
          <a:xfrm>
            <a:off x="10041058" y="4399540"/>
            <a:ext cx="1620000" cy="785456"/>
          </a:xfrm>
          <a:prstGeom prst="rect">
            <a:avLst/>
          </a:prstGeom>
        </p:spPr>
      </p:pic>
      <p:pic>
        <p:nvPicPr>
          <p:cNvPr id="17" name="Grafik 16" descr="Ein Bild, das Schachfigur enthält.&#10;&#10;Automatisch generierte Beschreibung">
            <a:extLst>
              <a:ext uri="{FF2B5EF4-FFF2-40B4-BE49-F238E27FC236}">
                <a16:creationId xmlns:a16="http://schemas.microsoft.com/office/drawing/2014/main" id="{F9D6AF42-2503-3751-4AF6-F2602265088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34" t="6606" r="67272" b="33537"/>
          <a:stretch/>
        </p:blipFill>
        <p:spPr>
          <a:xfrm>
            <a:off x="3840468" y="5140249"/>
            <a:ext cx="720000" cy="803077"/>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E785842F-65C9-85E1-00E4-2719832AAC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358" t="10668" r="4625" b="3952"/>
          <a:stretch/>
        </p:blipFill>
        <p:spPr>
          <a:xfrm>
            <a:off x="5617901" y="4965931"/>
            <a:ext cx="684000" cy="977395"/>
          </a:xfrm>
          <a:prstGeom prst="rect">
            <a:avLst/>
          </a:prstGeom>
        </p:spPr>
      </p:pic>
      <p:pic>
        <p:nvPicPr>
          <p:cNvPr id="24" name="Grafik 23" descr="Ein Bild, das drinnen, Durchschlag enthält.&#10;&#10;Automatisch generierte Beschreibung">
            <a:extLst>
              <a:ext uri="{FF2B5EF4-FFF2-40B4-BE49-F238E27FC236}">
                <a16:creationId xmlns:a16="http://schemas.microsoft.com/office/drawing/2014/main" id="{AA3B0612-883A-9B77-54E1-3CC8BDA415C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836" t="8208" r="8245" b="9988"/>
          <a:stretch/>
        </p:blipFill>
        <p:spPr>
          <a:xfrm>
            <a:off x="234081" y="4656904"/>
            <a:ext cx="1116000" cy="1005335"/>
          </a:xfrm>
          <a:prstGeom prst="rect">
            <a:avLst/>
          </a:prstGeom>
        </p:spPr>
      </p:pic>
      <p:pic>
        <p:nvPicPr>
          <p:cNvPr id="32" name="Grafik 31" descr="Ein Bild, das Elektronik, Licht, Kameraobjektiv enthält.&#10;&#10;Automatisch generierte Beschreibung">
            <a:extLst>
              <a:ext uri="{FF2B5EF4-FFF2-40B4-BE49-F238E27FC236}">
                <a16:creationId xmlns:a16="http://schemas.microsoft.com/office/drawing/2014/main" id="{644C210E-EACD-3C45-28E0-2235DEC48B7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926" t="7016" r="4036" b="4073"/>
          <a:stretch/>
        </p:blipFill>
        <p:spPr>
          <a:xfrm>
            <a:off x="1373362" y="4423163"/>
            <a:ext cx="1612412" cy="612000"/>
          </a:xfrm>
          <a:prstGeom prst="rect">
            <a:avLst/>
          </a:prstGeom>
        </p:spPr>
      </p:pic>
      <p:pic>
        <p:nvPicPr>
          <p:cNvPr id="5" name="Grafik 4" descr="Ein Bild, das Kabel, Verbinder, drinnen, Adapter enthält.&#10;&#10;Automatisch generierte Beschreibung">
            <a:extLst>
              <a:ext uri="{FF2B5EF4-FFF2-40B4-BE49-F238E27FC236}">
                <a16:creationId xmlns:a16="http://schemas.microsoft.com/office/drawing/2014/main" id="{3D093BD4-588B-467C-25BE-02CB7A81A0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60028" y="5176220"/>
            <a:ext cx="1620000" cy="867616"/>
          </a:xfrm>
          <a:prstGeom prst="rect">
            <a:avLst/>
          </a:prstGeom>
        </p:spPr>
      </p:pic>
      <p:pic>
        <p:nvPicPr>
          <p:cNvPr id="18" name="Grafik 17">
            <a:extLst>
              <a:ext uri="{FF2B5EF4-FFF2-40B4-BE49-F238E27FC236}">
                <a16:creationId xmlns:a16="http://schemas.microsoft.com/office/drawing/2014/main" id="{C336CC97-45EF-C947-3FFE-F05FA9E5DB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648" t="12550" r="3598" b="10800"/>
          <a:stretch/>
        </p:blipFill>
        <p:spPr>
          <a:xfrm>
            <a:off x="8028616" y="4334719"/>
            <a:ext cx="1080000" cy="902228"/>
          </a:xfrm>
          <a:prstGeom prst="rect">
            <a:avLst/>
          </a:prstGeom>
        </p:spPr>
      </p:pic>
      <p:grpSp>
        <p:nvGrpSpPr>
          <p:cNvPr id="7" name="Group 6">
            <a:extLst>
              <a:ext uri="{FF2B5EF4-FFF2-40B4-BE49-F238E27FC236}">
                <a16:creationId xmlns:a16="http://schemas.microsoft.com/office/drawing/2014/main" id="{9F37C64A-23CF-A9FA-6462-D828E90E5483}"/>
              </a:ext>
            </a:extLst>
          </p:cNvPr>
          <p:cNvGrpSpPr/>
          <p:nvPr/>
        </p:nvGrpSpPr>
        <p:grpSpPr>
          <a:xfrm>
            <a:off x="3071664" y="6589574"/>
            <a:ext cx="6048672" cy="217130"/>
            <a:chOff x="3071664" y="6614454"/>
            <a:chExt cx="6048672" cy="217130"/>
          </a:xfrm>
        </p:grpSpPr>
        <p:sp>
          <p:nvSpPr>
            <p:cNvPr id="8" name="Rectangle 7">
              <a:hlinkClick r:id="rId16" action="ppaction://hlinksldjump"/>
              <a:extLst>
                <a:ext uri="{FF2B5EF4-FFF2-40B4-BE49-F238E27FC236}">
                  <a16:creationId xmlns:a16="http://schemas.microsoft.com/office/drawing/2014/main" id="{DF313554-0AAD-4593-6667-C497DB38CAE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0" name="Rectangle 9">
              <a:hlinkClick r:id="rId17" action="ppaction://hlinksldjump"/>
              <a:extLst>
                <a:ext uri="{FF2B5EF4-FFF2-40B4-BE49-F238E27FC236}">
                  <a16:creationId xmlns:a16="http://schemas.microsoft.com/office/drawing/2014/main" id="{AB01C734-9EB8-B565-D947-6730CBDA2312}"/>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3" name="Rectangle 12">
              <a:hlinkClick r:id="rId18" action="ppaction://hlinksldjump"/>
              <a:extLst>
                <a:ext uri="{FF2B5EF4-FFF2-40B4-BE49-F238E27FC236}">
                  <a16:creationId xmlns:a16="http://schemas.microsoft.com/office/drawing/2014/main" id="{C7EF51EF-5BCE-2D27-2DC1-BFA3C412B11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5" name="Rectangle 14">
              <a:hlinkClick r:id="rId19" action="ppaction://hlinksldjump"/>
              <a:extLst>
                <a:ext uri="{FF2B5EF4-FFF2-40B4-BE49-F238E27FC236}">
                  <a16:creationId xmlns:a16="http://schemas.microsoft.com/office/drawing/2014/main" id="{28E4A78C-5095-EA8B-4B48-5605EA644F6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3" name="Rectangle 22">
              <a:hlinkClick r:id="rId20" action="ppaction://hlinksldjump"/>
              <a:extLst>
                <a:ext uri="{FF2B5EF4-FFF2-40B4-BE49-F238E27FC236}">
                  <a16:creationId xmlns:a16="http://schemas.microsoft.com/office/drawing/2014/main" id="{120B4BD5-7953-BA8A-53CD-67F25480EA2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5" name="Rectangle 24">
              <a:hlinkClick r:id="rId21" action="ppaction://hlinksldjump"/>
              <a:extLst>
                <a:ext uri="{FF2B5EF4-FFF2-40B4-BE49-F238E27FC236}">
                  <a16:creationId xmlns:a16="http://schemas.microsoft.com/office/drawing/2014/main" id="{CBDC6874-F684-0392-8F25-725FD42A1943}"/>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124212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SEFEE</a:t>
            </a:r>
          </a:p>
        </p:txBody>
      </p:sp>
      <p:sp>
        <p:nvSpPr>
          <p:cNvPr id="4" name="Rectangle 3"/>
          <p:cNvSpPr txBox="1">
            <a:spLocks noChangeArrowheads="1"/>
          </p:cNvSpPr>
          <p:nvPr/>
        </p:nvSpPr>
        <p:spPr>
          <a:xfrm>
            <a:off x="4367808" y="2112469"/>
            <a:ext cx="7209830" cy="12378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Locations</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Saint-</a:t>
            </a:r>
            <a:r>
              <a:rPr lang="en-US" sz="1400" kern="0" spc="0" dirty="0" err="1">
                <a:latin typeface="Arial" panose="020B0604020202020204" pitchFamily="34" charset="0"/>
                <a:ea typeface="Open Sans Light" panose="020B0306030504020204" pitchFamily="34" charset="0"/>
                <a:cs typeface="Arial" panose="020B0604020202020204" pitchFamily="34" charset="0"/>
              </a:rPr>
              <a:t>Affrique</a:t>
            </a:r>
            <a:r>
              <a:rPr lang="en-US" sz="1400" kern="0" spc="0" dirty="0">
                <a:latin typeface="Arial" panose="020B0604020202020204" pitchFamily="34" charset="0"/>
                <a:ea typeface="Open Sans Light" panose="020B0306030504020204" pitchFamily="34" charset="0"/>
                <a:cs typeface="Arial" panose="020B0604020202020204" pitchFamily="34" charset="0"/>
              </a:rPr>
              <a:t>; Brive, </a:t>
            </a:r>
            <a:r>
              <a:rPr lang="en-US" sz="1400" kern="0" spc="0" dirty="0" err="1">
                <a:latin typeface="Arial" panose="020B0604020202020204" pitchFamily="34" charset="0"/>
                <a:ea typeface="Open Sans Light" panose="020B0306030504020204" pitchFamily="34" charset="0"/>
                <a:cs typeface="Arial" panose="020B0604020202020204" pitchFamily="34" charset="0"/>
              </a:rPr>
              <a:t>Velaux</a:t>
            </a:r>
            <a:r>
              <a:rPr lang="en-US" sz="1400" kern="0" spc="0" dirty="0">
                <a:latin typeface="Arial" panose="020B0604020202020204" pitchFamily="34" charset="0"/>
                <a:ea typeface="Open Sans Light" panose="020B0306030504020204" pitchFamily="34" charset="0"/>
                <a:cs typeface="Arial" panose="020B0604020202020204" pitchFamily="34" charset="0"/>
              </a:rPr>
              <a:t> (France); Bangalore (India)</a:t>
            </a:r>
          </a:p>
          <a:p>
            <a:pPr marL="0" indent="0" algn="just"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Vertically integrated design and manufacture of electrical harnesses and electronic equipment for the Aerospace and Military markets. </a:t>
            </a:r>
            <a:r>
              <a:rPr lang="en-US" sz="1400" kern="0" spc="0" dirty="0" err="1">
                <a:latin typeface="Arial" panose="020B0604020202020204" pitchFamily="34" charset="0"/>
                <a:ea typeface="Open Sans Light" panose="020B0306030504020204" pitchFamily="34" charset="0"/>
                <a:cs typeface="Arial" panose="020B0604020202020204" pitchFamily="34" charset="0"/>
              </a:rPr>
              <a:t>Sefee</a:t>
            </a:r>
            <a:r>
              <a:rPr lang="en-US" sz="1400" kern="0" spc="0" dirty="0">
                <a:latin typeface="Arial" panose="020B0604020202020204" pitchFamily="34" charset="0"/>
                <a:ea typeface="Open Sans Light" panose="020B0306030504020204" pitchFamily="34" charset="0"/>
                <a:cs typeface="Arial" panose="020B0604020202020204" pitchFamily="34" charset="0"/>
              </a:rPr>
              <a:t> provides airworthy build-to-specs, build-to-print solutions and qualified on-site services.  </a:t>
            </a:r>
          </a:p>
        </p:txBody>
      </p:sp>
      <p:sp>
        <p:nvSpPr>
          <p:cNvPr id="19" name="Rectangle 18"/>
          <p:cNvSpPr/>
          <p:nvPr/>
        </p:nvSpPr>
        <p:spPr>
          <a:xfrm>
            <a:off x="6861867" y="3679122"/>
            <a:ext cx="1492709"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Joysticks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NVIS controls  </a:t>
            </a:r>
          </a:p>
        </p:txBody>
      </p:sp>
      <p:sp>
        <p:nvSpPr>
          <p:cNvPr id="20" name="Rectangle 19"/>
          <p:cNvSpPr/>
          <p:nvPr/>
        </p:nvSpPr>
        <p:spPr>
          <a:xfrm>
            <a:off x="3733002" y="3723035"/>
            <a:ext cx="2952328"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Power Distributions Units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Avionics, Data Concentrators</a:t>
            </a:r>
          </a:p>
        </p:txBody>
      </p:sp>
      <p:sp>
        <p:nvSpPr>
          <p:cNvPr id="21" name="Rectangle 20"/>
          <p:cNvSpPr/>
          <p:nvPr/>
        </p:nvSpPr>
        <p:spPr>
          <a:xfrm>
            <a:off x="794768" y="3708830"/>
            <a:ext cx="3741882"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Harnesses for Aerostructures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Electro-Mechanical assemblies </a:t>
            </a:r>
          </a:p>
        </p:txBody>
      </p:sp>
      <p:pic>
        <p:nvPicPr>
          <p:cNvPr id="98306" name="Picture 2" descr="M:\Shared\AMAO Website\Locations\SEFEE.jpg"/>
          <p:cNvPicPr>
            <a:picLocks noChangeAspect="1" noChangeArrowheads="1"/>
          </p:cNvPicPr>
          <p:nvPr/>
        </p:nvPicPr>
        <p:blipFill>
          <a:blip r:embed="rId2" cstate="print"/>
          <a:srcRect/>
          <a:stretch>
            <a:fillRect/>
          </a:stretch>
        </p:blipFill>
        <p:spPr bwMode="auto">
          <a:xfrm>
            <a:off x="719053" y="1218497"/>
            <a:ext cx="3253469" cy="2158242"/>
          </a:xfrm>
          <a:prstGeom prst="rect">
            <a:avLst/>
          </a:prstGeom>
          <a:noFill/>
          <a:effectLst>
            <a:outerShdw blurRad="50800" dist="38100" dir="2700000" algn="tl" rotWithShape="0">
              <a:prstClr val="black">
                <a:alpha val="40000"/>
              </a:prstClr>
            </a:outerShdw>
          </a:effectLst>
        </p:spPr>
      </p:pic>
      <p:sp>
        <p:nvSpPr>
          <p:cNvPr id="14" name="TextBox 13"/>
          <p:cNvSpPr txBox="1"/>
          <p:nvPr/>
        </p:nvSpPr>
        <p:spPr>
          <a:xfrm>
            <a:off x="1733890" y="3365395"/>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2" name="Imag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2527" y="1248859"/>
            <a:ext cx="2532721" cy="811348"/>
          </a:xfrm>
          <a:prstGeom prst="rect">
            <a:avLst/>
          </a:prstGeom>
        </p:spPr>
      </p:pic>
      <p:sp>
        <p:nvSpPr>
          <p:cNvPr id="12" name="Rectangle 11"/>
          <p:cNvSpPr/>
          <p:nvPr/>
        </p:nvSpPr>
        <p:spPr>
          <a:xfrm>
            <a:off x="1524000" y="6093296"/>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EN9100:2009 &amp; ISO9001:2008; Part 21G, Part 145, FAA, TCAC compliant</a:t>
            </a:r>
          </a:p>
        </p:txBody>
      </p:sp>
      <p:sp>
        <p:nvSpPr>
          <p:cNvPr id="28" name="TextBox 27"/>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sp>
        <p:nvSpPr>
          <p:cNvPr id="3" name="Rectangle 2">
            <a:extLst>
              <a:ext uri="{FF2B5EF4-FFF2-40B4-BE49-F238E27FC236}">
                <a16:creationId xmlns:a16="http://schemas.microsoft.com/office/drawing/2014/main" id="{457D9E39-8961-C30B-6838-06031534EE78}"/>
              </a:ext>
            </a:extLst>
          </p:cNvPr>
          <p:cNvSpPr/>
          <p:nvPr/>
        </p:nvSpPr>
        <p:spPr>
          <a:xfrm>
            <a:off x="9222805" y="3698590"/>
            <a:ext cx="2242877"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Final Assembly (FAL)</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Offloading </a:t>
            </a:r>
          </a:p>
        </p:txBody>
      </p:sp>
      <p:pic>
        <p:nvPicPr>
          <p:cNvPr id="6" name="Image 5">
            <a:extLst>
              <a:ext uri="{FF2B5EF4-FFF2-40B4-BE49-F238E27FC236}">
                <a16:creationId xmlns:a16="http://schemas.microsoft.com/office/drawing/2014/main" id="{1D116235-6BAD-B83E-40FB-F34328F73E78}"/>
              </a:ext>
            </a:extLst>
          </p:cNvPr>
          <p:cNvPicPr>
            <a:picLocks noChangeAspect="1"/>
          </p:cNvPicPr>
          <p:nvPr/>
        </p:nvPicPr>
        <p:blipFill>
          <a:blip r:embed="rId5"/>
          <a:stretch>
            <a:fillRect/>
          </a:stretch>
        </p:blipFill>
        <p:spPr>
          <a:xfrm>
            <a:off x="7001582" y="4348349"/>
            <a:ext cx="1610972" cy="1171427"/>
          </a:xfrm>
          <a:prstGeom prst="rect">
            <a:avLst/>
          </a:prstGeom>
        </p:spPr>
      </p:pic>
      <p:pic>
        <p:nvPicPr>
          <p:cNvPr id="8" name="Image 7">
            <a:extLst>
              <a:ext uri="{FF2B5EF4-FFF2-40B4-BE49-F238E27FC236}">
                <a16:creationId xmlns:a16="http://schemas.microsoft.com/office/drawing/2014/main" id="{04ED52DE-2241-2D5C-ADC1-D6B624B7A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6634" y="4493606"/>
            <a:ext cx="570466" cy="848034"/>
          </a:xfrm>
          <a:prstGeom prst="rect">
            <a:avLst/>
          </a:prstGeom>
        </p:spPr>
      </p:pic>
      <p:pic>
        <p:nvPicPr>
          <p:cNvPr id="10" name="Image 9">
            <a:extLst>
              <a:ext uri="{FF2B5EF4-FFF2-40B4-BE49-F238E27FC236}">
                <a16:creationId xmlns:a16="http://schemas.microsoft.com/office/drawing/2014/main" id="{2B1FD6D8-CB53-3A51-0768-58707CF467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2737" y="4353498"/>
            <a:ext cx="1830018" cy="1270999"/>
          </a:xfrm>
          <a:prstGeom prst="rect">
            <a:avLst/>
          </a:prstGeom>
        </p:spPr>
      </p:pic>
      <p:pic>
        <p:nvPicPr>
          <p:cNvPr id="13" name="Image 12">
            <a:extLst>
              <a:ext uri="{FF2B5EF4-FFF2-40B4-BE49-F238E27FC236}">
                <a16:creationId xmlns:a16="http://schemas.microsoft.com/office/drawing/2014/main" id="{4885EF24-C5CC-6128-A0DF-B3342A2EAB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41" y="4202342"/>
            <a:ext cx="2727430" cy="1859357"/>
          </a:xfrm>
          <a:prstGeom prst="rect">
            <a:avLst/>
          </a:prstGeom>
        </p:spPr>
      </p:pic>
      <p:pic>
        <p:nvPicPr>
          <p:cNvPr id="15" name="Image 14">
            <a:extLst>
              <a:ext uri="{FF2B5EF4-FFF2-40B4-BE49-F238E27FC236}">
                <a16:creationId xmlns:a16="http://schemas.microsoft.com/office/drawing/2014/main" id="{52DB68B9-48AD-776A-3FDA-B6EF862583D8}"/>
              </a:ext>
            </a:extLst>
          </p:cNvPr>
          <p:cNvPicPr>
            <a:picLocks noChangeAspect="1"/>
          </p:cNvPicPr>
          <p:nvPr/>
        </p:nvPicPr>
        <p:blipFill>
          <a:blip r:embed="rId9"/>
          <a:stretch>
            <a:fillRect/>
          </a:stretch>
        </p:blipFill>
        <p:spPr>
          <a:xfrm>
            <a:off x="8869731" y="4264816"/>
            <a:ext cx="3051949" cy="1721790"/>
          </a:xfrm>
          <a:prstGeom prst="rect">
            <a:avLst/>
          </a:prstGeom>
        </p:spPr>
      </p:pic>
      <p:grpSp>
        <p:nvGrpSpPr>
          <p:cNvPr id="7" name="Group 6">
            <a:extLst>
              <a:ext uri="{FF2B5EF4-FFF2-40B4-BE49-F238E27FC236}">
                <a16:creationId xmlns:a16="http://schemas.microsoft.com/office/drawing/2014/main" id="{3BADC805-B4A2-A636-7330-D01283E8ADFE}"/>
              </a:ext>
            </a:extLst>
          </p:cNvPr>
          <p:cNvGrpSpPr/>
          <p:nvPr/>
        </p:nvGrpSpPr>
        <p:grpSpPr>
          <a:xfrm>
            <a:off x="3071664" y="6589574"/>
            <a:ext cx="6048672" cy="217130"/>
            <a:chOff x="3071664" y="6614454"/>
            <a:chExt cx="6048672" cy="217130"/>
          </a:xfrm>
        </p:grpSpPr>
        <p:sp>
          <p:nvSpPr>
            <p:cNvPr id="9" name="Rectangle 8">
              <a:hlinkClick r:id="rId10" action="ppaction://hlinksldjump"/>
              <a:extLst>
                <a:ext uri="{FF2B5EF4-FFF2-40B4-BE49-F238E27FC236}">
                  <a16:creationId xmlns:a16="http://schemas.microsoft.com/office/drawing/2014/main" id="{C7471E40-9F41-8182-5AEF-9439887D4B8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1" name="Rectangle 10">
              <a:hlinkClick r:id="rId11" action="ppaction://hlinksldjump"/>
              <a:extLst>
                <a:ext uri="{FF2B5EF4-FFF2-40B4-BE49-F238E27FC236}">
                  <a16:creationId xmlns:a16="http://schemas.microsoft.com/office/drawing/2014/main" id="{EDDDCBC0-3BBA-218B-7A7C-6E7C4078404A}"/>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6" name="Rectangle 15">
              <a:hlinkClick r:id="rId12" action="ppaction://hlinksldjump"/>
              <a:extLst>
                <a:ext uri="{FF2B5EF4-FFF2-40B4-BE49-F238E27FC236}">
                  <a16:creationId xmlns:a16="http://schemas.microsoft.com/office/drawing/2014/main" id="{24C15E65-DD28-8090-1643-81E3B1312B1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7" name="Rectangle 16">
              <a:hlinkClick r:id="rId13" action="ppaction://hlinksldjump"/>
              <a:extLst>
                <a:ext uri="{FF2B5EF4-FFF2-40B4-BE49-F238E27FC236}">
                  <a16:creationId xmlns:a16="http://schemas.microsoft.com/office/drawing/2014/main" id="{B9AC7178-A349-8E74-B4B0-FDABE8BDE72C}"/>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8" name="Rectangle 17">
              <a:hlinkClick r:id="rId14" action="ppaction://hlinksldjump"/>
              <a:extLst>
                <a:ext uri="{FF2B5EF4-FFF2-40B4-BE49-F238E27FC236}">
                  <a16:creationId xmlns:a16="http://schemas.microsoft.com/office/drawing/2014/main" id="{9B2B6FEC-ECD8-1963-4C04-A15182DE700F}"/>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3" name="Rectangle 22">
              <a:hlinkClick r:id="rId15" action="ppaction://hlinksldjump"/>
              <a:extLst>
                <a:ext uri="{FF2B5EF4-FFF2-40B4-BE49-F238E27FC236}">
                  <a16:creationId xmlns:a16="http://schemas.microsoft.com/office/drawing/2014/main" id="{46572791-3E29-AD20-02F7-61AB397F4CC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096266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 y="288726"/>
            <a:ext cx="10963275" cy="781049"/>
          </a:xfrm>
        </p:spPr>
        <p:txBody>
          <a:bodyPr/>
          <a:lstStyle/>
          <a:p>
            <a:r>
              <a:rPr lang="en-US" dirty="0"/>
              <a:t>Amphenol </a:t>
            </a:r>
            <a:r>
              <a:rPr lang="en-US" dirty="0" err="1"/>
              <a:t>Socapex</a:t>
            </a:r>
            <a:r>
              <a:rPr lang="en-US" dirty="0"/>
              <a:t> (ASF)</a:t>
            </a:r>
          </a:p>
        </p:txBody>
      </p:sp>
      <p:sp>
        <p:nvSpPr>
          <p:cNvPr id="4" name="Rectangle 3"/>
          <p:cNvSpPr txBox="1">
            <a:spLocks noChangeArrowheads="1"/>
          </p:cNvSpPr>
          <p:nvPr/>
        </p:nvSpPr>
        <p:spPr>
          <a:xfrm>
            <a:off x="4381165" y="2037112"/>
            <a:ext cx="7196473" cy="1152128"/>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Thyez</a:t>
            </a:r>
            <a:r>
              <a:rPr lang="en-US" sz="1400" kern="0" spc="0" dirty="0">
                <a:latin typeface="Arial" panose="020B0604020202020204" pitchFamily="34" charset="0"/>
                <a:ea typeface="Open Sans Light" panose="020B0306030504020204" pitchFamily="34" charset="0"/>
                <a:cs typeface="Arial" panose="020B0604020202020204" pitchFamily="34" charset="0"/>
              </a:rPr>
              <a:t>, France; Pune, India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Since 1947, Amphenol </a:t>
            </a:r>
            <a:r>
              <a:rPr lang="en-US" sz="1400" kern="0" spc="0" dirty="0" err="1">
                <a:latin typeface="Arial" panose="020B0604020202020204" pitchFamily="34" charset="0"/>
                <a:ea typeface="Open Sans Light" panose="020B0306030504020204" pitchFamily="34" charset="0"/>
                <a:cs typeface="Arial" panose="020B0604020202020204" pitchFamily="34" charset="0"/>
              </a:rPr>
              <a:t>Socapex</a:t>
            </a:r>
            <a:r>
              <a:rPr lang="en-US" sz="1400" kern="0" spc="0" dirty="0">
                <a:latin typeface="Arial" panose="020B0604020202020204" pitchFamily="34" charset="0"/>
                <a:ea typeface="Open Sans Light" panose="020B0306030504020204" pitchFamily="34" charset="0"/>
                <a:cs typeface="Arial" panose="020B0604020202020204" pitchFamily="34" charset="0"/>
              </a:rPr>
              <a:t> has prescribed, designed and manufactured reliable and innovative interconnection solutions for harsh environments, specializing in standard and customized electrical and fiber optic connectors, contacts, accessories and cabling solutions.</a:t>
            </a:r>
          </a:p>
          <a:p>
            <a:pPr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EN9100:2009 &amp; ISO9001:2008</a:t>
            </a:r>
          </a:p>
        </p:txBody>
      </p:sp>
      <p:pic>
        <p:nvPicPr>
          <p:cNvPr id="27650" name="Picture 2" descr="M:\Shared\Images\Facility_photo\Socapex\Socapex.jpg"/>
          <p:cNvPicPr>
            <a:picLocks noChangeAspect="1" noChangeArrowheads="1"/>
          </p:cNvPicPr>
          <p:nvPr/>
        </p:nvPicPr>
        <p:blipFill>
          <a:blip r:embed="rId2" cstate="print"/>
          <a:srcRect/>
          <a:stretch>
            <a:fillRect/>
          </a:stretch>
        </p:blipFill>
        <p:spPr bwMode="auto">
          <a:xfrm>
            <a:off x="695399" y="1225640"/>
            <a:ext cx="3305847" cy="2203360"/>
          </a:xfrm>
          <a:prstGeom prst="rect">
            <a:avLst/>
          </a:prstGeom>
          <a:noFill/>
          <a:effectLst>
            <a:outerShdw blurRad="50800" dist="38100" dir="2700000" algn="tl" rotWithShape="0">
              <a:prstClr val="black">
                <a:alpha val="40000"/>
              </a:prstClr>
            </a:outerShdw>
          </a:effectLst>
        </p:spPr>
      </p:pic>
      <p:sp>
        <p:nvSpPr>
          <p:cNvPr id="15" name="TextBox 14"/>
          <p:cNvSpPr txBox="1"/>
          <p:nvPr/>
        </p:nvSpPr>
        <p:spPr>
          <a:xfrm>
            <a:off x="1740024" y="3540763"/>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22" name="Imag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1984" y="1347995"/>
            <a:ext cx="5057706" cy="587869"/>
          </a:xfrm>
          <a:prstGeom prst="rect">
            <a:avLst/>
          </a:prstGeom>
        </p:spPr>
      </p:pic>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26" name="Picture 2" descr="M:\Shared\Presentations\2017 presentations\2017 AMAO Group Presentation\Product Photos\ASF_Fixed.png"/>
          <p:cNvPicPr>
            <a:picLocks noChangeAspect="1" noChangeArrowheads="1"/>
          </p:cNvPicPr>
          <p:nvPr/>
        </p:nvPicPr>
        <p:blipFill>
          <a:blip r:embed="rId5" cstate="print"/>
          <a:srcRect/>
          <a:stretch>
            <a:fillRect/>
          </a:stretch>
        </p:blipFill>
        <p:spPr bwMode="auto">
          <a:xfrm>
            <a:off x="4799856" y="4962807"/>
            <a:ext cx="1703098" cy="1170879"/>
          </a:xfrm>
          <a:prstGeom prst="rect">
            <a:avLst/>
          </a:prstGeom>
          <a:noFill/>
        </p:spPr>
      </p:pic>
      <p:sp>
        <p:nvSpPr>
          <p:cNvPr id="31" name="Rectangle 30"/>
          <p:cNvSpPr/>
          <p:nvPr/>
        </p:nvSpPr>
        <p:spPr>
          <a:xfrm>
            <a:off x="8040215" y="3882218"/>
            <a:ext cx="3830207"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Electrical &amp; Optical Harnesses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Harness in a box</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Signal, Power &amp; High-Speed Contacts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Custom Solutions </a:t>
            </a:r>
          </a:p>
        </p:txBody>
      </p:sp>
      <p:sp>
        <p:nvSpPr>
          <p:cNvPr id="32" name="Rectangle 31"/>
          <p:cNvSpPr/>
          <p:nvPr/>
        </p:nvSpPr>
        <p:spPr>
          <a:xfrm>
            <a:off x="5299831" y="3887546"/>
            <a:ext cx="2740384"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Printed Circuit Board Solutions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 Speed Solutions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Optics Solutions </a:t>
            </a:r>
          </a:p>
        </p:txBody>
      </p:sp>
      <p:sp>
        <p:nvSpPr>
          <p:cNvPr id="33" name="Rectangle 32"/>
          <p:cNvSpPr/>
          <p:nvPr/>
        </p:nvSpPr>
        <p:spPr>
          <a:xfrm>
            <a:off x="1775520" y="3882218"/>
            <a:ext cx="3744416"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38999 Series I, II and III &amp; derived  </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2M Micro Miniature</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Rugged Ethernet, USB, Display Solutions </a:t>
            </a:r>
          </a:p>
        </p:txBody>
      </p:sp>
      <p:pic>
        <p:nvPicPr>
          <p:cNvPr id="34"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8248" y="5046599"/>
            <a:ext cx="1584176" cy="1046698"/>
          </a:xfrm>
          <a:prstGeom prst="rect">
            <a:avLst/>
          </a:prstGeom>
        </p:spPr>
      </p:pic>
      <p:pic>
        <p:nvPicPr>
          <p:cNvPr id="35"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194" y="4913086"/>
            <a:ext cx="2304224" cy="1235524"/>
          </a:xfrm>
          <a:prstGeom prst="rect">
            <a:avLst/>
          </a:prstGeom>
        </p:spPr>
      </p:pic>
      <p:pic>
        <p:nvPicPr>
          <p:cNvPr id="36"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4173" y="5169643"/>
            <a:ext cx="1905802" cy="945437"/>
          </a:xfrm>
          <a:prstGeom prst="rect">
            <a:avLst/>
          </a:prstGeom>
        </p:spPr>
      </p:pic>
      <p:pic>
        <p:nvPicPr>
          <p:cNvPr id="42" name="Picture 41" descr="LuxBeam taille 16.png"/>
          <p:cNvPicPr>
            <a:picLocks noChangeAspect="1"/>
          </p:cNvPicPr>
          <p:nvPr/>
        </p:nvPicPr>
        <p:blipFill>
          <a:blip r:embed="rId9" cstate="print"/>
          <a:stretch>
            <a:fillRect/>
          </a:stretch>
        </p:blipFill>
        <p:spPr>
          <a:xfrm>
            <a:off x="6694245" y="4924520"/>
            <a:ext cx="1531653" cy="1157344"/>
          </a:xfrm>
          <a:prstGeom prst="rect">
            <a:avLst/>
          </a:prstGeom>
        </p:spPr>
      </p:pic>
      <p:pic>
        <p:nvPicPr>
          <p:cNvPr id="43" name="Image 1">
            <a:extLst>
              <a:ext uri="{FF2B5EF4-FFF2-40B4-BE49-F238E27FC236}">
                <a16:creationId xmlns:a16="http://schemas.microsoft.com/office/drawing/2014/main" id="{62B256A3-162B-4CB1-9101-8F4BBD00C9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1192" y="4925116"/>
            <a:ext cx="2070956" cy="13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B3BA7554-7160-ECB6-8E28-1903CBBE96B2}"/>
              </a:ext>
            </a:extLst>
          </p:cNvPr>
          <p:cNvGrpSpPr/>
          <p:nvPr/>
        </p:nvGrpSpPr>
        <p:grpSpPr>
          <a:xfrm>
            <a:off x="3071664" y="6589574"/>
            <a:ext cx="6048672" cy="217130"/>
            <a:chOff x="3071664" y="6614454"/>
            <a:chExt cx="6048672" cy="217130"/>
          </a:xfrm>
        </p:grpSpPr>
        <p:sp>
          <p:nvSpPr>
            <p:cNvPr id="6" name="Rectangle 5">
              <a:hlinkClick r:id="rId11" action="ppaction://hlinksldjump"/>
              <a:extLst>
                <a:ext uri="{FF2B5EF4-FFF2-40B4-BE49-F238E27FC236}">
                  <a16:creationId xmlns:a16="http://schemas.microsoft.com/office/drawing/2014/main" id="{8EC8E058-7515-2BF0-E50A-7FFB180A0CD2}"/>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DD380320-08C0-BAEA-92F6-7DCB3976D89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5C9D2B13-D6C0-E92B-8273-D54195F6DFA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33B48DE8-58CA-7DB6-A363-0CF4D72E276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6EB3DCAE-83E2-CF57-4216-C7AF9451884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A8FB404A-7C8F-938C-5610-7452D2D6ECB7}"/>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28382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D7EFCD-1A55-05A3-105C-93DFB335746B}"/>
              </a:ext>
            </a:extLst>
          </p:cNvPr>
          <p:cNvPicPr>
            <a:picLocks noChangeAspect="1"/>
          </p:cNvPicPr>
          <p:nvPr/>
        </p:nvPicPr>
        <p:blipFill>
          <a:blip r:embed="rId3"/>
          <a:stretch>
            <a:fillRect/>
          </a:stretch>
        </p:blipFill>
        <p:spPr>
          <a:xfrm>
            <a:off x="1165644" y="1183345"/>
            <a:ext cx="9860712" cy="4881282"/>
          </a:xfrm>
          <a:prstGeom prst="rect">
            <a:avLst/>
          </a:prstGeom>
        </p:spPr>
      </p:pic>
      <p:sp>
        <p:nvSpPr>
          <p:cNvPr id="74" name="Title 1"/>
          <p:cNvSpPr>
            <a:spLocks noGrp="1"/>
          </p:cNvSpPr>
          <p:nvPr>
            <p:ph type="title"/>
          </p:nvPr>
        </p:nvSpPr>
        <p:spPr/>
        <p:txBody>
          <a:bodyPr/>
          <a:lstStyle/>
          <a:p>
            <a:r>
              <a:rPr lang="en-US" dirty="0"/>
              <a:t>Amphenol Corporation (APH)</a:t>
            </a:r>
          </a:p>
        </p:txBody>
      </p:sp>
      <p:sp>
        <p:nvSpPr>
          <p:cNvPr id="2" name="L-Shape 1">
            <a:extLst>
              <a:ext uri="{FF2B5EF4-FFF2-40B4-BE49-F238E27FC236}">
                <a16:creationId xmlns:a16="http://schemas.microsoft.com/office/drawing/2014/main" id="{717733D2-A735-F767-66F6-3F5BD72A9FD2}"/>
              </a:ext>
            </a:extLst>
          </p:cNvPr>
          <p:cNvSpPr/>
          <p:nvPr/>
        </p:nvSpPr>
        <p:spPr>
          <a:xfrm flipV="1">
            <a:off x="1167651" y="3585159"/>
            <a:ext cx="3260271" cy="1608881"/>
          </a:xfrm>
          <a:prstGeom prst="corner">
            <a:avLst>
              <a:gd name="adj1" fmla="val 51478"/>
              <a:gd name="adj2" fmla="val 99845"/>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CB33F9-1328-047D-D6B3-6C47A3655EC6}"/>
              </a:ext>
            </a:extLst>
          </p:cNvPr>
          <p:cNvSpPr txBox="1"/>
          <p:nvPr/>
        </p:nvSpPr>
        <p:spPr>
          <a:xfrm>
            <a:off x="1294675" y="3332359"/>
            <a:ext cx="1258111"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AMAO Group</a:t>
            </a:r>
          </a:p>
        </p:txBody>
      </p:sp>
      <p:grpSp>
        <p:nvGrpSpPr>
          <p:cNvPr id="12" name="Group 11">
            <a:extLst>
              <a:ext uri="{FF2B5EF4-FFF2-40B4-BE49-F238E27FC236}">
                <a16:creationId xmlns:a16="http://schemas.microsoft.com/office/drawing/2014/main" id="{8E8CB072-4A2C-9897-DDF3-B04FF3D1F8BF}"/>
              </a:ext>
            </a:extLst>
          </p:cNvPr>
          <p:cNvGrpSpPr/>
          <p:nvPr/>
        </p:nvGrpSpPr>
        <p:grpSpPr>
          <a:xfrm>
            <a:off x="3071664" y="6589574"/>
            <a:ext cx="6048672" cy="217130"/>
            <a:chOff x="3071664" y="6614454"/>
            <a:chExt cx="6048672" cy="217130"/>
          </a:xfrm>
        </p:grpSpPr>
        <p:sp>
          <p:nvSpPr>
            <p:cNvPr id="13" name="Rectangle 12">
              <a:hlinkClick r:id="rId4" action="ppaction://hlinksldjump"/>
              <a:extLst>
                <a:ext uri="{FF2B5EF4-FFF2-40B4-BE49-F238E27FC236}">
                  <a16:creationId xmlns:a16="http://schemas.microsoft.com/office/drawing/2014/main" id="{E0BE2749-AA44-7B73-DDED-F757EB83C7F3}"/>
                </a:ext>
              </a:extLst>
            </p:cNvPr>
            <p:cNvSpPr/>
            <p:nvPr/>
          </p:nvSpPr>
          <p:spPr bwMode="auto">
            <a:xfrm>
              <a:off x="3071664" y="6614454"/>
              <a:ext cx="1008112" cy="216024"/>
            </a:xfrm>
            <a:prstGeom prst="rect">
              <a:avLst/>
            </a:prstGeom>
            <a:solidFill>
              <a:srgbClr val="005EB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4" name="Rectangle 13">
              <a:hlinkClick r:id="rId5" action="ppaction://hlinksldjump"/>
              <a:extLst>
                <a:ext uri="{FF2B5EF4-FFF2-40B4-BE49-F238E27FC236}">
                  <a16:creationId xmlns:a16="http://schemas.microsoft.com/office/drawing/2014/main" id="{AFB1DA42-A17F-59A0-33CA-1D0FAAB2F5AD}"/>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900" b="1" dirty="0">
                  <a:solidFill>
                    <a:schemeClr val="bg1"/>
                  </a:solidFill>
                  <a:latin typeface="Arial" panose="020B0604020202020204" pitchFamily="34" charset="0"/>
                  <a:ea typeface="Open Sans Bold" panose="020B0806030504020204" pitchFamily="34" charset="0"/>
                  <a:cs typeface="Arial" panose="020B0604020202020204" pitchFamily="34" charset="0"/>
                </a:rPr>
                <a:t>Businesse</a:t>
              </a: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s</a:t>
              </a:r>
            </a:p>
          </p:txBody>
        </p:sp>
        <p:sp>
          <p:nvSpPr>
            <p:cNvPr id="15" name="Rectangle 14">
              <a:hlinkClick r:id="rId6" action="ppaction://hlinksldjump"/>
              <a:extLst>
                <a:ext uri="{FF2B5EF4-FFF2-40B4-BE49-F238E27FC236}">
                  <a16:creationId xmlns:a16="http://schemas.microsoft.com/office/drawing/2014/main" id="{0386DA80-E2C1-209B-7BED-DC5872AE3E6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6" name="Rectangle 15">
              <a:hlinkClick r:id="rId7" action="ppaction://hlinksldjump"/>
              <a:extLst>
                <a:ext uri="{FF2B5EF4-FFF2-40B4-BE49-F238E27FC236}">
                  <a16:creationId xmlns:a16="http://schemas.microsoft.com/office/drawing/2014/main" id="{A601DABD-0DD8-261C-EDBA-616D72C08A5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7" name="Rectangle 16">
              <a:hlinkClick r:id="rId8" action="ppaction://hlinksldjump"/>
              <a:extLst>
                <a:ext uri="{FF2B5EF4-FFF2-40B4-BE49-F238E27FC236}">
                  <a16:creationId xmlns:a16="http://schemas.microsoft.com/office/drawing/2014/main" id="{F0BC1723-2BEA-BB2D-A076-C6B8B05215CB}"/>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8" name="Rectangle 17">
              <a:hlinkClick r:id="rId9" action="ppaction://hlinksldjump"/>
              <a:extLst>
                <a:ext uri="{FF2B5EF4-FFF2-40B4-BE49-F238E27FC236}">
                  <a16:creationId xmlns:a16="http://schemas.microsoft.com/office/drawing/2014/main" id="{65E0E90A-C42A-074A-A2E3-245876F9248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p>
          </p:txBody>
        </p:sp>
      </p:grpSp>
    </p:spTree>
    <p:extLst>
      <p:ext uri="{BB962C8B-B14F-4D97-AF65-F5344CB8AC3E}">
        <p14:creationId xmlns:p14="http://schemas.microsoft.com/office/powerpoint/2010/main" val="1216113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Active Optics Products (AAOP)</a:t>
            </a:r>
          </a:p>
        </p:txBody>
      </p:sp>
      <p:sp>
        <p:nvSpPr>
          <p:cNvPr id="4" name="Rectangle 3"/>
          <p:cNvSpPr txBox="1">
            <a:spLocks noChangeArrowheads="1"/>
          </p:cNvSpPr>
          <p:nvPr/>
        </p:nvSpPr>
        <p:spPr>
          <a:xfrm>
            <a:off x="4381165" y="2091920"/>
            <a:ext cx="7196473" cy="1391888"/>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Berlin, Germany</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Amphenol AOP designs and manufactures optical transceivers for the </a:t>
            </a:r>
            <a:r>
              <a:rPr lang="en-US" sz="1400" kern="0" spc="0" dirty="0" err="1">
                <a:latin typeface="Arial" panose="020B0604020202020204" pitchFamily="34" charset="0"/>
                <a:ea typeface="Open Sans Light" panose="020B0306030504020204" pitchFamily="34" charset="0"/>
                <a:cs typeface="Arial" panose="020B0604020202020204" pitchFamily="34" charset="0"/>
              </a:rPr>
              <a:t>datacom</a:t>
            </a:r>
            <a:r>
              <a:rPr lang="en-US" sz="1400" kern="0" spc="0" dirty="0">
                <a:latin typeface="Arial" panose="020B0604020202020204" pitchFamily="34" charset="0"/>
                <a:ea typeface="Open Sans Light" panose="020B0306030504020204" pitchFamily="34" charset="0"/>
                <a:cs typeface="Arial" panose="020B0604020202020204" pitchFamily="34" charset="0"/>
              </a:rPr>
              <a:t>, military and aerospace markets. The team has more than 18 years’ proven track record in designing and manufacturing optoelectronic products. Core competencies in RF, optical packaging, optical engine integration.</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ISO9001 &amp; ISO14001</a:t>
            </a:r>
          </a:p>
        </p:txBody>
      </p:sp>
      <p:sp>
        <p:nvSpPr>
          <p:cNvPr id="19" name="Rectangle 18"/>
          <p:cNvSpPr/>
          <p:nvPr/>
        </p:nvSpPr>
        <p:spPr>
          <a:xfrm>
            <a:off x="8040215" y="3932652"/>
            <a:ext cx="3744415"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Accessories and Complementary Products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Rugged Active Optical Cables</a:t>
            </a:r>
          </a:p>
        </p:txBody>
      </p:sp>
      <p:sp>
        <p:nvSpPr>
          <p:cNvPr id="20" name="Rectangle 19"/>
          <p:cNvSpPr/>
          <p:nvPr/>
        </p:nvSpPr>
        <p:spPr>
          <a:xfrm>
            <a:off x="5015880" y="3926324"/>
            <a:ext cx="216024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QEPT Product Family</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Media Converters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Switches</a:t>
            </a:r>
          </a:p>
        </p:txBody>
      </p:sp>
      <p:sp>
        <p:nvSpPr>
          <p:cNvPr id="21" name="Rectangle 20"/>
          <p:cNvSpPr/>
          <p:nvPr/>
        </p:nvSpPr>
        <p:spPr>
          <a:xfrm>
            <a:off x="1775520" y="3932652"/>
            <a:ext cx="3744416"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SCFF RG</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LEAP® OBT Rugged</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LEAP® OBT Standard</a:t>
            </a:r>
          </a:p>
        </p:txBody>
      </p:sp>
      <p:sp>
        <p:nvSpPr>
          <p:cNvPr id="15" name="TextBox 14"/>
          <p:cNvSpPr txBox="1"/>
          <p:nvPr/>
        </p:nvSpPr>
        <p:spPr>
          <a:xfrm>
            <a:off x="1783564" y="3661531"/>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pic>
        <p:nvPicPr>
          <p:cNvPr id="2050" name="Picture 2" descr="https://staaop.blob.core.windows.net/images-other/page-content-947-AAOP_ber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93" y="1474362"/>
            <a:ext cx="3615812" cy="21240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picture containing metalware&#10;&#10;Description automatically generated">
            <a:extLst>
              <a:ext uri="{FF2B5EF4-FFF2-40B4-BE49-F238E27FC236}">
                <a16:creationId xmlns:a16="http://schemas.microsoft.com/office/drawing/2014/main" id="{ED4875C7-133C-C20D-67F9-24C2A0D228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9219" l="9961" r="96680">
                        <a14:foregroundMark x1="25684" y1="45833" x2="26465" y2="46354"/>
                        <a14:foregroundMark x1="78906" y1="58594" x2="80078" y2="59896"/>
                        <a14:foregroundMark x1="57910" y1="79688" x2="57910" y2="83724"/>
                        <a14:foregroundMark x1="48438" y1="74479" x2="48145" y2="66016"/>
                        <a14:foregroundMark x1="57813" y1="87891" x2="57910" y2="84635"/>
                        <a14:foregroundMark x1="81934" y1="89193" x2="87891" y2="94141"/>
                        <a14:foregroundMark x1="89063" y1="97786" x2="92871" y2="96094"/>
                        <a14:foregroundMark x1="96582" y1="98698" x2="96680" y2="99219"/>
                        <a14:foregroundMark x1="47070" y1="64714" x2="49023" y2="65495"/>
                      </a14:backgroundRemoval>
                    </a14:imgEffect>
                  </a14:imgLayer>
                </a14:imgProps>
              </a:ext>
              <a:ext uri="{28A0092B-C50C-407E-A947-70E740481C1C}">
                <a14:useLocalDpi xmlns:a14="http://schemas.microsoft.com/office/drawing/2010/main" val="0"/>
              </a:ext>
            </a:extLst>
          </a:blip>
          <a:srcRect l="16095" t="13643" b="6093"/>
          <a:stretch/>
        </p:blipFill>
        <p:spPr>
          <a:xfrm>
            <a:off x="2271243" y="4763495"/>
            <a:ext cx="1808533" cy="1297539"/>
          </a:xfrm>
          <a:prstGeom prst="rect">
            <a:avLst/>
          </a:prstGeom>
        </p:spPr>
      </p:pic>
      <p:pic>
        <p:nvPicPr>
          <p:cNvPr id="7" name="Picture 6" descr="A picture containing cable, connector&#10;&#10;Description automatically generated">
            <a:extLst>
              <a:ext uri="{FF2B5EF4-FFF2-40B4-BE49-F238E27FC236}">
                <a16:creationId xmlns:a16="http://schemas.microsoft.com/office/drawing/2014/main" id="{8982AB02-787A-1A91-B927-5ED8621FAA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1" t="1248" r="2" b="3521"/>
          <a:stretch/>
        </p:blipFill>
        <p:spPr bwMode="auto">
          <a:xfrm>
            <a:off x="8716406" y="4731231"/>
            <a:ext cx="1844090" cy="1371776"/>
          </a:xfrm>
          <a:prstGeom prst="rect">
            <a:avLst/>
          </a:prstGeom>
          <a:noFill/>
          <a:ln>
            <a:noFill/>
          </a:ln>
        </p:spPr>
      </p:pic>
      <p:grpSp>
        <p:nvGrpSpPr>
          <p:cNvPr id="16" name="Group 15">
            <a:extLst>
              <a:ext uri="{FF2B5EF4-FFF2-40B4-BE49-F238E27FC236}">
                <a16:creationId xmlns:a16="http://schemas.microsoft.com/office/drawing/2014/main" id="{41C87DA4-1947-781A-4C44-0DCA60925C82}"/>
              </a:ext>
            </a:extLst>
          </p:cNvPr>
          <p:cNvGrpSpPr>
            <a:grpSpLocks noChangeAspect="1"/>
          </p:cNvGrpSpPr>
          <p:nvPr/>
        </p:nvGrpSpPr>
        <p:grpSpPr>
          <a:xfrm>
            <a:off x="4473550" y="1605356"/>
            <a:ext cx="4100613" cy="460762"/>
            <a:chOff x="4381166" y="1472914"/>
            <a:chExt cx="7204917" cy="809574"/>
          </a:xfrm>
        </p:grpSpPr>
        <p:pic>
          <p:nvPicPr>
            <p:cNvPr id="11" name="Picture 10" descr="Logo&#10;&#10;Description automatically generated">
              <a:extLst>
                <a:ext uri="{FF2B5EF4-FFF2-40B4-BE49-F238E27FC236}">
                  <a16:creationId xmlns:a16="http://schemas.microsoft.com/office/drawing/2014/main" id="{F5B78C35-24CD-D275-18A3-81BF6CCCE6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7" t="13003" b="20048"/>
            <a:stretch/>
          </p:blipFill>
          <p:spPr>
            <a:xfrm>
              <a:off x="4381166" y="1472914"/>
              <a:ext cx="3831182" cy="809574"/>
            </a:xfrm>
            <a:prstGeom prst="rect">
              <a:avLst/>
            </a:prstGeom>
          </p:spPr>
        </p:pic>
        <p:pic>
          <p:nvPicPr>
            <p:cNvPr id="14" name="Picture 13" descr="A picture containing text, clipart&#10;&#10;Description automatically generated">
              <a:hlinkClick r:id="rId7"/>
              <a:extLst>
                <a:ext uri="{FF2B5EF4-FFF2-40B4-BE49-F238E27FC236}">
                  <a16:creationId xmlns:a16="http://schemas.microsoft.com/office/drawing/2014/main" id="{9B0F3D7D-BDFA-6364-1227-77311FEA94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2348" y="1476419"/>
              <a:ext cx="3373735" cy="744798"/>
            </a:xfrm>
            <a:prstGeom prst="rect">
              <a:avLst/>
            </a:prstGeom>
          </p:spPr>
        </p:pic>
      </p:grpSp>
      <p:pic>
        <p:nvPicPr>
          <p:cNvPr id="18" name="Picture 17" descr="A close-up of a machine&#10;&#10;Description automatically generated with low confidence">
            <a:extLst>
              <a:ext uri="{FF2B5EF4-FFF2-40B4-BE49-F238E27FC236}">
                <a16:creationId xmlns:a16="http://schemas.microsoft.com/office/drawing/2014/main" id="{6FB8E1BF-D40B-1E0B-CC0F-300CDCF2C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4637" y="4563168"/>
            <a:ext cx="2528673" cy="1788380"/>
          </a:xfrm>
          <a:prstGeom prst="rect">
            <a:avLst/>
          </a:prstGeom>
        </p:spPr>
      </p:pic>
      <p:pic>
        <p:nvPicPr>
          <p:cNvPr id="23" name="Picture 22" descr="A picture containing electronics&#10;&#10;Description automatically generated">
            <a:extLst>
              <a:ext uri="{FF2B5EF4-FFF2-40B4-BE49-F238E27FC236}">
                <a16:creationId xmlns:a16="http://schemas.microsoft.com/office/drawing/2014/main" id="{FB4D0B46-1634-FC9E-6437-B8C6A73B031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6513" t="28055" r="24050" b="23653"/>
          <a:stretch/>
        </p:blipFill>
        <p:spPr>
          <a:xfrm>
            <a:off x="4423133" y="5013937"/>
            <a:ext cx="1331895" cy="883591"/>
          </a:xfrm>
          <a:prstGeom prst="rect">
            <a:avLst/>
          </a:prstGeom>
        </p:spPr>
      </p:pic>
      <p:grpSp>
        <p:nvGrpSpPr>
          <p:cNvPr id="5" name="Group 4">
            <a:extLst>
              <a:ext uri="{FF2B5EF4-FFF2-40B4-BE49-F238E27FC236}">
                <a16:creationId xmlns:a16="http://schemas.microsoft.com/office/drawing/2014/main" id="{3589E110-11B2-D5E7-3D08-29F0F5A1BE16}"/>
              </a:ext>
            </a:extLst>
          </p:cNvPr>
          <p:cNvGrpSpPr/>
          <p:nvPr/>
        </p:nvGrpSpPr>
        <p:grpSpPr>
          <a:xfrm>
            <a:off x="3071664" y="6589574"/>
            <a:ext cx="6048672" cy="217130"/>
            <a:chOff x="3071664" y="6614454"/>
            <a:chExt cx="6048672" cy="217130"/>
          </a:xfrm>
        </p:grpSpPr>
        <p:sp>
          <p:nvSpPr>
            <p:cNvPr id="8" name="Rectangle 7">
              <a:hlinkClick r:id="rId12" action="ppaction://hlinksldjump"/>
              <a:extLst>
                <a:ext uri="{FF2B5EF4-FFF2-40B4-BE49-F238E27FC236}">
                  <a16:creationId xmlns:a16="http://schemas.microsoft.com/office/drawing/2014/main" id="{EE4A5895-37D8-3C74-67C5-4EB22A4E26B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9" name="Rectangle 8">
              <a:hlinkClick r:id="rId13" action="ppaction://hlinksldjump"/>
              <a:extLst>
                <a:ext uri="{FF2B5EF4-FFF2-40B4-BE49-F238E27FC236}">
                  <a16:creationId xmlns:a16="http://schemas.microsoft.com/office/drawing/2014/main" id="{95D38C40-A507-E758-44D2-51A77095AA80}"/>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0" name="Rectangle 9">
              <a:hlinkClick r:id="rId14" action="ppaction://hlinksldjump"/>
              <a:extLst>
                <a:ext uri="{FF2B5EF4-FFF2-40B4-BE49-F238E27FC236}">
                  <a16:creationId xmlns:a16="http://schemas.microsoft.com/office/drawing/2014/main" id="{51715983-E627-E199-64A4-84DCFF82FDE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3" name="Rectangle 12">
              <a:hlinkClick r:id="rId15" action="ppaction://hlinksldjump"/>
              <a:extLst>
                <a:ext uri="{FF2B5EF4-FFF2-40B4-BE49-F238E27FC236}">
                  <a16:creationId xmlns:a16="http://schemas.microsoft.com/office/drawing/2014/main" id="{9E121E42-450E-0AF0-4B71-B0E802925E9F}"/>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7" name="Rectangle 16">
              <a:hlinkClick r:id="rId16" action="ppaction://hlinksldjump"/>
              <a:extLst>
                <a:ext uri="{FF2B5EF4-FFF2-40B4-BE49-F238E27FC236}">
                  <a16:creationId xmlns:a16="http://schemas.microsoft.com/office/drawing/2014/main" id="{CE128B4F-E664-A572-E7AC-79B8E319E39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2" name="Rectangle 21">
              <a:hlinkClick r:id="rId17" action="ppaction://hlinksldjump"/>
              <a:extLst>
                <a:ext uri="{FF2B5EF4-FFF2-40B4-BE49-F238E27FC236}">
                  <a16:creationId xmlns:a16="http://schemas.microsoft.com/office/drawing/2014/main" id="{A1D8548E-5CD0-3A23-2874-DF0455BD2AD4}"/>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176181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India (AII)</a:t>
            </a:r>
          </a:p>
        </p:txBody>
      </p:sp>
      <p:sp>
        <p:nvSpPr>
          <p:cNvPr id="4" name="Rectangle 3"/>
          <p:cNvSpPr txBox="1">
            <a:spLocks noChangeArrowheads="1"/>
          </p:cNvSpPr>
          <p:nvPr/>
        </p:nvSpPr>
        <p:spPr>
          <a:xfrm>
            <a:off x="4544638" y="2120833"/>
            <a:ext cx="7033000" cy="1224136"/>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Bangalore &amp; </a:t>
            </a:r>
            <a:r>
              <a:rPr lang="en-US" sz="1400" kern="0" spc="0" dirty="0" err="1">
                <a:latin typeface="Arial" panose="020B0604020202020204" pitchFamily="34" charset="0"/>
                <a:ea typeface="Open Sans Light" panose="020B0306030504020204" pitchFamily="34" charset="0"/>
                <a:cs typeface="Arial" panose="020B0604020202020204" pitchFamily="34" charset="0"/>
              </a:rPr>
              <a:t>Pune</a:t>
            </a:r>
            <a:r>
              <a:rPr lang="en-US" sz="1400" kern="0" spc="0" dirty="0">
                <a:latin typeface="Arial" panose="020B0604020202020204" pitchFamily="34" charset="0"/>
                <a:ea typeface="Open Sans Light" panose="020B0306030504020204" pitchFamily="34" charset="0"/>
                <a:cs typeface="Arial" panose="020B0604020202020204" pitchFamily="34" charset="0"/>
              </a:rPr>
              <a:t>, India</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Low cost, offset solution for electrical, electronic and fiber optic connectors, coaxial and flat-ribbon cable, and interconnect systems</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EN9100:2009 &amp; ISO9001:2008</a:t>
            </a:r>
          </a:p>
        </p:txBody>
      </p:sp>
      <p:sp>
        <p:nvSpPr>
          <p:cNvPr id="19" name="Rectangle 18"/>
          <p:cNvSpPr/>
          <p:nvPr/>
        </p:nvSpPr>
        <p:spPr>
          <a:xfrm>
            <a:off x="7536160" y="3841884"/>
            <a:ext cx="3096344" cy="523220"/>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Power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Rack &amp; Panel Connectors</a:t>
            </a:r>
          </a:p>
        </p:txBody>
      </p:sp>
      <p:sp>
        <p:nvSpPr>
          <p:cNvPr id="20" name="Rectangle 19"/>
          <p:cNvSpPr/>
          <p:nvPr/>
        </p:nvSpPr>
        <p:spPr>
          <a:xfrm>
            <a:off x="4871864" y="3842464"/>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sz="1400" kern="0" dirty="0" err="1">
                <a:latin typeface="Arial" panose="020B0604020202020204" pitchFamily="34" charset="0"/>
                <a:ea typeface="Open Sans Light" panose="020B0306030504020204" pitchFamily="34" charset="0"/>
                <a:cs typeface="Arial" panose="020B0604020202020204" pitchFamily="34" charset="0"/>
              </a:rPr>
              <a:t>Backshells</a:t>
            </a:r>
            <a:endParaRPr lang="en-US" sz="14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a:t>
            </a:r>
          </a:p>
        </p:txBody>
      </p:sp>
      <p:sp>
        <p:nvSpPr>
          <p:cNvPr id="21" name="Rectangle 20"/>
          <p:cNvSpPr/>
          <p:nvPr/>
        </p:nvSpPr>
        <p:spPr>
          <a:xfrm>
            <a:off x="1703512" y="3842464"/>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Audio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PCB Connectors</a:t>
            </a:r>
          </a:p>
        </p:txBody>
      </p:sp>
      <p:pic>
        <p:nvPicPr>
          <p:cNvPr id="11" name="Picture 10" descr="Amphenol_India.jpg"/>
          <p:cNvPicPr>
            <a:picLocks noChangeAspect="1"/>
          </p:cNvPicPr>
          <p:nvPr/>
        </p:nvPicPr>
        <p:blipFill>
          <a:blip r:embed="rId2" cstate="print"/>
          <a:stretch>
            <a:fillRect/>
          </a:stretch>
        </p:blipFill>
        <p:spPr>
          <a:xfrm>
            <a:off x="703762" y="1226053"/>
            <a:ext cx="3584937" cy="2091213"/>
          </a:xfrm>
          <a:prstGeom prst="rect">
            <a:avLst/>
          </a:prstGeom>
          <a:effectLst>
            <a:outerShdw blurRad="50800" dist="38100" dir="2700000" algn="tl" rotWithShape="0">
              <a:prstClr val="black">
                <a:alpha val="40000"/>
              </a:prstClr>
            </a:outerShdw>
          </a:effectLst>
        </p:spPr>
      </p:pic>
      <p:pic>
        <p:nvPicPr>
          <p:cNvPr id="40962" name="Picture 2" descr="M:\Shared\Presentations\2017 presentations\2017 AMAO Group Presentation\Product Photos\10_Pole_Audio_Connectors.png"/>
          <p:cNvPicPr>
            <a:picLocks noChangeAspect="1" noChangeArrowheads="1"/>
          </p:cNvPicPr>
          <p:nvPr/>
        </p:nvPicPr>
        <p:blipFill>
          <a:blip r:embed="rId3" cstate="print"/>
          <a:srcRect/>
          <a:stretch>
            <a:fillRect/>
          </a:stretch>
        </p:blipFill>
        <p:spPr bwMode="auto">
          <a:xfrm>
            <a:off x="1889496" y="4849698"/>
            <a:ext cx="1735759" cy="1003133"/>
          </a:xfrm>
          <a:prstGeom prst="rect">
            <a:avLst/>
          </a:prstGeom>
          <a:noFill/>
        </p:spPr>
      </p:pic>
      <p:pic>
        <p:nvPicPr>
          <p:cNvPr id="40963" name="Picture 3" descr="M:\Shared\Presentations\2017 presentations\2017 AMAO Group Presentation\Product Photos\Composite_Backshells.png"/>
          <p:cNvPicPr>
            <a:picLocks noChangeAspect="1" noChangeArrowheads="1"/>
          </p:cNvPicPr>
          <p:nvPr/>
        </p:nvPicPr>
        <p:blipFill>
          <a:blip r:embed="rId4" cstate="print"/>
          <a:srcRect/>
          <a:stretch>
            <a:fillRect/>
          </a:stretch>
        </p:blipFill>
        <p:spPr bwMode="auto">
          <a:xfrm>
            <a:off x="8874272" y="4862019"/>
            <a:ext cx="1254176" cy="1063810"/>
          </a:xfrm>
          <a:prstGeom prst="rect">
            <a:avLst/>
          </a:prstGeom>
          <a:noFill/>
        </p:spPr>
      </p:pic>
      <p:pic>
        <p:nvPicPr>
          <p:cNvPr id="40964" name="Picture 4" descr="M:\Shared\Presentations\2017 presentations\2017 AMAO Group Presentation\Product Photos\AGE96929.png"/>
          <p:cNvPicPr>
            <a:picLocks noChangeAspect="1" noChangeArrowheads="1"/>
          </p:cNvPicPr>
          <p:nvPr/>
        </p:nvPicPr>
        <p:blipFill>
          <a:blip r:embed="rId5" cstate="print"/>
          <a:srcRect/>
          <a:stretch>
            <a:fillRect/>
          </a:stretch>
        </p:blipFill>
        <p:spPr bwMode="auto">
          <a:xfrm>
            <a:off x="6570016" y="4797152"/>
            <a:ext cx="1496343" cy="1098974"/>
          </a:xfrm>
          <a:prstGeom prst="rect">
            <a:avLst/>
          </a:prstGeom>
          <a:noFill/>
        </p:spPr>
      </p:pic>
      <p:pic>
        <p:nvPicPr>
          <p:cNvPr id="40965" name="Picture 5" descr="M:\Shared\Presentations\2017 presentations\2017 AMAO Group Presentation\Product Photos\Micro_D_Sub_Backshell.png"/>
          <p:cNvPicPr>
            <a:picLocks noChangeAspect="1" noChangeArrowheads="1"/>
          </p:cNvPicPr>
          <p:nvPr/>
        </p:nvPicPr>
        <p:blipFill>
          <a:blip r:embed="rId6" cstate="print"/>
          <a:srcRect/>
          <a:stretch>
            <a:fillRect/>
          </a:stretch>
        </p:blipFill>
        <p:spPr bwMode="auto">
          <a:xfrm>
            <a:off x="4265760" y="4859272"/>
            <a:ext cx="1512635" cy="1050282"/>
          </a:xfrm>
          <a:prstGeom prst="rect">
            <a:avLst/>
          </a:prstGeom>
          <a:noFill/>
        </p:spPr>
      </p:pic>
      <p:sp>
        <p:nvSpPr>
          <p:cNvPr id="15" name="TextBox 14"/>
          <p:cNvSpPr txBox="1"/>
          <p:nvPr/>
        </p:nvSpPr>
        <p:spPr>
          <a:xfrm>
            <a:off x="1740024" y="3564840"/>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17410" name="Picture 2" descr="http://www.amphenol-in.com/images/head.jp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9" t="27969" r="76901" b="13232"/>
          <a:stretch/>
        </p:blipFill>
        <p:spPr bwMode="auto">
          <a:xfrm>
            <a:off x="4655840" y="1272878"/>
            <a:ext cx="2863848" cy="7159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3" name="Group 2">
            <a:extLst>
              <a:ext uri="{FF2B5EF4-FFF2-40B4-BE49-F238E27FC236}">
                <a16:creationId xmlns:a16="http://schemas.microsoft.com/office/drawing/2014/main" id="{07E08ACD-3ABD-3F5F-F856-1CD43B2E7703}"/>
              </a:ext>
            </a:extLst>
          </p:cNvPr>
          <p:cNvGrpSpPr/>
          <p:nvPr/>
        </p:nvGrpSpPr>
        <p:grpSpPr>
          <a:xfrm>
            <a:off x="3071664" y="6589574"/>
            <a:ext cx="6048672" cy="217130"/>
            <a:chOff x="3071664" y="6614454"/>
            <a:chExt cx="6048672" cy="217130"/>
          </a:xfrm>
        </p:grpSpPr>
        <p:sp>
          <p:nvSpPr>
            <p:cNvPr id="5" name="Rectangle 4">
              <a:hlinkClick r:id="rId9" action="ppaction://hlinksldjump"/>
              <a:extLst>
                <a:ext uri="{FF2B5EF4-FFF2-40B4-BE49-F238E27FC236}">
                  <a16:creationId xmlns:a16="http://schemas.microsoft.com/office/drawing/2014/main" id="{EB1A61C5-C0ED-7351-9781-8BC038523E35}"/>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0" action="ppaction://hlinksldjump"/>
              <a:extLst>
                <a:ext uri="{FF2B5EF4-FFF2-40B4-BE49-F238E27FC236}">
                  <a16:creationId xmlns:a16="http://schemas.microsoft.com/office/drawing/2014/main" id="{E723C0BD-E8E0-A460-54F1-5AF9C71AA1C1}"/>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7" name="Rectangle 6">
              <a:hlinkClick r:id="rId11" action="ppaction://hlinksldjump"/>
              <a:extLst>
                <a:ext uri="{FF2B5EF4-FFF2-40B4-BE49-F238E27FC236}">
                  <a16:creationId xmlns:a16="http://schemas.microsoft.com/office/drawing/2014/main" id="{FA4C2032-782C-D6C5-1B2D-432A9EF1D072}"/>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8" name="Rectangle 7">
              <a:hlinkClick r:id="rId12" action="ppaction://hlinksldjump"/>
              <a:extLst>
                <a:ext uri="{FF2B5EF4-FFF2-40B4-BE49-F238E27FC236}">
                  <a16:creationId xmlns:a16="http://schemas.microsoft.com/office/drawing/2014/main" id="{E9A52D23-1FF5-2900-CD77-8497B924BB04}"/>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9" name="Rectangle 8">
              <a:hlinkClick r:id="rId13" action="ppaction://hlinksldjump"/>
              <a:extLst>
                <a:ext uri="{FF2B5EF4-FFF2-40B4-BE49-F238E27FC236}">
                  <a16:creationId xmlns:a16="http://schemas.microsoft.com/office/drawing/2014/main" id="{DAB48280-EA82-8E60-6D54-295FDF5E99B4}"/>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0" name="Rectangle 9">
              <a:hlinkClick r:id="rId14" action="ppaction://hlinksldjump"/>
              <a:extLst>
                <a:ext uri="{FF2B5EF4-FFF2-40B4-BE49-F238E27FC236}">
                  <a16:creationId xmlns:a16="http://schemas.microsoft.com/office/drawing/2014/main" id="{6AA29A50-8903-6496-AEE3-8409C35E1CE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519139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Japan (APJ)</a:t>
            </a:r>
          </a:p>
        </p:txBody>
      </p:sp>
      <p:sp>
        <p:nvSpPr>
          <p:cNvPr id="4" name="Rectangle 3"/>
          <p:cNvSpPr txBox="1">
            <a:spLocks noChangeArrowheads="1"/>
          </p:cNvSpPr>
          <p:nvPr/>
        </p:nvSpPr>
        <p:spPr>
          <a:xfrm>
            <a:off x="4506550" y="2241759"/>
            <a:ext cx="7071267" cy="93610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Ritto</a:t>
            </a:r>
            <a:r>
              <a:rPr lang="en-US" sz="1400" kern="0" spc="0" dirty="0">
                <a:latin typeface="Arial" panose="020B0604020202020204" pitchFamily="34" charset="0"/>
                <a:ea typeface="Open Sans Light" panose="020B0306030504020204" pitchFamily="34" charset="0"/>
                <a:cs typeface="Arial" panose="020B0604020202020204" pitchFamily="34" charset="0"/>
              </a:rPr>
              <a:t>, Japan</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Design, manufacture and sale of MIL standard connector, custom connectors, and cable harnesses to the Japanese market</a:t>
            </a:r>
          </a:p>
        </p:txBody>
      </p:sp>
      <p:sp>
        <p:nvSpPr>
          <p:cNvPr id="12" name="Rectangle 11"/>
          <p:cNvSpPr/>
          <p:nvPr/>
        </p:nvSpPr>
        <p:spPr>
          <a:xfrm>
            <a:off x="1524000" y="6093297"/>
            <a:ext cx="9144000" cy="307777"/>
          </a:xfrm>
          <a:prstGeom prst="rect">
            <a:avLst/>
          </a:prstGeom>
        </p:spPr>
        <p:txBody>
          <a:bodyPr wrap="square">
            <a:spAutoFit/>
          </a:bodyPr>
          <a:lstStyle/>
          <a:p>
            <a:pPr algn="ctr"/>
            <a:r>
              <a:rPr lang="en-US" sz="1400" kern="0" dirty="0">
                <a:latin typeface="Arial" panose="020B0604020202020204" pitchFamily="34" charset="0"/>
                <a:ea typeface="Open Sans Light" panose="020B0306030504020204" pitchFamily="34" charset="0"/>
                <a:cs typeface="Arial" panose="020B0604020202020204" pitchFamily="34" charset="0"/>
              </a:rPr>
              <a:t>ISO9001 &amp; ISO 14001</a:t>
            </a:r>
          </a:p>
        </p:txBody>
      </p:sp>
      <p:sp>
        <p:nvSpPr>
          <p:cNvPr id="19" name="Rectangle 18"/>
          <p:cNvSpPr/>
          <p:nvPr/>
        </p:nvSpPr>
        <p:spPr>
          <a:xfrm>
            <a:off x="7176120" y="3842464"/>
            <a:ext cx="3600400"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High-Speed Copper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altLang="ja-JP" sz="1400" kern="0" dirty="0">
                <a:latin typeface="Arial" panose="020B0604020202020204" pitchFamily="34" charset="0"/>
                <a:ea typeface="Open Sans Light" panose="020B0306030504020204" pitchFamily="34" charset="0"/>
                <a:cs typeface="Arial" panose="020B0604020202020204" pitchFamily="34" charset="0"/>
              </a:rPr>
              <a:t>Fiber Optic Cable Assemblies</a:t>
            </a:r>
          </a:p>
          <a:p>
            <a:pPr>
              <a:buClr>
                <a:srgbClr val="005EB8"/>
              </a:buClr>
              <a:buFont typeface="Arial" pitchFamily="34" charset="0"/>
              <a:buChar char="•"/>
            </a:pPr>
            <a:r>
              <a:rPr lang="en-US" altLang="ja-JP" sz="1400" kern="0" dirty="0">
                <a:latin typeface="Arial" panose="020B0604020202020204" pitchFamily="34" charset="0"/>
                <a:ea typeface="Open Sans Light" panose="020B0306030504020204" pitchFamily="34" charset="0"/>
                <a:cs typeface="Arial" panose="020B0604020202020204" pitchFamily="34" charset="0"/>
              </a:rPr>
              <a:t> High-Speed Copper Cable Assemblies</a:t>
            </a:r>
          </a:p>
        </p:txBody>
      </p:sp>
      <p:sp>
        <p:nvSpPr>
          <p:cNvPr id="20" name="Rectangle 19"/>
          <p:cNvSpPr/>
          <p:nvPr/>
        </p:nvSpPr>
        <p:spPr>
          <a:xfrm>
            <a:off x="4727848" y="3842464"/>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LRM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Brush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a:t>
            </a:r>
          </a:p>
        </p:txBody>
      </p:sp>
      <p:sp>
        <p:nvSpPr>
          <p:cNvPr id="21" name="Rectangle 20"/>
          <p:cNvSpPr/>
          <p:nvPr/>
        </p:nvSpPr>
        <p:spPr>
          <a:xfrm>
            <a:off x="1775520" y="3842464"/>
            <a:ext cx="2952328" cy="738664"/>
          </a:xfrm>
          <a:prstGeom prst="rect">
            <a:avLst/>
          </a:prstGeom>
        </p:spPr>
        <p:txBody>
          <a:bodyPr wrap="square">
            <a:spAutoFit/>
          </a:bodyPr>
          <a:lstStyle/>
          <a:p>
            <a:pPr>
              <a:buClr>
                <a:srgbClr val="005EB8"/>
              </a:buClr>
              <a:buFont typeface="Arial" pitchFamily="34" charset="0"/>
              <a:buChar char="•"/>
            </a:pPr>
            <a:r>
              <a:rPr lang="en-US" altLang="ja-JP" sz="1400" kern="0" dirty="0">
                <a:latin typeface="Arial" panose="020B0604020202020204" pitchFamily="34" charset="0"/>
                <a:ea typeface="Open Sans Light" panose="020B0306030504020204" pitchFamily="34" charset="0"/>
                <a:cs typeface="Arial" panose="020B0604020202020204" pitchFamily="34" charset="0"/>
              </a:rPr>
              <a:t> Mil-Spec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Custom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a:t>
            </a:r>
            <a:r>
              <a:rPr lang="en-US" altLang="ja-JP" sz="1400" kern="0" dirty="0">
                <a:latin typeface="Arial" panose="020B0604020202020204" pitchFamily="34" charset="0"/>
                <a:ea typeface="Open Sans Light" panose="020B0306030504020204" pitchFamily="34" charset="0"/>
                <a:cs typeface="Arial" panose="020B0604020202020204" pitchFamily="34" charset="0"/>
              </a:rPr>
              <a:t>Micro-D Connectors</a:t>
            </a:r>
            <a:endParaRPr lang="en-US" sz="1400" kern="0" dirty="0">
              <a:latin typeface="Arial" panose="020B0604020202020204" pitchFamily="34" charset="0"/>
              <a:ea typeface="Open Sans Light" panose="020B0306030504020204" pitchFamily="34" charset="0"/>
              <a:cs typeface="Arial" panose="020B0604020202020204" pitchFamily="34" charset="0"/>
            </a:endParaRPr>
          </a:p>
        </p:txBody>
      </p:sp>
      <p:pic>
        <p:nvPicPr>
          <p:cNvPr id="23554" name="Picture 2" descr="M:\Shared\Presentations\2017 presentations\2017 AMAO Group Presentation\Location Photos\Japan.jpg"/>
          <p:cNvPicPr>
            <a:picLocks noChangeAspect="1" noChangeArrowheads="1"/>
          </p:cNvPicPr>
          <p:nvPr/>
        </p:nvPicPr>
        <p:blipFill>
          <a:blip r:embed="rId2" cstate="print"/>
          <a:srcRect/>
          <a:stretch>
            <a:fillRect/>
          </a:stretch>
        </p:blipFill>
        <p:spPr bwMode="auto">
          <a:xfrm>
            <a:off x="719054" y="1154921"/>
            <a:ext cx="3449264" cy="2247247"/>
          </a:xfrm>
          <a:prstGeom prst="rect">
            <a:avLst/>
          </a:prstGeom>
          <a:noFill/>
          <a:effectLst>
            <a:outerShdw blurRad="50800" dist="38100" dir="2700000" algn="tl" rotWithShape="0">
              <a:prstClr val="black">
                <a:alpha val="40000"/>
              </a:prstClr>
            </a:outerShdw>
          </a:effectLst>
        </p:spPr>
      </p:pic>
      <p:sp>
        <p:nvSpPr>
          <p:cNvPr id="11" name="TextBox 10"/>
          <p:cNvSpPr txBox="1"/>
          <p:nvPr/>
        </p:nvSpPr>
        <p:spPr>
          <a:xfrm>
            <a:off x="1775520" y="3578682"/>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13" name="Picture 1" descr="M:\Shared\Presentations\2017 presentations\2017 AMAO Group Presentation\Divison Logos\Artboard 1Japan.png">
            <a:hlinkClick r:id="rId3"/>
          </p:cNvPr>
          <p:cNvPicPr>
            <a:picLocks noChangeAspect="1" noChangeArrowheads="1"/>
          </p:cNvPicPr>
          <p:nvPr/>
        </p:nvPicPr>
        <p:blipFill>
          <a:blip r:embed="rId4" cstate="print"/>
          <a:srcRect/>
          <a:stretch>
            <a:fillRect/>
          </a:stretch>
        </p:blipFill>
        <p:spPr bwMode="auto">
          <a:xfrm>
            <a:off x="4506549" y="1148102"/>
            <a:ext cx="3100595" cy="1148601"/>
          </a:xfrm>
          <a:prstGeom prst="rect">
            <a:avLst/>
          </a:prstGeom>
          <a:noFill/>
        </p:spPr>
      </p:pic>
      <p:pic>
        <p:nvPicPr>
          <p:cNvPr id="33" name="Picture 4" descr="M:\Shared\AMAO Website\Final Product Website Photos\Micro-D.jpg">
            <a:hlinkClick r:id="rId5"/>
          </p:cNvPr>
          <p:cNvPicPr>
            <a:picLocks noChangeAspect="1" noChangeArrowheads="1"/>
          </p:cNvPicPr>
          <p:nvPr/>
        </p:nvPicPr>
        <p:blipFill>
          <a:blip r:embed="rId6" cstate="print"/>
          <a:srcRect/>
          <a:stretch>
            <a:fillRect/>
          </a:stretch>
        </p:blipFill>
        <p:spPr bwMode="auto">
          <a:xfrm>
            <a:off x="1847528" y="4606101"/>
            <a:ext cx="1584176" cy="1584176"/>
          </a:xfrm>
          <a:prstGeom prst="rect">
            <a:avLst/>
          </a:prstGeom>
          <a:noFill/>
        </p:spPr>
      </p:pic>
      <p:pic>
        <p:nvPicPr>
          <p:cNvPr id="34"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150" y="4811285"/>
            <a:ext cx="1905802" cy="945437"/>
          </a:xfrm>
          <a:prstGeom prst="rect">
            <a:avLst/>
          </a:prstGeom>
        </p:spPr>
      </p:pic>
      <p:pic>
        <p:nvPicPr>
          <p:cNvPr id="35" name="Picture 5" descr="M:\Shared\AMAO Website\Final Product Website Photos\High_Speed_Copper_Cables.jpg">
            <a:hlinkClick r:id="rId8"/>
          </p:cNvPr>
          <p:cNvPicPr>
            <a:picLocks noChangeAspect="1" noChangeArrowheads="1"/>
          </p:cNvPicPr>
          <p:nvPr/>
        </p:nvPicPr>
        <p:blipFill>
          <a:blip r:embed="rId9" cstate="print"/>
          <a:srcRect/>
          <a:stretch>
            <a:fillRect/>
          </a:stretch>
        </p:blipFill>
        <p:spPr bwMode="auto">
          <a:xfrm>
            <a:off x="8343183" y="4581128"/>
            <a:ext cx="1584176" cy="1584176"/>
          </a:xfrm>
          <a:prstGeom prst="rect">
            <a:avLst/>
          </a:prstGeom>
          <a:noFill/>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6959" y="4581128"/>
            <a:ext cx="1584176" cy="1584176"/>
          </a:xfrm>
          <a:prstGeom prst="rect">
            <a:avLst/>
          </a:prstGeom>
        </p:spPr>
      </p:pic>
      <p:sp>
        <p:nvSpPr>
          <p:cNvPr id="25" name="TextBox 24"/>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6" name="Group 5">
            <a:extLst>
              <a:ext uri="{FF2B5EF4-FFF2-40B4-BE49-F238E27FC236}">
                <a16:creationId xmlns:a16="http://schemas.microsoft.com/office/drawing/2014/main" id="{83A796C7-0083-7D74-2197-172513B4B0F7}"/>
              </a:ext>
            </a:extLst>
          </p:cNvPr>
          <p:cNvGrpSpPr/>
          <p:nvPr/>
        </p:nvGrpSpPr>
        <p:grpSpPr>
          <a:xfrm>
            <a:off x="3071664" y="6589574"/>
            <a:ext cx="6048672" cy="217130"/>
            <a:chOff x="3071664" y="6614454"/>
            <a:chExt cx="6048672" cy="217130"/>
          </a:xfrm>
        </p:grpSpPr>
        <p:sp>
          <p:nvSpPr>
            <p:cNvPr id="7" name="Rectangle 6">
              <a:hlinkClick r:id="rId11" action="ppaction://hlinksldjump"/>
              <a:extLst>
                <a:ext uri="{FF2B5EF4-FFF2-40B4-BE49-F238E27FC236}">
                  <a16:creationId xmlns:a16="http://schemas.microsoft.com/office/drawing/2014/main" id="{C9CBC157-22F1-7B05-083D-362C6EFD06BD}"/>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12" action="ppaction://hlinksldjump"/>
              <a:extLst>
                <a:ext uri="{FF2B5EF4-FFF2-40B4-BE49-F238E27FC236}">
                  <a16:creationId xmlns:a16="http://schemas.microsoft.com/office/drawing/2014/main" id="{B4ABB9EC-FB04-61EA-C149-8BDF77B8AD7B}"/>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9" name="Rectangle 8">
              <a:hlinkClick r:id="rId13" action="ppaction://hlinksldjump"/>
              <a:extLst>
                <a:ext uri="{FF2B5EF4-FFF2-40B4-BE49-F238E27FC236}">
                  <a16:creationId xmlns:a16="http://schemas.microsoft.com/office/drawing/2014/main" id="{99519CB0-8A23-7AF0-88D5-93DA4C481F29}"/>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4" action="ppaction://hlinksldjump"/>
              <a:extLst>
                <a:ext uri="{FF2B5EF4-FFF2-40B4-BE49-F238E27FC236}">
                  <a16:creationId xmlns:a16="http://schemas.microsoft.com/office/drawing/2014/main" id="{6AE35C65-50BB-7C5A-FD64-36FF8D82E21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4" name="Rectangle 13">
              <a:hlinkClick r:id="rId15" action="ppaction://hlinksldjump"/>
              <a:extLst>
                <a:ext uri="{FF2B5EF4-FFF2-40B4-BE49-F238E27FC236}">
                  <a16:creationId xmlns:a16="http://schemas.microsoft.com/office/drawing/2014/main" id="{6D39A212-0514-6638-8982-1C5B8BEF51B2}"/>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5" name="Rectangle 14">
              <a:hlinkClick r:id="rId16" action="ppaction://hlinksldjump"/>
              <a:extLst>
                <a:ext uri="{FF2B5EF4-FFF2-40B4-BE49-F238E27FC236}">
                  <a16:creationId xmlns:a16="http://schemas.microsoft.com/office/drawing/2014/main" id="{67610D28-19AD-A0D2-90A7-DF877ECD0F0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598859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Amphenol Italy</a:t>
            </a:r>
          </a:p>
        </p:txBody>
      </p:sp>
      <p:sp>
        <p:nvSpPr>
          <p:cNvPr id="4" name="Rectangle 3"/>
          <p:cNvSpPr txBox="1">
            <a:spLocks noChangeArrowheads="1"/>
          </p:cNvSpPr>
          <p:nvPr/>
        </p:nvSpPr>
        <p:spPr>
          <a:xfrm>
            <a:off x="4552422" y="2202400"/>
            <a:ext cx="7025215" cy="129614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Milan, Italy</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The main location of European Sales within Amphenol Military and Aerospace Operations which promotes the full range of the Group.</a:t>
            </a:r>
          </a:p>
        </p:txBody>
      </p:sp>
      <p:sp>
        <p:nvSpPr>
          <p:cNvPr id="19" name="Rectangle 18"/>
          <p:cNvSpPr/>
          <p:nvPr/>
        </p:nvSpPr>
        <p:spPr>
          <a:xfrm>
            <a:off x="7680176" y="3842464"/>
            <a:ext cx="3096344"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Cable Assemblies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Printed Circuit Boards and Backplanes</a:t>
            </a:r>
          </a:p>
        </p:txBody>
      </p:sp>
      <p:sp>
        <p:nvSpPr>
          <p:cNvPr id="20" name="Rectangle 19"/>
          <p:cNvSpPr/>
          <p:nvPr/>
        </p:nvSpPr>
        <p:spPr>
          <a:xfrm>
            <a:off x="4871864" y="3843046"/>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a:t>
            </a:r>
          </a:p>
          <a:p>
            <a:pPr marL="115888" indent="-115888">
              <a:buClr>
                <a:srgbClr val="005EB8"/>
              </a:buClr>
              <a:buFont typeface="Arial" pitchFamily="34" charset="0"/>
              <a:buChar char="•"/>
            </a:pPr>
            <a:r>
              <a:rPr lang="en-US" sz="1400" kern="0" dirty="0" err="1">
                <a:latin typeface="Arial" panose="020B0604020202020204" pitchFamily="34" charset="0"/>
                <a:ea typeface="Open Sans Light" panose="020B0306030504020204" pitchFamily="34" charset="0"/>
                <a:cs typeface="Arial" panose="020B0604020202020204" pitchFamily="34" charset="0"/>
              </a:rPr>
              <a:t>Backshells</a:t>
            </a:r>
            <a:r>
              <a:rPr lang="en-US" sz="1400" kern="0" dirty="0">
                <a:latin typeface="Arial" panose="020B0604020202020204" pitchFamily="34" charset="0"/>
                <a:ea typeface="Open Sans Light" panose="020B0306030504020204" pitchFamily="34" charset="0"/>
                <a:cs typeface="Arial" panose="020B0604020202020204" pitchFamily="34" charset="0"/>
              </a:rPr>
              <a:t> and System Attachments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RF/Mil Aero Connectors</a:t>
            </a:r>
          </a:p>
        </p:txBody>
      </p:sp>
      <p:sp>
        <p:nvSpPr>
          <p:cNvPr id="21" name="Rectangle 20"/>
          <p:cNvSpPr/>
          <p:nvPr/>
        </p:nvSpPr>
        <p:spPr>
          <a:xfrm>
            <a:off x="1703512" y="3842464"/>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Mil-Spec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Custom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Rectangular Connectors</a:t>
            </a:r>
          </a:p>
        </p:txBody>
      </p:sp>
      <p:sp>
        <p:nvSpPr>
          <p:cNvPr id="10" name="TextBox 9"/>
          <p:cNvSpPr txBox="1"/>
          <p:nvPr/>
        </p:nvSpPr>
        <p:spPr>
          <a:xfrm>
            <a:off x="1740024" y="3565230"/>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0" name="Picture 4" descr="M:\Shared\AMAO Website\Final Product Website Photos\ABS2195_-CC5516_Clamps.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2358" y="4781219"/>
            <a:ext cx="1440160" cy="1440160"/>
          </a:xfrm>
          <a:prstGeom prst="rect">
            <a:avLst/>
          </a:prstGeom>
          <a:noFill/>
          <a:ln w="28575">
            <a:noFill/>
          </a:ln>
        </p:spPr>
      </p:pic>
      <p:pic>
        <p:nvPicPr>
          <p:cNvPr id="32" name="Picture 4" descr="http://www.amphenolmao.com/Content/images/products/High_Speed_RF_Cable_Assemblies_2.jpg">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42648" y="4781219"/>
            <a:ext cx="1584176" cy="158417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3" name="Picture 4" descr="http://www.amphenolmao.com/Content/images/products/HTC_Titanium.jp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973198" y="4797098"/>
            <a:ext cx="1584176" cy="1512222"/>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4" name="Picture 2" descr="http://www.amphenolmao.com/Content/images/products/HiLinx_2544.jpg">
            <a:hlinkClick r:id="rId8"/>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47528" y="4797152"/>
            <a:ext cx="1584176" cy="158417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 name="Picture 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55840" y="1330394"/>
            <a:ext cx="3393170" cy="768285"/>
          </a:xfrm>
          <a:prstGeom prst="rect">
            <a:avLst/>
          </a:prstGeom>
        </p:spPr>
      </p:pic>
      <p:pic>
        <p:nvPicPr>
          <p:cNvPr id="5" name="Immagine 4">
            <a:extLst>
              <a:ext uri="{FF2B5EF4-FFF2-40B4-BE49-F238E27FC236}">
                <a16:creationId xmlns:a16="http://schemas.microsoft.com/office/drawing/2014/main" id="{9E75EAF3-350F-4BB5-A3AA-72002AC2125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5267" y="1294301"/>
            <a:ext cx="3527158" cy="210298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7" name="Group 6">
            <a:extLst>
              <a:ext uri="{FF2B5EF4-FFF2-40B4-BE49-F238E27FC236}">
                <a16:creationId xmlns:a16="http://schemas.microsoft.com/office/drawing/2014/main" id="{9C60F94C-56CF-2ACA-6026-10B7CFBCD942}"/>
              </a:ext>
            </a:extLst>
          </p:cNvPr>
          <p:cNvGrpSpPr/>
          <p:nvPr/>
        </p:nvGrpSpPr>
        <p:grpSpPr>
          <a:xfrm>
            <a:off x="3071664" y="6589574"/>
            <a:ext cx="6048672" cy="217130"/>
            <a:chOff x="3071664" y="6614454"/>
            <a:chExt cx="6048672" cy="217130"/>
          </a:xfrm>
        </p:grpSpPr>
        <p:sp>
          <p:nvSpPr>
            <p:cNvPr id="8" name="Rectangle 7">
              <a:hlinkClick r:id="rId13" action="ppaction://hlinksldjump"/>
              <a:extLst>
                <a:ext uri="{FF2B5EF4-FFF2-40B4-BE49-F238E27FC236}">
                  <a16:creationId xmlns:a16="http://schemas.microsoft.com/office/drawing/2014/main" id="{7B1854BE-D933-55B9-511A-D33DC4673BE2}"/>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9" name="Rectangle 8">
              <a:hlinkClick r:id="rId14" action="ppaction://hlinksldjump"/>
              <a:extLst>
                <a:ext uri="{FF2B5EF4-FFF2-40B4-BE49-F238E27FC236}">
                  <a16:creationId xmlns:a16="http://schemas.microsoft.com/office/drawing/2014/main" id="{01200927-05C0-A073-A8F4-9CA2575E2EA6}"/>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1" name="Rectangle 10">
              <a:hlinkClick r:id="rId15" action="ppaction://hlinksldjump"/>
              <a:extLst>
                <a:ext uri="{FF2B5EF4-FFF2-40B4-BE49-F238E27FC236}">
                  <a16:creationId xmlns:a16="http://schemas.microsoft.com/office/drawing/2014/main" id="{FB94BCDB-D199-ADBE-0707-24537173DB4F}"/>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6" action="ppaction://hlinksldjump"/>
              <a:extLst>
                <a:ext uri="{FF2B5EF4-FFF2-40B4-BE49-F238E27FC236}">
                  <a16:creationId xmlns:a16="http://schemas.microsoft.com/office/drawing/2014/main" id="{063307C1-B6D0-C2E1-6F18-A11D9A4DFDF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7" action="ppaction://hlinksldjump"/>
              <a:extLst>
                <a:ext uri="{FF2B5EF4-FFF2-40B4-BE49-F238E27FC236}">
                  <a16:creationId xmlns:a16="http://schemas.microsoft.com/office/drawing/2014/main" id="{540EC867-45CF-D654-DFF5-8D9D3159BA0E}"/>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8" action="ppaction://hlinksldjump"/>
              <a:extLst>
                <a:ext uri="{FF2B5EF4-FFF2-40B4-BE49-F238E27FC236}">
                  <a16:creationId xmlns:a16="http://schemas.microsoft.com/office/drawing/2014/main" id="{FBB9F987-A489-0A05-99EE-7D6ED31616B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726030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 name="Group 21"/>
          <p:cNvGrpSpPr/>
          <p:nvPr/>
        </p:nvGrpSpPr>
        <p:grpSpPr>
          <a:xfrm>
            <a:off x="3979625" y="1094938"/>
            <a:ext cx="4717205" cy="1030507"/>
            <a:chOff x="1393490" y="3600990"/>
            <a:chExt cx="5926282" cy="1294638"/>
          </a:xfrm>
        </p:grpSpPr>
        <p:pic>
          <p:nvPicPr>
            <p:cNvPr id="23" name="Picture 22">
              <a:hlinkClick r:id="rId2"/>
            </p:cNvPr>
            <p:cNvPicPr>
              <a:picLocks noChangeAspect="1"/>
            </p:cNvPicPr>
            <p:nvPr/>
          </p:nvPicPr>
          <p:blipFill>
            <a:blip r:embed="rId3"/>
            <a:stretch>
              <a:fillRect/>
            </a:stretch>
          </p:blipFill>
          <p:spPr>
            <a:xfrm>
              <a:off x="4165092" y="3600990"/>
              <a:ext cx="3154680" cy="1294638"/>
            </a:xfrm>
            <a:prstGeom prst="rect">
              <a:avLst/>
            </a:prstGeom>
          </p:spPr>
        </p:pic>
        <p:pic>
          <p:nvPicPr>
            <p:cNvPr id="24" name="Picture 23">
              <a:hlinkClick r:id="rId2"/>
            </p:cNvPr>
            <p:cNvPicPr>
              <a:picLocks noChangeAspect="1"/>
            </p:cNvPicPr>
            <p:nvPr/>
          </p:nvPicPr>
          <p:blipFill rotWithShape="1">
            <a:blip r:embed="rId4" cstate="print">
              <a:extLst>
                <a:ext uri="{28A0092B-C50C-407E-A947-70E740481C1C}">
                  <a14:useLocalDpi xmlns:a14="http://schemas.microsoft.com/office/drawing/2010/main" val="0"/>
                </a:ext>
              </a:extLst>
            </a:blip>
            <a:srcRect r="7533"/>
            <a:stretch/>
          </p:blipFill>
          <p:spPr>
            <a:xfrm>
              <a:off x="1393490" y="3871439"/>
              <a:ext cx="3089564" cy="671426"/>
            </a:xfrm>
            <a:prstGeom prst="rect">
              <a:avLst/>
            </a:prstGeom>
          </p:spPr>
        </p:pic>
      </p:grpSp>
      <p:sp>
        <p:nvSpPr>
          <p:cNvPr id="2" name="Title 1"/>
          <p:cNvSpPr>
            <a:spLocks noGrp="1"/>
          </p:cNvSpPr>
          <p:nvPr>
            <p:ph type="title"/>
          </p:nvPr>
        </p:nvSpPr>
        <p:spPr/>
        <p:txBody>
          <a:bodyPr/>
          <a:lstStyle/>
          <a:p>
            <a:r>
              <a:rPr lang="en-US" dirty="0"/>
              <a:t>Amphenol Bar-Tec</a:t>
            </a:r>
          </a:p>
        </p:txBody>
      </p:sp>
      <p:sp>
        <p:nvSpPr>
          <p:cNvPr id="4" name="Rectangle 3"/>
          <p:cNvSpPr txBox="1">
            <a:spLocks noChangeArrowheads="1"/>
          </p:cNvSpPr>
          <p:nvPr/>
        </p:nvSpPr>
        <p:spPr>
          <a:xfrm>
            <a:off x="3949397" y="2013204"/>
            <a:ext cx="7628241" cy="129614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err="1">
                <a:latin typeface="Arial" panose="020B0604020202020204" pitchFamily="34" charset="0"/>
                <a:ea typeface="Open Sans Light" panose="020B0306030504020204" pitchFamily="34" charset="0"/>
                <a:cs typeface="Arial" panose="020B0604020202020204" pitchFamily="34" charset="0"/>
              </a:rPr>
              <a:t>Kfar</a:t>
            </a:r>
            <a:r>
              <a:rPr lang="en-US" sz="1400" kern="0" spc="0" dirty="0">
                <a:latin typeface="Arial" panose="020B0604020202020204" pitchFamily="34" charset="0"/>
                <a:ea typeface="Open Sans Light" panose="020B0306030504020204" pitchFamily="34" charset="0"/>
                <a:cs typeface="Arial" panose="020B0604020202020204" pitchFamily="34" charset="0"/>
              </a:rPr>
              <a:t>-Saba, Israel</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Markets and design-in Amphenol military and aerospace products to the defense industry in Israel. Bar-Tec promotes the full range of Amphenol Military-Aero connectors from high current connectors to fiber optics</a:t>
            </a:r>
          </a:p>
        </p:txBody>
      </p:sp>
      <p:sp>
        <p:nvSpPr>
          <p:cNvPr id="19" name="Rectangle 18"/>
          <p:cNvSpPr/>
          <p:nvPr/>
        </p:nvSpPr>
        <p:spPr>
          <a:xfrm>
            <a:off x="7680176" y="3842464"/>
            <a:ext cx="3096344"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Cable Assemblies</a:t>
            </a:r>
          </a:p>
          <a:p>
            <a:pPr marL="115888" indent="-115888">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Printed Circuit Boards and Backplanes</a:t>
            </a:r>
          </a:p>
        </p:txBody>
      </p:sp>
      <p:sp>
        <p:nvSpPr>
          <p:cNvPr id="20" name="Rectangle 19"/>
          <p:cNvSpPr/>
          <p:nvPr/>
        </p:nvSpPr>
        <p:spPr>
          <a:xfrm>
            <a:off x="4871864" y="3843046"/>
            <a:ext cx="2952328" cy="954107"/>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Fiber Optic Connectors</a:t>
            </a:r>
          </a:p>
          <a:p>
            <a:pPr marL="115888" indent="-115888">
              <a:buClr>
                <a:srgbClr val="005EB8"/>
              </a:buClr>
              <a:buFont typeface="Arial" pitchFamily="34" charset="0"/>
              <a:buChar char="•"/>
            </a:pPr>
            <a:r>
              <a:rPr lang="en-US" sz="1400" kern="0" dirty="0" err="1">
                <a:latin typeface="Arial" panose="020B0604020202020204" pitchFamily="34" charset="0"/>
                <a:ea typeface="Open Sans Light" panose="020B0306030504020204" pitchFamily="34" charset="0"/>
                <a:cs typeface="Arial" panose="020B0604020202020204" pitchFamily="34" charset="0"/>
              </a:rPr>
              <a:t>Backshells</a:t>
            </a:r>
            <a:r>
              <a:rPr lang="en-US" sz="1400" kern="0" dirty="0">
                <a:latin typeface="Arial" panose="020B0604020202020204" pitchFamily="34" charset="0"/>
                <a:ea typeface="Open Sans Light" panose="020B0306030504020204" pitchFamily="34" charset="0"/>
                <a:cs typeface="Arial" panose="020B0604020202020204" pitchFamily="34" charset="0"/>
              </a:rPr>
              <a:t> and System Attachments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RF/Mil Aero Connectors</a:t>
            </a:r>
          </a:p>
        </p:txBody>
      </p:sp>
      <p:sp>
        <p:nvSpPr>
          <p:cNvPr id="21" name="Rectangle 20"/>
          <p:cNvSpPr/>
          <p:nvPr/>
        </p:nvSpPr>
        <p:spPr>
          <a:xfrm>
            <a:off x="1703512" y="3842464"/>
            <a:ext cx="2952328" cy="738664"/>
          </a:xfrm>
          <a:prstGeom prst="rect">
            <a:avLst/>
          </a:prstGeom>
        </p:spPr>
        <p:txBody>
          <a:bodyPr wrap="square">
            <a:spAutoFit/>
          </a:bodyPr>
          <a:lstStyle/>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Mil-Spec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Custom Circular Connectors</a:t>
            </a:r>
          </a:p>
          <a:p>
            <a:pPr>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 Rectangular Connectors</a:t>
            </a:r>
          </a:p>
        </p:txBody>
      </p:sp>
      <p:pic>
        <p:nvPicPr>
          <p:cNvPr id="26626" name="Picture 2" descr="M:\Shared\Presentations\2017 presentations\2017 AMAO Group Presentation\Location Photos\Bar Tec Ext.jpg"/>
          <p:cNvPicPr>
            <a:picLocks noChangeAspect="1" noChangeArrowheads="1"/>
          </p:cNvPicPr>
          <p:nvPr/>
        </p:nvPicPr>
        <p:blipFill>
          <a:blip r:embed="rId5" cstate="print"/>
          <a:srcRect/>
          <a:stretch>
            <a:fillRect/>
          </a:stretch>
        </p:blipFill>
        <p:spPr bwMode="auto">
          <a:xfrm>
            <a:off x="740461" y="1194141"/>
            <a:ext cx="2916815" cy="2194338"/>
          </a:xfrm>
          <a:prstGeom prst="rect">
            <a:avLst/>
          </a:prstGeom>
          <a:noFill/>
          <a:effectLst>
            <a:outerShdw blurRad="50800" dist="38100" dir="2700000" algn="tl" rotWithShape="0">
              <a:prstClr val="black">
                <a:alpha val="40000"/>
              </a:prstClr>
            </a:outerShdw>
          </a:effectLst>
        </p:spPr>
      </p:pic>
      <p:sp>
        <p:nvSpPr>
          <p:cNvPr id="10" name="TextBox 9"/>
          <p:cNvSpPr txBox="1"/>
          <p:nvPr/>
        </p:nvSpPr>
        <p:spPr>
          <a:xfrm>
            <a:off x="1740024" y="3549937"/>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30" name="Picture 4" descr="M:\Shared\AMAO Website\Final Product Website Photos\ABS2195_-CC5516_Clamps.jpg">
            <a:hlinkClick r:id="rId6"/>
          </p:cNvPr>
          <p:cNvPicPr>
            <a:picLocks noChangeAspect="1" noChangeArrowheads="1"/>
          </p:cNvPicPr>
          <p:nvPr/>
        </p:nvPicPr>
        <p:blipFill>
          <a:blip r:embed="rId7" cstate="print"/>
          <a:srcRect/>
          <a:stretch>
            <a:fillRect/>
          </a:stretch>
        </p:blipFill>
        <p:spPr bwMode="auto">
          <a:xfrm>
            <a:off x="6232358" y="4781219"/>
            <a:ext cx="1440160" cy="1440160"/>
          </a:xfrm>
          <a:prstGeom prst="rect">
            <a:avLst/>
          </a:prstGeom>
          <a:noFill/>
        </p:spPr>
      </p:pic>
      <p:pic>
        <p:nvPicPr>
          <p:cNvPr id="32" name="Picture 4" descr="http://www.amphenolmao.com/Content/images/products/High_Speed_RF_Cable_Assemblies_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42648" y="4781219"/>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amphenolmao.com/Content/images/products/HTC_Titanium.jp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542"/>
          <a:stretch/>
        </p:blipFill>
        <p:spPr bwMode="auto">
          <a:xfrm>
            <a:off x="3973198" y="4797098"/>
            <a:ext cx="1584176" cy="15122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amphenolmao.com/Content/images/products/HiLinx_2544.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7528" y="4797098"/>
            <a:ext cx="1584176" cy="15841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5" name="Group 4">
            <a:extLst>
              <a:ext uri="{FF2B5EF4-FFF2-40B4-BE49-F238E27FC236}">
                <a16:creationId xmlns:a16="http://schemas.microsoft.com/office/drawing/2014/main" id="{AB9D5A82-48A5-AB5B-7DC9-B86CFD2A885B}"/>
              </a:ext>
            </a:extLst>
          </p:cNvPr>
          <p:cNvGrpSpPr/>
          <p:nvPr/>
        </p:nvGrpSpPr>
        <p:grpSpPr>
          <a:xfrm>
            <a:off x="3071664" y="6589574"/>
            <a:ext cx="6048672" cy="217130"/>
            <a:chOff x="3071664" y="6614454"/>
            <a:chExt cx="6048672" cy="217130"/>
          </a:xfrm>
        </p:grpSpPr>
        <p:sp>
          <p:nvSpPr>
            <p:cNvPr id="6" name="Rectangle 5">
              <a:hlinkClick r:id="rId14" action="ppaction://hlinksldjump"/>
              <a:extLst>
                <a:ext uri="{FF2B5EF4-FFF2-40B4-BE49-F238E27FC236}">
                  <a16:creationId xmlns:a16="http://schemas.microsoft.com/office/drawing/2014/main" id="{036BBF8C-02DD-0CF8-D52B-36D2B15B9CC2}"/>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5" action="ppaction://hlinksldjump"/>
              <a:extLst>
                <a:ext uri="{FF2B5EF4-FFF2-40B4-BE49-F238E27FC236}">
                  <a16:creationId xmlns:a16="http://schemas.microsoft.com/office/drawing/2014/main" id="{B6E244EF-C0DA-6A6D-6603-9F3F9E658F3B}"/>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6" action="ppaction://hlinksldjump"/>
              <a:extLst>
                <a:ext uri="{FF2B5EF4-FFF2-40B4-BE49-F238E27FC236}">
                  <a16:creationId xmlns:a16="http://schemas.microsoft.com/office/drawing/2014/main" id="{241A7679-C3E1-3639-2413-EAADED6CB32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7" action="ppaction://hlinksldjump"/>
              <a:extLst>
                <a:ext uri="{FF2B5EF4-FFF2-40B4-BE49-F238E27FC236}">
                  <a16:creationId xmlns:a16="http://schemas.microsoft.com/office/drawing/2014/main" id="{FCD6AA05-7596-30D8-36AC-071C100758E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1" name="Rectangle 10">
              <a:hlinkClick r:id="rId18" action="ppaction://hlinksldjump"/>
              <a:extLst>
                <a:ext uri="{FF2B5EF4-FFF2-40B4-BE49-F238E27FC236}">
                  <a16:creationId xmlns:a16="http://schemas.microsoft.com/office/drawing/2014/main" id="{A4CEB14F-47FC-FF67-0702-EA5F7393DAEE}"/>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2" name="Rectangle 11">
              <a:hlinkClick r:id="rId19" action="ppaction://hlinksldjump"/>
              <a:extLst>
                <a:ext uri="{FF2B5EF4-FFF2-40B4-BE49-F238E27FC236}">
                  <a16:creationId xmlns:a16="http://schemas.microsoft.com/office/drawing/2014/main" id="{5D0ED972-B75A-9BFF-E65F-AF276CB452AD}"/>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846101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C292-1475-C73F-DA12-F1B2BDA3D021}"/>
              </a:ext>
            </a:extLst>
          </p:cNvPr>
          <p:cNvSpPr>
            <a:spLocks noGrp="1"/>
          </p:cNvSpPr>
          <p:nvPr>
            <p:ph type="title"/>
          </p:nvPr>
        </p:nvSpPr>
        <p:spPr/>
        <p:txBody>
          <a:bodyPr/>
          <a:lstStyle/>
          <a:p>
            <a:r>
              <a:rPr lang="en-US" dirty="0"/>
              <a:t>Amphenol </a:t>
            </a:r>
            <a:r>
              <a:rPr lang="en-US" dirty="0" err="1"/>
              <a:t>Trackwise</a:t>
            </a:r>
            <a:r>
              <a:rPr lang="en-US" dirty="0"/>
              <a:t> Designs</a:t>
            </a:r>
          </a:p>
        </p:txBody>
      </p:sp>
      <p:pic>
        <p:nvPicPr>
          <p:cNvPr id="4" name="Picture 3" descr="A picture containing sky, outdoor&#10;&#10;Description automatically generated">
            <a:extLst>
              <a:ext uri="{FF2B5EF4-FFF2-40B4-BE49-F238E27FC236}">
                <a16:creationId xmlns:a16="http://schemas.microsoft.com/office/drawing/2014/main" id="{E4A7890D-CB21-4840-D18F-7A5F5BE789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1" r="4479"/>
          <a:stretch/>
        </p:blipFill>
        <p:spPr>
          <a:xfrm>
            <a:off x="878610" y="1371311"/>
            <a:ext cx="2812608" cy="2019942"/>
          </a:xfrm>
          <a:prstGeom prst="rect">
            <a:avLst/>
          </a:prstGeom>
          <a:effectLst>
            <a:outerShdw blurRad="50800" dist="38100" dir="2700000" algn="tl" rotWithShape="0">
              <a:prstClr val="black">
                <a:alpha val="40000"/>
              </a:prstClr>
            </a:outerShdw>
          </a:effectLst>
        </p:spPr>
      </p:pic>
      <p:pic>
        <p:nvPicPr>
          <p:cNvPr id="5" name="Picture 4" descr="Logo&#10;&#10;Description automatically generated">
            <a:hlinkClick r:id="rId3"/>
            <a:extLst>
              <a:ext uri="{FF2B5EF4-FFF2-40B4-BE49-F238E27FC236}">
                <a16:creationId xmlns:a16="http://schemas.microsoft.com/office/drawing/2014/main" id="{7B85878D-AA27-3B09-7737-394351015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63" y="1114425"/>
            <a:ext cx="3879330" cy="1259410"/>
          </a:xfrm>
          <a:prstGeom prst="rect">
            <a:avLst/>
          </a:prstGeom>
        </p:spPr>
      </p:pic>
      <p:sp>
        <p:nvSpPr>
          <p:cNvPr id="6" name="Rectangle 3">
            <a:extLst>
              <a:ext uri="{FF2B5EF4-FFF2-40B4-BE49-F238E27FC236}">
                <a16:creationId xmlns:a16="http://schemas.microsoft.com/office/drawing/2014/main" id="{00E04BB1-736F-87F7-F8F4-B55D19885F0A}"/>
              </a:ext>
            </a:extLst>
          </p:cNvPr>
          <p:cNvSpPr txBox="1">
            <a:spLocks noChangeArrowheads="1"/>
          </p:cNvSpPr>
          <p:nvPr/>
        </p:nvSpPr>
        <p:spPr>
          <a:xfrm>
            <a:off x="4265656" y="2187856"/>
            <a:ext cx="7628241" cy="1296144"/>
          </a:xfrm>
          <a:prstGeom prst="rect">
            <a:avLst/>
          </a:prstGeom>
        </p:spPr>
        <p:txBody>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eaLnBrk="1" hangingPunct="1">
              <a:spcBef>
                <a:spcPts val="0"/>
              </a:spcBef>
            </a:pPr>
            <a:r>
              <a:rPr lang="en-US" sz="1400" b="1" kern="0" spc="0" dirty="0">
                <a:solidFill>
                  <a:srgbClr val="005EB8"/>
                </a:solidFill>
                <a:latin typeface="Arial" panose="020B0604020202020204" pitchFamily="34" charset="0"/>
                <a:ea typeface="Open Sans Bold" pitchFamily="34" charset="0"/>
                <a:cs typeface="Arial" panose="020B0604020202020204" pitchFamily="34" charset="0"/>
              </a:rPr>
              <a:t>Location</a:t>
            </a:r>
            <a:r>
              <a:rPr lang="en-US" sz="1400" kern="0" spc="0" dirty="0">
                <a:latin typeface="Arial" panose="020B0604020202020204" pitchFamily="34" charset="0"/>
                <a:ea typeface="Open Sans Bold" pitchFamily="34" charset="0"/>
                <a:cs typeface="Arial" panose="020B0604020202020204" pitchFamily="34" charset="0"/>
              </a:rPr>
              <a:t>:  </a:t>
            </a:r>
            <a:r>
              <a:rPr lang="en-US" sz="1400" kern="0" spc="0" dirty="0">
                <a:latin typeface="Arial" panose="020B0604020202020204" pitchFamily="34" charset="0"/>
                <a:ea typeface="Open Sans Light" panose="020B0306030504020204" pitchFamily="34" charset="0"/>
                <a:cs typeface="Arial" panose="020B0604020202020204" pitchFamily="34" charset="0"/>
              </a:rPr>
              <a:t>Tewkesbury and Stonehouse, UK</a:t>
            </a:r>
          </a:p>
          <a:p>
            <a:pPr marL="0" indent="0" eaLnBrk="1" hangingPunct="1">
              <a:spcBef>
                <a:spcPts val="0"/>
              </a:spcBef>
            </a:pPr>
            <a:endParaRPr lang="en-US" sz="1400" kern="0" spc="0" dirty="0">
              <a:latin typeface="Arial" panose="020B0604020202020204" pitchFamily="34" charset="0"/>
              <a:ea typeface="Open Sans Light" panose="020B0306030504020204" pitchFamily="34" charset="0"/>
              <a:cs typeface="Arial" panose="020B0604020202020204" pitchFamily="34" charset="0"/>
            </a:endParaRPr>
          </a:p>
          <a:p>
            <a:pPr marL="0" indent="0" eaLnBrk="1" hangingPunct="1">
              <a:spcBef>
                <a:spcPts val="0"/>
              </a:spcBef>
            </a:pPr>
            <a:r>
              <a:rPr lang="en-US" sz="1400" kern="0" spc="0" dirty="0">
                <a:latin typeface="Arial" panose="020B0604020202020204" pitchFamily="34" charset="0"/>
                <a:ea typeface="Open Sans Light" panose="020B0306030504020204" pitchFamily="34" charset="0"/>
                <a:cs typeface="Arial" panose="020B0604020202020204" pitchFamily="34" charset="0"/>
              </a:rPr>
              <a:t>UK-based manufacturer of specialist products using printed circuit technology. Design and manufacture multi-layer flexible printed circuits of unlimited length. </a:t>
            </a:r>
          </a:p>
        </p:txBody>
      </p:sp>
      <p:sp>
        <p:nvSpPr>
          <p:cNvPr id="7" name="Rectangle 6">
            <a:extLst>
              <a:ext uri="{FF2B5EF4-FFF2-40B4-BE49-F238E27FC236}">
                <a16:creationId xmlns:a16="http://schemas.microsoft.com/office/drawing/2014/main" id="{0FA3E5A1-5C03-41C6-FA38-5FFBAE339062}"/>
              </a:ext>
            </a:extLst>
          </p:cNvPr>
          <p:cNvSpPr/>
          <p:nvPr/>
        </p:nvSpPr>
        <p:spPr>
          <a:xfrm>
            <a:off x="6628437" y="3833384"/>
            <a:ext cx="4099956" cy="738664"/>
          </a:xfrm>
          <a:prstGeom prst="rect">
            <a:avLst/>
          </a:prstGeom>
        </p:spPr>
        <p:txBody>
          <a:bodyPr wrap="square">
            <a:spAutoFit/>
          </a:bodyPr>
          <a:lstStyle/>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Stonehouse manufacturing plant currently has 150,000m</a:t>
            </a:r>
            <a:r>
              <a:rPr lang="en-US" sz="1400" kern="0" baseline="30000" dirty="0">
                <a:latin typeface="Arial" panose="020B0604020202020204" pitchFamily="34" charset="0"/>
                <a:ea typeface="Open Sans Light" panose="020B0306030504020204" pitchFamily="34" charset="0"/>
                <a:cs typeface="Arial" panose="020B0604020202020204" pitchFamily="34" charset="0"/>
              </a:rPr>
              <a:t>2</a:t>
            </a:r>
            <a:r>
              <a:rPr lang="en-US" sz="1400" kern="0" dirty="0">
                <a:latin typeface="Arial" panose="020B0604020202020204" pitchFamily="34" charset="0"/>
                <a:ea typeface="Open Sans Light" panose="020B0306030504020204" pitchFamily="34" charset="0"/>
                <a:cs typeface="Arial" panose="020B0604020202020204" pitchFamily="34" charset="0"/>
              </a:rPr>
              <a:t> per year capacity.</a:t>
            </a:r>
          </a:p>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Further capacity expansion available </a:t>
            </a:r>
          </a:p>
        </p:txBody>
      </p:sp>
      <p:sp>
        <p:nvSpPr>
          <p:cNvPr id="9" name="Rectangle 8">
            <a:extLst>
              <a:ext uri="{FF2B5EF4-FFF2-40B4-BE49-F238E27FC236}">
                <a16:creationId xmlns:a16="http://schemas.microsoft.com/office/drawing/2014/main" id="{4A6A5C63-2382-8DEC-D689-CA5EDFCFE326}"/>
              </a:ext>
            </a:extLst>
          </p:cNvPr>
          <p:cNvSpPr/>
          <p:nvPr/>
        </p:nvSpPr>
        <p:spPr>
          <a:xfrm>
            <a:off x="1655385" y="3833384"/>
            <a:ext cx="4099956" cy="1169551"/>
          </a:xfrm>
          <a:prstGeom prst="rect">
            <a:avLst/>
          </a:prstGeom>
        </p:spPr>
        <p:txBody>
          <a:bodyPr wrap="square">
            <a:spAutoFit/>
          </a:bodyPr>
          <a:lstStyle/>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Patented manufacturing process offers both traditional, point-to-point interconnects along with Advanced PCBs.</a:t>
            </a:r>
          </a:p>
          <a:p>
            <a:pPr marL="114300" indent="-114300">
              <a:buClr>
                <a:srgbClr val="005EB8"/>
              </a:buClr>
              <a:buFont typeface="Arial" pitchFamily="34" charset="0"/>
              <a:buChar char="•"/>
            </a:pPr>
            <a:r>
              <a:rPr lang="en-US" sz="1400" kern="0" dirty="0">
                <a:latin typeface="Arial" panose="020B0604020202020204" pitchFamily="34" charset="0"/>
                <a:ea typeface="Open Sans Light" panose="020B0306030504020204" pitchFamily="34" charset="0"/>
                <a:cs typeface="Arial" panose="020B0604020202020204" pitchFamily="34" charset="0"/>
              </a:rPr>
              <a:t>Experience, capability, and available capacity to manufacture interconnects on a large scale.</a:t>
            </a:r>
          </a:p>
        </p:txBody>
      </p:sp>
      <p:sp>
        <p:nvSpPr>
          <p:cNvPr id="10" name="TextBox 9">
            <a:extLst>
              <a:ext uri="{FF2B5EF4-FFF2-40B4-BE49-F238E27FC236}">
                <a16:creationId xmlns:a16="http://schemas.microsoft.com/office/drawing/2014/main" id="{89ACE38A-BA28-F173-6DCE-93644273B994}"/>
              </a:ext>
            </a:extLst>
          </p:cNvPr>
          <p:cNvSpPr txBox="1"/>
          <p:nvPr/>
        </p:nvSpPr>
        <p:spPr>
          <a:xfrm>
            <a:off x="1691897" y="3540857"/>
            <a:ext cx="8820472" cy="307777"/>
          </a:xfrm>
          <a:prstGeom prst="rect">
            <a:avLst/>
          </a:prstGeom>
          <a:noFill/>
        </p:spPr>
        <p:txBody>
          <a:bodyPr wrap="square" rtlCol="0">
            <a:spAutoFit/>
          </a:bodyPr>
          <a:lstStyle/>
          <a:p>
            <a:r>
              <a:rPr lang="en-US" sz="1400" b="1" kern="0" dirty="0">
                <a:solidFill>
                  <a:srgbClr val="005EB8"/>
                </a:solidFill>
                <a:latin typeface="Arial" panose="020B0604020202020204" pitchFamily="34" charset="0"/>
                <a:ea typeface="Open Sans Bold" pitchFamily="34" charset="0"/>
                <a:cs typeface="Arial" panose="020B0604020202020204" pitchFamily="34" charset="0"/>
              </a:rPr>
              <a:t>Product Highlights</a:t>
            </a:r>
            <a:r>
              <a:rPr lang="en-US" sz="1400" kern="0" dirty="0">
                <a:latin typeface="Arial" panose="020B0604020202020204" pitchFamily="34" charset="0"/>
                <a:ea typeface="Open Sans Bold" pitchFamily="34" charset="0"/>
                <a:cs typeface="Arial" panose="020B0604020202020204" pitchFamily="34" charset="0"/>
              </a:rPr>
              <a:t>:</a:t>
            </a:r>
          </a:p>
        </p:txBody>
      </p:sp>
      <p:pic>
        <p:nvPicPr>
          <p:cNvPr id="15" name="Picture 14">
            <a:extLst>
              <a:ext uri="{FF2B5EF4-FFF2-40B4-BE49-F238E27FC236}">
                <a16:creationId xmlns:a16="http://schemas.microsoft.com/office/drawing/2014/main" id="{120A3F53-0DEE-0188-9214-4A8DE347A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669" y="5072599"/>
            <a:ext cx="1922256" cy="1252291"/>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F79C992-3056-5715-32B7-9A15801C6878}"/>
              </a:ext>
            </a:extLst>
          </p:cNvPr>
          <p:cNvPicPr>
            <a:picLocks noChangeAspect="1"/>
          </p:cNvPicPr>
          <p:nvPr/>
        </p:nvPicPr>
        <p:blipFill>
          <a:blip r:embed="rId6"/>
          <a:stretch>
            <a:fillRect/>
          </a:stretch>
        </p:blipFill>
        <p:spPr>
          <a:xfrm>
            <a:off x="9182624" y="5072022"/>
            <a:ext cx="1883868" cy="125229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00FC70D-0276-7CE0-A0B7-9388A31BF7A2}"/>
              </a:ext>
            </a:extLst>
          </p:cNvPr>
          <p:cNvPicPr>
            <a:picLocks noChangeAspect="1"/>
          </p:cNvPicPr>
          <p:nvPr/>
        </p:nvPicPr>
        <p:blipFill>
          <a:blip r:embed="rId7"/>
          <a:stretch>
            <a:fillRect/>
          </a:stretch>
        </p:blipFill>
        <p:spPr>
          <a:xfrm>
            <a:off x="3809676" y="5077165"/>
            <a:ext cx="1883868" cy="1278765"/>
          </a:xfrm>
          <a:prstGeom prst="rect">
            <a:avLst/>
          </a:prstGeom>
          <a:effectLst>
            <a:outerShdw blurRad="50800" dist="38100" dir="2700000" algn="tl" rotWithShape="0">
              <a:prstClr val="black">
                <a:alpha val="40000"/>
              </a:prstClr>
            </a:outerShdw>
          </a:effectLst>
        </p:spPr>
      </p:pic>
      <p:pic>
        <p:nvPicPr>
          <p:cNvPr id="18" name="Picture 17" descr="A group of people posing for a photo&#10;&#10;Description automatically generated with medium confidence">
            <a:extLst>
              <a:ext uri="{FF2B5EF4-FFF2-40B4-BE49-F238E27FC236}">
                <a16:creationId xmlns:a16="http://schemas.microsoft.com/office/drawing/2014/main" id="{A2AB3D45-3151-7078-40FC-59D12CDF46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019" y="5075937"/>
            <a:ext cx="1951029" cy="1300686"/>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64282185-BF2B-2700-485B-A4650692136A}"/>
              </a:ext>
            </a:extLst>
          </p:cNvPr>
          <p:cNvSpPr txBox="1"/>
          <p:nvPr/>
        </p:nvSpPr>
        <p:spPr>
          <a:xfrm>
            <a:off x="4799856" y="6413040"/>
            <a:ext cx="259228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logo above for division website</a:t>
            </a:r>
          </a:p>
        </p:txBody>
      </p:sp>
      <p:grpSp>
        <p:nvGrpSpPr>
          <p:cNvPr id="20" name="Group 19">
            <a:extLst>
              <a:ext uri="{FF2B5EF4-FFF2-40B4-BE49-F238E27FC236}">
                <a16:creationId xmlns:a16="http://schemas.microsoft.com/office/drawing/2014/main" id="{D6FDFD8F-6C78-8D7C-0B59-99F797C4F543}"/>
              </a:ext>
            </a:extLst>
          </p:cNvPr>
          <p:cNvGrpSpPr/>
          <p:nvPr/>
        </p:nvGrpSpPr>
        <p:grpSpPr>
          <a:xfrm>
            <a:off x="3071664" y="6589574"/>
            <a:ext cx="6048672" cy="217130"/>
            <a:chOff x="3071664" y="6614454"/>
            <a:chExt cx="6048672" cy="217130"/>
          </a:xfrm>
        </p:grpSpPr>
        <p:sp>
          <p:nvSpPr>
            <p:cNvPr id="21" name="Rectangle 20">
              <a:hlinkClick r:id="rId9" action="ppaction://hlinksldjump"/>
              <a:extLst>
                <a:ext uri="{FF2B5EF4-FFF2-40B4-BE49-F238E27FC236}">
                  <a16:creationId xmlns:a16="http://schemas.microsoft.com/office/drawing/2014/main" id="{E05FBFC3-F610-6655-0D56-1B584BEA8756}"/>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22" name="Rectangle 21">
              <a:hlinkClick r:id="rId10" action="ppaction://hlinksldjump"/>
              <a:extLst>
                <a:ext uri="{FF2B5EF4-FFF2-40B4-BE49-F238E27FC236}">
                  <a16:creationId xmlns:a16="http://schemas.microsoft.com/office/drawing/2014/main" id="{1E6F63A6-F01A-78DD-F145-87B4880801CF}"/>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3" name="Rectangle 22">
              <a:hlinkClick r:id="rId11" action="ppaction://hlinksldjump"/>
              <a:extLst>
                <a:ext uri="{FF2B5EF4-FFF2-40B4-BE49-F238E27FC236}">
                  <a16:creationId xmlns:a16="http://schemas.microsoft.com/office/drawing/2014/main" id="{5BC5FF86-37DB-9F83-F07A-9DEEA954C10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4" name="Rectangle 23">
              <a:hlinkClick r:id="rId12" action="ppaction://hlinksldjump"/>
              <a:extLst>
                <a:ext uri="{FF2B5EF4-FFF2-40B4-BE49-F238E27FC236}">
                  <a16:creationId xmlns:a16="http://schemas.microsoft.com/office/drawing/2014/main" id="{2EF68918-49E3-6E0D-A26A-4C19AF891B7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5" name="Rectangle 24">
              <a:hlinkClick r:id="rId13" action="ppaction://hlinksldjump"/>
              <a:extLst>
                <a:ext uri="{FF2B5EF4-FFF2-40B4-BE49-F238E27FC236}">
                  <a16:creationId xmlns:a16="http://schemas.microsoft.com/office/drawing/2014/main" id="{B43C2D5A-B599-0E82-542B-7D4207678330}"/>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6" name="Rectangle 25">
              <a:hlinkClick r:id="rId14" action="ppaction://hlinksldjump"/>
              <a:extLst>
                <a:ext uri="{FF2B5EF4-FFF2-40B4-BE49-F238E27FC236}">
                  <a16:creationId xmlns:a16="http://schemas.microsoft.com/office/drawing/2014/main" id="{20C7D874-BF40-2194-E8A9-EB1E46638271}"/>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931116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AMAO Product Portfolio Slides</a:t>
            </a:r>
          </a:p>
        </p:txBody>
      </p:sp>
      <p:grpSp>
        <p:nvGrpSpPr>
          <p:cNvPr id="3" name="Group 2">
            <a:extLst>
              <a:ext uri="{FF2B5EF4-FFF2-40B4-BE49-F238E27FC236}">
                <a16:creationId xmlns:a16="http://schemas.microsoft.com/office/drawing/2014/main" id="{6F270973-4ED9-33F1-478C-49AF29C97DC4}"/>
              </a:ext>
            </a:extLst>
          </p:cNvPr>
          <p:cNvGrpSpPr/>
          <p:nvPr/>
        </p:nvGrpSpPr>
        <p:grpSpPr>
          <a:xfrm>
            <a:off x="3071664" y="6589574"/>
            <a:ext cx="6048672" cy="217130"/>
            <a:chOff x="3071664" y="6614454"/>
            <a:chExt cx="6048672" cy="217130"/>
          </a:xfrm>
        </p:grpSpPr>
        <p:sp>
          <p:nvSpPr>
            <p:cNvPr id="4" name="Rectangle 3">
              <a:hlinkClick r:id="rId2" action="ppaction://hlinksldjump"/>
              <a:extLst>
                <a:ext uri="{FF2B5EF4-FFF2-40B4-BE49-F238E27FC236}">
                  <a16:creationId xmlns:a16="http://schemas.microsoft.com/office/drawing/2014/main" id="{A0BA9810-9B40-0D16-9E0E-136C87E2B679}"/>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5" name="Rectangle 4">
              <a:hlinkClick r:id="rId3" action="ppaction://hlinksldjump"/>
              <a:extLst>
                <a:ext uri="{FF2B5EF4-FFF2-40B4-BE49-F238E27FC236}">
                  <a16:creationId xmlns:a16="http://schemas.microsoft.com/office/drawing/2014/main" id="{B5BC536E-F0EC-D24F-1F25-77BB4170F9EE}"/>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6" name="Rectangle 5">
              <a:hlinkClick r:id="rId4" action="ppaction://hlinksldjump"/>
              <a:extLst>
                <a:ext uri="{FF2B5EF4-FFF2-40B4-BE49-F238E27FC236}">
                  <a16:creationId xmlns:a16="http://schemas.microsoft.com/office/drawing/2014/main" id="{83A27D2D-8345-39DB-590C-C2B07E5444F6}"/>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7" name="Rectangle 6">
              <a:hlinkClick r:id="rId5" action="ppaction://hlinksldjump"/>
              <a:extLst>
                <a:ext uri="{FF2B5EF4-FFF2-40B4-BE49-F238E27FC236}">
                  <a16:creationId xmlns:a16="http://schemas.microsoft.com/office/drawing/2014/main" id="{DF976F67-D006-9D4E-D50B-BD16257127BB}"/>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8" name="Rectangle 7">
              <a:hlinkClick r:id="rId6" action="ppaction://hlinksldjump"/>
              <a:extLst>
                <a:ext uri="{FF2B5EF4-FFF2-40B4-BE49-F238E27FC236}">
                  <a16:creationId xmlns:a16="http://schemas.microsoft.com/office/drawing/2014/main" id="{3F8CBF06-202F-0D45-C657-91C9B937B7C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9" name="Rectangle 8">
              <a:hlinkClick r:id="rId7" action="ppaction://hlinksldjump"/>
              <a:extLst>
                <a:ext uri="{FF2B5EF4-FFF2-40B4-BE49-F238E27FC236}">
                  <a16:creationId xmlns:a16="http://schemas.microsoft.com/office/drawing/2014/main" id="{3B33DD72-7EA0-9053-0412-5FF0C7543B6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36515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Connectors</a:t>
            </a:r>
          </a:p>
        </p:txBody>
      </p:sp>
      <p:sp>
        <p:nvSpPr>
          <p:cNvPr id="5" name="TextBox 4"/>
          <p:cNvSpPr txBox="1"/>
          <p:nvPr/>
        </p:nvSpPr>
        <p:spPr>
          <a:xfrm>
            <a:off x="840494" y="1193788"/>
            <a:ext cx="10511011"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dominated the circular connector market for over 70 years with qualifications for every major military specification. With extensive design experience in custom and special designs for applications both big and small, Amphenol's circular product breadth is unmatched.</a:t>
            </a:r>
          </a:p>
        </p:txBody>
      </p:sp>
      <p:sp>
        <p:nvSpPr>
          <p:cNvPr id="6" name="Rectangle 5"/>
          <p:cNvSpPr/>
          <p:nvPr/>
        </p:nvSpPr>
        <p:spPr>
          <a:xfrm>
            <a:off x="6546388" y="3037160"/>
            <a:ext cx="3942100" cy="2062103"/>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Mil-Spec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Micro-Miniature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Filtered and Sealed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Engine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Audio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Circular Rack and Panel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High-Power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Quick-Disconnect/Push-Pull Connectors</a:t>
            </a:r>
          </a:p>
        </p:txBody>
      </p:sp>
      <p:pic>
        <p:nvPicPr>
          <p:cNvPr id="65539" name="Picture 3" descr="M:\Shared\AMAO Website\Final Product Website Photos\Waterproof_Breakawayl.jpg">
            <a:hlinkClick r:id="rId2"/>
          </p:cNvPr>
          <p:cNvPicPr>
            <a:picLocks noChangeAspect="1" noChangeArrowheads="1"/>
          </p:cNvPicPr>
          <p:nvPr/>
        </p:nvPicPr>
        <p:blipFill>
          <a:blip r:embed="rId3" cstate="print"/>
          <a:srcRect/>
          <a:stretch>
            <a:fillRect/>
          </a:stretch>
        </p:blipFill>
        <p:spPr bwMode="auto">
          <a:xfrm>
            <a:off x="3896551" y="2251128"/>
            <a:ext cx="1828801" cy="1828800"/>
          </a:xfrm>
          <a:prstGeom prst="rect">
            <a:avLst/>
          </a:prstGeom>
          <a:noFill/>
        </p:spPr>
      </p:pic>
      <p:pic>
        <p:nvPicPr>
          <p:cNvPr id="52226" name="Picture 2" descr="http://amphenolmao.com/Content/images/products/Circular_Hermetic-Sealed.jpg">
            <a:hlinkClick r:id="rId4"/>
          </p:cNvPr>
          <p:cNvPicPr>
            <a:picLocks noChangeAspect="1" noChangeArrowheads="1"/>
          </p:cNvPicPr>
          <p:nvPr/>
        </p:nvPicPr>
        <p:blipFill>
          <a:blip r:embed="rId5" cstate="print"/>
          <a:srcRect/>
          <a:stretch>
            <a:fillRect/>
          </a:stretch>
        </p:blipFill>
        <p:spPr bwMode="auto">
          <a:xfrm>
            <a:off x="1703512" y="2251129"/>
            <a:ext cx="1828800" cy="1828800"/>
          </a:xfrm>
          <a:prstGeom prst="rect">
            <a:avLst/>
          </a:prstGeom>
          <a:noFill/>
        </p:spPr>
      </p:pic>
      <p:pic>
        <p:nvPicPr>
          <p:cNvPr id="22530" name="Picture 2" descr="http://www.amphenolmao.com/Content/images/products/RNJ_Rack-_Panel.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6551" y="4389120"/>
            <a:ext cx="18287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amphenolmao.com/Content/images/products/HTC_Titanium.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784" y="438483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3" name="Rectangle 2">
            <a:hlinkClick r:id="rId10"/>
          </p:cNvPr>
          <p:cNvSpPr/>
          <p:nvPr/>
        </p:nvSpPr>
        <p:spPr>
          <a:xfrm>
            <a:off x="709218" y="333376"/>
            <a:ext cx="4866392"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8C988DF-B184-80DA-009A-9F8D161FB266}"/>
              </a:ext>
            </a:extLst>
          </p:cNvPr>
          <p:cNvGrpSpPr/>
          <p:nvPr/>
        </p:nvGrpSpPr>
        <p:grpSpPr>
          <a:xfrm>
            <a:off x="3071664" y="6589574"/>
            <a:ext cx="6048672" cy="217130"/>
            <a:chOff x="3071664" y="6614454"/>
            <a:chExt cx="6048672" cy="217130"/>
          </a:xfrm>
        </p:grpSpPr>
        <p:sp>
          <p:nvSpPr>
            <p:cNvPr id="7" name="Rectangle 6">
              <a:hlinkClick r:id="rId11" action="ppaction://hlinksldjump"/>
              <a:extLst>
                <a:ext uri="{FF2B5EF4-FFF2-40B4-BE49-F238E27FC236}">
                  <a16:creationId xmlns:a16="http://schemas.microsoft.com/office/drawing/2014/main" id="{5234B212-139F-2D1D-03CD-C9A220F2A81D}"/>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12" action="ppaction://hlinksldjump"/>
              <a:extLst>
                <a:ext uri="{FF2B5EF4-FFF2-40B4-BE49-F238E27FC236}">
                  <a16:creationId xmlns:a16="http://schemas.microsoft.com/office/drawing/2014/main" id="{66E50D79-DB6A-145D-0F3B-AD65719F5E3E}"/>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9" name="Rectangle 8">
              <a:hlinkClick r:id="rId13" action="ppaction://hlinksldjump"/>
              <a:extLst>
                <a:ext uri="{FF2B5EF4-FFF2-40B4-BE49-F238E27FC236}">
                  <a16:creationId xmlns:a16="http://schemas.microsoft.com/office/drawing/2014/main" id="{9C0A886D-2EE3-D45E-7A5F-B17BD9C8B3A3}"/>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0" name="Rectangle 9">
              <a:hlinkClick r:id="rId14" action="ppaction://hlinksldjump"/>
              <a:extLst>
                <a:ext uri="{FF2B5EF4-FFF2-40B4-BE49-F238E27FC236}">
                  <a16:creationId xmlns:a16="http://schemas.microsoft.com/office/drawing/2014/main" id="{8B12CE91-07A2-A64B-4AC7-F6AFBBA9BBDB}"/>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1" name="Rectangle 10">
              <a:hlinkClick r:id="rId15" action="ppaction://hlinksldjump"/>
              <a:extLst>
                <a:ext uri="{FF2B5EF4-FFF2-40B4-BE49-F238E27FC236}">
                  <a16:creationId xmlns:a16="http://schemas.microsoft.com/office/drawing/2014/main" id="{13050AAC-B2D5-2D65-82CD-B94E181534B2}"/>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2" name="Rectangle 11">
              <a:hlinkClick r:id="rId16" action="ppaction://hlinksldjump"/>
              <a:extLst>
                <a:ext uri="{FF2B5EF4-FFF2-40B4-BE49-F238E27FC236}">
                  <a16:creationId xmlns:a16="http://schemas.microsoft.com/office/drawing/2014/main" id="{AF76F1B7-083D-C6BB-B394-38AB191D4D98}"/>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776487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Rectangular &amp; Board Level Connectors</a:t>
            </a:r>
          </a:p>
        </p:txBody>
      </p:sp>
      <p:sp>
        <p:nvSpPr>
          <p:cNvPr id="5" name="TextBox 4"/>
          <p:cNvSpPr txBox="1"/>
          <p:nvPr/>
        </p:nvSpPr>
        <p:spPr>
          <a:xfrm>
            <a:off x="841248" y="1197864"/>
            <a:ext cx="10498780"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provides a wide variety of rectangular and board level interconnect options for mission critical applications by incorporating numerous technologies, such as high data transfer rates, </a:t>
            </a:r>
            <a:r>
              <a:rPr lang="en-US" sz="1600" dirty="0" err="1">
                <a:latin typeface="Arial" panose="020B0604020202020204" pitchFamily="34" charset="0"/>
                <a:ea typeface="Open Sans Light" panose="020B0306030504020204" pitchFamily="34" charset="0"/>
                <a:cs typeface="Arial" panose="020B0604020202020204" pitchFamily="34" charset="0"/>
              </a:rPr>
              <a:t>ruggedization</a:t>
            </a:r>
            <a:r>
              <a:rPr lang="en-US" sz="1600" dirty="0">
                <a:latin typeface="Arial" panose="020B0604020202020204" pitchFamily="34" charset="0"/>
                <a:ea typeface="Open Sans Light" panose="020B0306030504020204" pitchFamily="34" charset="0"/>
                <a:cs typeface="Arial" panose="020B0604020202020204" pitchFamily="34" charset="0"/>
              </a:rPr>
              <a:t>, modularity, and hybrid designs, into robust solutions.</a:t>
            </a:r>
          </a:p>
        </p:txBody>
      </p:sp>
      <p:pic>
        <p:nvPicPr>
          <p:cNvPr id="91139" name="Picture 3" descr="M:\Shared\AMAO Website\Final Product Website Photos\Monomodule_EN4165_SIM.jpg">
            <a:hlinkClick r:id="rId2"/>
          </p:cNvPr>
          <p:cNvPicPr>
            <a:picLocks noChangeAspect="1" noChangeArrowheads="1"/>
          </p:cNvPicPr>
          <p:nvPr/>
        </p:nvPicPr>
        <p:blipFill>
          <a:blip r:embed="rId3" cstate="print"/>
          <a:srcRect/>
          <a:stretch>
            <a:fillRect/>
          </a:stretch>
        </p:blipFill>
        <p:spPr bwMode="auto">
          <a:xfrm>
            <a:off x="1700784" y="4389120"/>
            <a:ext cx="1828800" cy="1828800"/>
          </a:xfrm>
          <a:prstGeom prst="rect">
            <a:avLst/>
          </a:prstGeom>
          <a:noFill/>
        </p:spPr>
      </p:pic>
      <p:pic>
        <p:nvPicPr>
          <p:cNvPr id="91140" name="Picture 4" descr="M:\Shared\AMAO Website\Final Product Website Photos\Micro-D.jpg">
            <a:hlinkClick r:id="rId4"/>
          </p:cNvPr>
          <p:cNvPicPr>
            <a:picLocks noChangeAspect="1" noChangeArrowheads="1"/>
          </p:cNvPicPr>
          <p:nvPr/>
        </p:nvPicPr>
        <p:blipFill>
          <a:blip r:embed="rId5" cstate="print"/>
          <a:srcRect/>
          <a:stretch>
            <a:fillRect/>
          </a:stretch>
        </p:blipFill>
        <p:spPr bwMode="auto">
          <a:xfrm>
            <a:off x="3895344" y="2249424"/>
            <a:ext cx="1828800" cy="1828800"/>
          </a:xfrm>
          <a:prstGeom prst="rect">
            <a:avLst/>
          </a:prstGeom>
          <a:noFill/>
        </p:spPr>
      </p:pic>
      <p:pic>
        <p:nvPicPr>
          <p:cNvPr id="91141" name="Picture 5" descr="M:\Shared\AMAO Website\Final Product Website Photos\Thumbnails\R-VPX_VITA_th.jpg">
            <a:hlinkClick r:id="rId6"/>
          </p:cNvPr>
          <p:cNvPicPr>
            <a:picLocks noChangeAspect="1" noChangeArrowheads="1"/>
          </p:cNvPicPr>
          <p:nvPr/>
        </p:nvPicPr>
        <p:blipFill>
          <a:blip r:embed="rId7" cstate="print"/>
          <a:srcRect/>
          <a:stretch>
            <a:fillRect/>
          </a:stretch>
        </p:blipFill>
        <p:spPr bwMode="auto">
          <a:xfrm>
            <a:off x="3895344" y="4385648"/>
            <a:ext cx="1828800" cy="1828800"/>
          </a:xfrm>
          <a:prstGeom prst="rect">
            <a:avLst/>
          </a:prstGeom>
          <a:noFill/>
        </p:spPr>
      </p:pic>
      <p:pic>
        <p:nvPicPr>
          <p:cNvPr id="23554" name="Picture 2">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703512"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546388" y="3037160"/>
            <a:ext cx="3942100"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Rectangular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Board-Level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Rack and Panel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D-Sub and Micro-D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Filtered and Sealed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SIM/Modular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VITA Interconnects</a:t>
            </a:r>
          </a:p>
        </p:txBody>
      </p:sp>
      <p:sp>
        <p:nvSpPr>
          <p:cNvPr id="20" name="TextBox 19"/>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8" y="333376"/>
            <a:ext cx="9456234"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1CD7D78-CDCC-517C-38A2-7E7853F681B9}"/>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1375E449-A956-9779-FB31-4273C812DDEB}"/>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2" action="ppaction://hlinksldjump"/>
              <a:extLst>
                <a:ext uri="{FF2B5EF4-FFF2-40B4-BE49-F238E27FC236}">
                  <a16:creationId xmlns:a16="http://schemas.microsoft.com/office/drawing/2014/main" id="{ADE8B01D-23C7-E3DC-98CE-761553F771C1}"/>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7" name="Rectangle 6">
              <a:hlinkClick r:id="rId13" action="ppaction://hlinksldjump"/>
              <a:extLst>
                <a:ext uri="{FF2B5EF4-FFF2-40B4-BE49-F238E27FC236}">
                  <a16:creationId xmlns:a16="http://schemas.microsoft.com/office/drawing/2014/main" id="{050792D2-39EF-DD82-B688-2A44C6C36CC9}"/>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8" name="Rectangle 7">
              <a:hlinkClick r:id="rId14" action="ppaction://hlinksldjump"/>
              <a:extLst>
                <a:ext uri="{FF2B5EF4-FFF2-40B4-BE49-F238E27FC236}">
                  <a16:creationId xmlns:a16="http://schemas.microsoft.com/office/drawing/2014/main" id="{B4109774-E2D7-24A6-0244-E1839EC9E7BA}"/>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9" name="Rectangle 8">
              <a:hlinkClick r:id="rId15" action="ppaction://hlinksldjump"/>
              <a:extLst>
                <a:ext uri="{FF2B5EF4-FFF2-40B4-BE49-F238E27FC236}">
                  <a16:creationId xmlns:a16="http://schemas.microsoft.com/office/drawing/2014/main" id="{227FF47C-5F99-12E8-C39D-E818B3CE7BE7}"/>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0" name="Rectangle 9">
              <a:hlinkClick r:id="rId16" action="ppaction://hlinksldjump"/>
              <a:extLst>
                <a:ext uri="{FF2B5EF4-FFF2-40B4-BE49-F238E27FC236}">
                  <a16:creationId xmlns:a16="http://schemas.microsoft.com/office/drawing/2014/main" id="{978BBB36-DBCB-E92E-E8CC-47F8B406DE3D}"/>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708684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Interconnects</a:t>
            </a:r>
          </a:p>
        </p:txBody>
      </p:sp>
      <p:sp>
        <p:nvSpPr>
          <p:cNvPr id="5" name="TextBox 4"/>
          <p:cNvSpPr txBox="1"/>
          <p:nvPr/>
        </p:nvSpPr>
        <p:spPr>
          <a:xfrm>
            <a:off x="841248" y="1197864"/>
            <a:ext cx="10508822"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designs and manufactures high performance RF/Microwave coaxial connectors, cable assemblies, adapters and components; from commercial-off-the-shelf (COTS) items to custom, precision products with unparalleled engineering expertise and manufacturing capabilities.</a:t>
            </a:r>
          </a:p>
        </p:txBody>
      </p:sp>
      <p:pic>
        <p:nvPicPr>
          <p:cNvPr id="92163" name="Picture 3" descr="M:\Shared\AMAO Website\Final Product Website Photos\Multiport.jpg">
            <a:hlinkClick r:id="rId2"/>
          </p:cNvPr>
          <p:cNvPicPr>
            <a:picLocks noChangeAspect="1" noChangeArrowheads="1"/>
          </p:cNvPicPr>
          <p:nvPr/>
        </p:nvPicPr>
        <p:blipFill>
          <a:blip r:embed="rId3" cstate="print"/>
          <a:srcRect/>
          <a:stretch>
            <a:fillRect/>
          </a:stretch>
        </p:blipFill>
        <p:spPr bwMode="auto">
          <a:xfrm>
            <a:off x="1700784" y="4389120"/>
            <a:ext cx="1828800" cy="1828800"/>
          </a:xfrm>
          <a:prstGeom prst="rect">
            <a:avLst/>
          </a:prstGeom>
          <a:noFill/>
        </p:spPr>
      </p:pic>
      <p:sp>
        <p:nvSpPr>
          <p:cNvPr id="17" name="Rectangle 16"/>
          <p:cNvSpPr/>
          <p:nvPr/>
        </p:nvSpPr>
        <p:spPr>
          <a:xfrm>
            <a:off x="6547103" y="3035808"/>
            <a:ext cx="4134751" cy="2554545"/>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Precision, High-Frequency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t>
            </a:r>
            <a:r>
              <a:rPr lang="en-US" sz="1600" kern="0" dirty="0" err="1">
                <a:latin typeface="Arial" panose="020B0604020202020204" pitchFamily="34" charset="0"/>
                <a:ea typeface="Open Sans Light" panose="020B0306030504020204" pitchFamily="34" charset="0"/>
                <a:cs typeface="Arial" panose="020B0604020202020204" pitchFamily="34" charset="0"/>
              </a:rPr>
              <a:t>Blindmate</a:t>
            </a:r>
            <a:r>
              <a:rPr lang="en-US" sz="1600" kern="0" dirty="0">
                <a:latin typeface="Arial" panose="020B0604020202020204" pitchFamily="34" charset="0"/>
                <a:ea typeface="Open Sans Light" panose="020B0306030504020204" pitchFamily="34" charset="0"/>
                <a:cs typeface="Arial" panose="020B0604020202020204" pitchFamily="34" charset="0"/>
              </a:rPr>
              <a:t>/Push-On Series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Threaded Series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Coaxial PCB Mount</a:t>
            </a:r>
          </a:p>
          <a:p>
            <a:pPr marL="115888" indent="-115888">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Solderless Compression Mount PCB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Pre-tinned PCB Connectors</a:t>
            </a:r>
          </a:p>
          <a:p>
            <a:pPr marL="115888" indent="-115888">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Multiport High Density Connectors and Cable Assemblies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High-Speed Coaxial Cable Assemblies</a:t>
            </a:r>
          </a:p>
        </p:txBody>
      </p:sp>
      <p:pic>
        <p:nvPicPr>
          <p:cNvPr id="18" name="Picture 4" descr="F:\Marketing\Public\Photos\1_Photo_Box_Pictures\Vita\VITA_67_Block_Fade.pn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930" r="9458" b="11591"/>
          <a:stretch/>
        </p:blipFill>
        <p:spPr bwMode="auto">
          <a:xfrm>
            <a:off x="389534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Marketing\Public\Photos\1_Photo_Box_Pictures\PCB Connectors\PCB_Connectors_High_Frequency.png">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11" t="-11138" b="-18274"/>
          <a:stretch/>
        </p:blipFill>
        <p:spPr bwMode="auto">
          <a:xfrm>
            <a:off x="170078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Marketing\Public\Photos\1_Photo_Box_Pictures\PCB Connectors\Multiport_Edge_Launch_Digi-Key.jpg">
            <a:hlinkClick r:id="rId8"/>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l="1401" t="959" r="2720" b="3161"/>
          <a:stretch/>
        </p:blipFill>
        <p:spPr bwMode="auto">
          <a:xfrm>
            <a:off x="3895344" y="4386225"/>
            <a:ext cx="1828800" cy="182880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22" name="Rectangle 21">
            <a:hlinkClick r:id="rId11"/>
          </p:cNvPr>
          <p:cNvSpPr/>
          <p:nvPr/>
        </p:nvSpPr>
        <p:spPr>
          <a:xfrm>
            <a:off x="709218" y="333376"/>
            <a:ext cx="4143793"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B66EACE-8FA5-54AC-FB96-E7281C46C312}"/>
              </a:ext>
            </a:extLst>
          </p:cNvPr>
          <p:cNvGrpSpPr/>
          <p:nvPr/>
        </p:nvGrpSpPr>
        <p:grpSpPr>
          <a:xfrm>
            <a:off x="3071664" y="6589574"/>
            <a:ext cx="6048672" cy="217130"/>
            <a:chOff x="3071664" y="6614454"/>
            <a:chExt cx="6048672" cy="217130"/>
          </a:xfrm>
        </p:grpSpPr>
        <p:sp>
          <p:nvSpPr>
            <p:cNvPr id="4" name="Rectangle 3">
              <a:hlinkClick r:id="rId12" action="ppaction://hlinksldjump"/>
              <a:extLst>
                <a:ext uri="{FF2B5EF4-FFF2-40B4-BE49-F238E27FC236}">
                  <a16:creationId xmlns:a16="http://schemas.microsoft.com/office/drawing/2014/main" id="{82EE746E-E787-5FC0-8593-91209A1511F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3" action="ppaction://hlinksldjump"/>
              <a:extLst>
                <a:ext uri="{FF2B5EF4-FFF2-40B4-BE49-F238E27FC236}">
                  <a16:creationId xmlns:a16="http://schemas.microsoft.com/office/drawing/2014/main" id="{E6644415-950E-B5AB-6526-5891F202448C}"/>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7" name="Rectangle 6">
              <a:hlinkClick r:id="rId14" action="ppaction://hlinksldjump"/>
              <a:extLst>
                <a:ext uri="{FF2B5EF4-FFF2-40B4-BE49-F238E27FC236}">
                  <a16:creationId xmlns:a16="http://schemas.microsoft.com/office/drawing/2014/main" id="{D70EEE9B-5E1F-AE38-4995-E4D8B1EA740D}"/>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8" name="Rectangle 7">
              <a:hlinkClick r:id="rId15" action="ppaction://hlinksldjump"/>
              <a:extLst>
                <a:ext uri="{FF2B5EF4-FFF2-40B4-BE49-F238E27FC236}">
                  <a16:creationId xmlns:a16="http://schemas.microsoft.com/office/drawing/2014/main" id="{4CDB3A3E-8152-A0BF-C890-444562BE4A58}"/>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9" name="Rectangle 8">
              <a:hlinkClick r:id="rId16" action="ppaction://hlinksldjump"/>
              <a:extLst>
                <a:ext uri="{FF2B5EF4-FFF2-40B4-BE49-F238E27FC236}">
                  <a16:creationId xmlns:a16="http://schemas.microsoft.com/office/drawing/2014/main" id="{9D4D69C8-82CF-E13D-A86E-F3BA806F168A}"/>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0" name="Rectangle 9">
              <a:hlinkClick r:id="rId17" action="ppaction://hlinksldjump"/>
              <a:extLst>
                <a:ext uri="{FF2B5EF4-FFF2-40B4-BE49-F238E27FC236}">
                  <a16:creationId xmlns:a16="http://schemas.microsoft.com/office/drawing/2014/main" id="{46AF7B26-FCF6-5A66-9173-42599D892158}"/>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834136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C48CAD-15CD-58DF-2583-C52700C729CC}"/>
              </a:ext>
            </a:extLst>
          </p:cNvPr>
          <p:cNvPicPr>
            <a:picLocks noChangeAspect="1"/>
          </p:cNvPicPr>
          <p:nvPr/>
        </p:nvPicPr>
        <p:blipFill>
          <a:blip r:embed="rId2"/>
          <a:stretch>
            <a:fillRect/>
          </a:stretch>
        </p:blipFill>
        <p:spPr>
          <a:xfrm>
            <a:off x="2046193" y="1778273"/>
            <a:ext cx="8099614" cy="4605838"/>
          </a:xfrm>
          <a:prstGeom prst="rect">
            <a:avLst/>
          </a:prstGeom>
        </p:spPr>
      </p:pic>
      <p:sp>
        <p:nvSpPr>
          <p:cNvPr id="2" name="Title 1"/>
          <p:cNvSpPr>
            <a:spLocks noGrp="1"/>
          </p:cNvSpPr>
          <p:nvPr>
            <p:ph type="title"/>
          </p:nvPr>
        </p:nvSpPr>
        <p:spPr/>
        <p:txBody>
          <a:bodyPr/>
          <a:lstStyle/>
          <a:p>
            <a:r>
              <a:rPr lang="en-US" dirty="0"/>
              <a:t>AMAO Group</a:t>
            </a:r>
          </a:p>
        </p:txBody>
      </p:sp>
      <p:sp>
        <p:nvSpPr>
          <p:cNvPr id="7" name="Content Placeholder 2">
            <a:extLst>
              <a:ext uri="{FF2B5EF4-FFF2-40B4-BE49-F238E27FC236}">
                <a16:creationId xmlns:a16="http://schemas.microsoft.com/office/drawing/2014/main" id="{452103EF-BE6C-58B2-F04E-106B16BDFB2D}"/>
              </a:ext>
            </a:extLst>
          </p:cNvPr>
          <p:cNvSpPr txBox="1">
            <a:spLocks/>
          </p:cNvSpPr>
          <p:nvPr/>
        </p:nvSpPr>
        <p:spPr bwMode="auto">
          <a:xfrm>
            <a:off x="1649760" y="1124744"/>
            <a:ext cx="8805623"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a:t>
            </a:r>
            <a:r>
              <a:rPr lang="en-US" sz="1800" i="1" kern="0" spc="0" dirty="0">
                <a:latin typeface="Arial" panose="020B0604020202020204" pitchFamily="34" charset="0"/>
                <a:ea typeface="Open Sans Light" panose="020B0306030504020204" pitchFamily="34" charset="0"/>
                <a:cs typeface="Arial" panose="020B0604020202020204" pitchFamily="34" charset="0"/>
              </a:rPr>
              <a:t> </a:t>
            </a:r>
            <a:r>
              <a:rPr lang="en-US" sz="1800" kern="0" spc="0" dirty="0">
                <a:latin typeface="Arial" panose="020B0604020202020204" pitchFamily="34" charset="0"/>
                <a:ea typeface="Open Sans Light" panose="020B0306030504020204" pitchFamily="34" charset="0"/>
                <a:cs typeface="Arial" panose="020B0604020202020204" pitchFamily="34" charset="0"/>
              </a:rPr>
              <a:t>management team is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configured for collaboration </a:t>
            </a:r>
            <a:r>
              <a:rPr lang="en-US" sz="1800" kern="0" spc="0" dirty="0">
                <a:latin typeface="Arial" panose="020B0604020202020204" pitchFamily="34" charset="0"/>
                <a:ea typeface="Open Sans Light" panose="020B0306030504020204" pitchFamily="34" charset="0"/>
                <a:cs typeface="Arial" panose="020B0604020202020204" pitchFamily="34" charset="0"/>
              </a:rPr>
              <a:t>and close alignment with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500 years of Amphenol service </a:t>
            </a:r>
            <a:r>
              <a:rPr lang="en-US" sz="1800" kern="0" spc="0" dirty="0">
                <a:latin typeface="Arial" panose="020B0604020202020204" pitchFamily="34" charset="0"/>
                <a:ea typeface="Open Sans Light" panose="020B0306030504020204" pitchFamily="34" charset="0"/>
                <a:cs typeface="Arial" panose="020B0604020202020204" pitchFamily="34" charset="0"/>
              </a:rPr>
              <a:t>across 26 operations</a:t>
            </a:r>
          </a:p>
        </p:txBody>
      </p:sp>
      <p:sp>
        <p:nvSpPr>
          <p:cNvPr id="8" name="TextBox 7">
            <a:extLst>
              <a:ext uri="{FF2B5EF4-FFF2-40B4-BE49-F238E27FC236}">
                <a16:creationId xmlns:a16="http://schemas.microsoft.com/office/drawing/2014/main" id="{AB0FCA5B-10EA-6F04-BD14-FD9584BDAE56}"/>
              </a:ext>
            </a:extLst>
          </p:cNvPr>
          <p:cNvSpPr txBox="1"/>
          <p:nvPr/>
        </p:nvSpPr>
        <p:spPr>
          <a:xfrm>
            <a:off x="8437699" y="5109212"/>
            <a:ext cx="1734770" cy="338554"/>
          </a:xfrm>
          <a:prstGeom prst="rect">
            <a:avLst/>
          </a:prstGeom>
          <a:solidFill>
            <a:srgbClr val="005CB9"/>
          </a:solid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2023 Sales: $2B</a:t>
            </a:r>
          </a:p>
        </p:txBody>
      </p:sp>
      <p:grpSp>
        <p:nvGrpSpPr>
          <p:cNvPr id="9" name="Group 8">
            <a:extLst>
              <a:ext uri="{FF2B5EF4-FFF2-40B4-BE49-F238E27FC236}">
                <a16:creationId xmlns:a16="http://schemas.microsoft.com/office/drawing/2014/main" id="{7B25A2BE-D94F-8365-BB64-C049279B281E}"/>
              </a:ext>
            </a:extLst>
          </p:cNvPr>
          <p:cNvGrpSpPr/>
          <p:nvPr/>
        </p:nvGrpSpPr>
        <p:grpSpPr>
          <a:xfrm>
            <a:off x="3071664" y="6589574"/>
            <a:ext cx="6048672" cy="217130"/>
            <a:chOff x="3071664" y="6614454"/>
            <a:chExt cx="6048672" cy="217130"/>
          </a:xfrm>
        </p:grpSpPr>
        <p:sp>
          <p:nvSpPr>
            <p:cNvPr id="10" name="Rectangle 9">
              <a:hlinkClick r:id="rId3" action="ppaction://hlinksldjump"/>
              <a:extLst>
                <a:ext uri="{FF2B5EF4-FFF2-40B4-BE49-F238E27FC236}">
                  <a16:creationId xmlns:a16="http://schemas.microsoft.com/office/drawing/2014/main" id="{5773E5B3-BB67-C591-90F9-3EBD469FB6B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1" name="Rectangle 10">
              <a:hlinkClick r:id="rId4" action="ppaction://hlinksldjump"/>
              <a:extLst>
                <a:ext uri="{FF2B5EF4-FFF2-40B4-BE49-F238E27FC236}">
                  <a16:creationId xmlns:a16="http://schemas.microsoft.com/office/drawing/2014/main" id="{354BCAEC-BCD4-6307-B04B-E435946E1D0A}"/>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2" name="Rectangle 11">
              <a:hlinkClick r:id="rId5" action="ppaction://hlinksldjump"/>
              <a:extLst>
                <a:ext uri="{FF2B5EF4-FFF2-40B4-BE49-F238E27FC236}">
                  <a16:creationId xmlns:a16="http://schemas.microsoft.com/office/drawing/2014/main" id="{605BCC96-3BBF-BEA2-B4FD-7AE7EBF985B1}"/>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3" name="Rectangle 12">
              <a:hlinkClick r:id="rId6" action="ppaction://hlinksldjump"/>
              <a:extLst>
                <a:ext uri="{FF2B5EF4-FFF2-40B4-BE49-F238E27FC236}">
                  <a16:creationId xmlns:a16="http://schemas.microsoft.com/office/drawing/2014/main" id="{E8290F7F-5B19-B59F-D8F9-7AC6A55272D4}"/>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4" name="Rectangle 13">
              <a:hlinkClick r:id="rId7" action="ppaction://hlinksldjump"/>
              <a:extLst>
                <a:ext uri="{FF2B5EF4-FFF2-40B4-BE49-F238E27FC236}">
                  <a16:creationId xmlns:a16="http://schemas.microsoft.com/office/drawing/2014/main" id="{FA160F67-64BB-40AE-24E5-6BD3AACB15DA}"/>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5" name="Rectangle 14">
              <a:hlinkClick r:id="rId8" action="ppaction://hlinksldjump"/>
              <a:extLst>
                <a:ext uri="{FF2B5EF4-FFF2-40B4-BE49-F238E27FC236}">
                  <a16:creationId xmlns:a16="http://schemas.microsoft.com/office/drawing/2014/main" id="{0590752A-4367-718A-77D5-985DB043F1A4}"/>
                </a:ext>
              </a:extLst>
            </p:cNvPr>
            <p:cNvSpPr/>
            <p:nvPr/>
          </p:nvSpPr>
          <p:spPr bwMode="auto">
            <a:xfrm>
              <a:off x="4079776" y="6614454"/>
              <a:ext cx="1008112" cy="217130"/>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529002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Speed &amp; Fiber Optics</a:t>
            </a:r>
          </a:p>
        </p:txBody>
      </p:sp>
      <p:sp>
        <p:nvSpPr>
          <p:cNvPr id="5" name="TextBox 4"/>
          <p:cNvSpPr txBox="1"/>
          <p:nvPr/>
        </p:nvSpPr>
        <p:spPr>
          <a:xfrm>
            <a:off x="841248" y="1197864"/>
            <a:ext cx="10512019"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continues to match the industry's high speed data increases and systems expansion with a wide range of copper and fiber optic interconnect solutions, from contacts and termini to complex integrated systems, that showcase both design and manufacturing technical excellence.</a:t>
            </a:r>
          </a:p>
        </p:txBody>
      </p:sp>
      <p:sp>
        <p:nvSpPr>
          <p:cNvPr id="6" name="Rectangle 5"/>
          <p:cNvSpPr/>
          <p:nvPr/>
        </p:nvSpPr>
        <p:spPr>
          <a:xfrm>
            <a:off x="6547104" y="3035808"/>
            <a:ext cx="4176314"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10GB+ Copper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USB, HDMI Solutions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ARINC 801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TFOCA, TFOCA II, TFOCA III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LC and MT Circular Connectors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Rugged Ethernet Solutions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Fiber-to-Antenna Connectors</a:t>
            </a:r>
          </a:p>
        </p:txBody>
      </p:sp>
      <p:pic>
        <p:nvPicPr>
          <p:cNvPr id="93188" name="Picture 4" descr="M:\Shared\AMAO Website\Final Product Website Photos\FTTA_Fiber_to_Antenna.jpg">
            <a:hlinkClick r:id="rId2"/>
          </p:cNvPr>
          <p:cNvPicPr>
            <a:picLocks noChangeAspect="1" noChangeArrowheads="1"/>
          </p:cNvPicPr>
          <p:nvPr/>
        </p:nvPicPr>
        <p:blipFill>
          <a:blip r:embed="rId3" cstate="print"/>
          <a:srcRect/>
          <a:stretch>
            <a:fillRect/>
          </a:stretch>
        </p:blipFill>
        <p:spPr bwMode="auto">
          <a:xfrm>
            <a:off x="1700784" y="4389120"/>
            <a:ext cx="1828800" cy="1828800"/>
          </a:xfrm>
          <a:prstGeom prst="rect">
            <a:avLst/>
          </a:prstGeom>
          <a:noFill/>
        </p:spPr>
      </p:pic>
      <p:pic>
        <p:nvPicPr>
          <p:cNvPr id="93189" name="Picture 5" descr="M:\Shared\AMAO Website\Final Product Website Photos\TFOCA_Multi-Channel_Fiber_Optic_Connectors.jpg">
            <a:hlinkClick r:id="rId4"/>
          </p:cNvPr>
          <p:cNvPicPr>
            <a:picLocks noChangeAspect="1" noChangeArrowheads="1"/>
          </p:cNvPicPr>
          <p:nvPr/>
        </p:nvPicPr>
        <p:blipFill>
          <a:blip r:embed="rId5" cstate="print"/>
          <a:srcRect/>
          <a:stretch>
            <a:fillRect/>
          </a:stretch>
        </p:blipFill>
        <p:spPr bwMode="auto">
          <a:xfrm>
            <a:off x="3895344" y="4389120"/>
            <a:ext cx="1828800" cy="1828800"/>
          </a:xfrm>
          <a:prstGeom prst="rect">
            <a:avLst/>
          </a:prstGeom>
          <a:noFill/>
        </p:spPr>
      </p:pic>
      <p:pic>
        <p:nvPicPr>
          <p:cNvPr id="20484" name="Picture 4" descr="http://www.amphenolmao.com/Content/images/products/Board_Level-Rectangular_Fiber_Optic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34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µCom en tant que Contact dans 38999 taille 11.png">
            <a:hlinkClick r:id="rId8"/>
          </p:cNvPr>
          <p:cNvPicPr>
            <a:picLocks noChangeAspect="1"/>
          </p:cNvPicPr>
          <p:nvPr/>
        </p:nvPicPr>
        <p:blipFill>
          <a:blip r:embed="rId9" cstate="print"/>
          <a:stretch>
            <a:fillRect/>
          </a:stretch>
        </p:blipFill>
        <p:spPr>
          <a:xfrm>
            <a:off x="1700784" y="2249424"/>
            <a:ext cx="1828800" cy="1828800"/>
          </a:xfrm>
          <a:prstGeom prst="rect">
            <a:avLst/>
          </a:prstGeom>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8" y="333376"/>
            <a:ext cx="6394894"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911BDB3-B9C8-8A8B-AECD-1562CFA9599E}"/>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724FB692-8285-1982-6016-709143658348}"/>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077C81C1-ED8C-3A42-ED4D-C0633DC559A0}"/>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BB9E837F-8F11-7876-87B5-BAF607BD9090}"/>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8CE8EF28-6EC3-BF07-83A2-EEE1D1B8DBED}"/>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B8E64B6B-6C7B-C77D-B42D-6A8A04E210F0}"/>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218A8472-D79F-BD8A-15FF-1CEC09AD332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899150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Junction Modules | Relay Sockets | Terminal Blocks</a:t>
            </a:r>
          </a:p>
        </p:txBody>
      </p:sp>
      <p:sp>
        <p:nvSpPr>
          <p:cNvPr id="5" name="TextBox 4"/>
          <p:cNvSpPr txBox="1"/>
          <p:nvPr/>
        </p:nvSpPr>
        <p:spPr>
          <a:xfrm>
            <a:off x="841248" y="1197864"/>
            <a:ext cx="10508822"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robust and reliable product offering meets and exceeds mil-spec performance requirements through creative application solutions ranging from standard designs to brand-new I/O designs which provide reduced installation time and reduced system weight.</a:t>
            </a:r>
          </a:p>
        </p:txBody>
      </p:sp>
      <p:sp>
        <p:nvSpPr>
          <p:cNvPr id="6" name="Rectangle 5"/>
          <p:cNvSpPr/>
          <p:nvPr/>
        </p:nvSpPr>
        <p:spPr>
          <a:xfrm>
            <a:off x="6547104" y="3035808"/>
            <a:ext cx="3528392"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Grounding Modules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Electronic Splices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Quick-Mount Relay Sockets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PCB Modules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In-Line Junctions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Ground Blocks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Mil-Spec Relay Sockets</a:t>
            </a:r>
          </a:p>
        </p:txBody>
      </p:sp>
      <p:pic>
        <p:nvPicPr>
          <p:cNvPr id="94210" name="Picture 2" descr="M:\Shared\AMAO Website\Final Product Website Photos\Lightweight_Ground_Module.jpg">
            <a:hlinkClick r:id="rId2"/>
          </p:cNvPr>
          <p:cNvPicPr>
            <a:picLocks noChangeAspect="1" noChangeArrowheads="1"/>
          </p:cNvPicPr>
          <p:nvPr/>
        </p:nvPicPr>
        <p:blipFill>
          <a:blip r:embed="rId3" cstate="print"/>
          <a:srcRect/>
          <a:stretch>
            <a:fillRect/>
          </a:stretch>
        </p:blipFill>
        <p:spPr bwMode="auto">
          <a:xfrm>
            <a:off x="1700784" y="2249424"/>
            <a:ext cx="1828800" cy="1828800"/>
          </a:xfrm>
          <a:prstGeom prst="rect">
            <a:avLst/>
          </a:prstGeom>
          <a:noFill/>
        </p:spPr>
      </p:pic>
      <p:pic>
        <p:nvPicPr>
          <p:cNvPr id="94212" name="Picture 4" descr="M:\Shared\Presentations\2017 presentations\2017 AMAO Group Presentation\Product Photos\ComAir_Relay_Sockets.jpg">
            <a:hlinkClick r:id="rId4"/>
          </p:cNvPr>
          <p:cNvPicPr>
            <a:picLocks noChangeAspect="1" noChangeArrowheads="1"/>
          </p:cNvPicPr>
          <p:nvPr/>
        </p:nvPicPr>
        <p:blipFill>
          <a:blip r:embed="rId5" cstate="print"/>
          <a:srcRect/>
          <a:stretch>
            <a:fillRect/>
          </a:stretch>
        </p:blipFill>
        <p:spPr bwMode="auto">
          <a:xfrm>
            <a:off x="3895344" y="2249424"/>
            <a:ext cx="1828800" cy="1828800"/>
          </a:xfrm>
          <a:prstGeom prst="rect">
            <a:avLst/>
          </a:prstGeom>
          <a:noFill/>
        </p:spPr>
      </p:pic>
      <p:pic>
        <p:nvPicPr>
          <p:cNvPr id="94213" name="Picture 5" descr="M:\Shared\Presentations\2017 presentations\2017 AMAO Group Presentation\Product Photos\Ground_Blocks.jpg">
            <a:hlinkClick r:id="rId6"/>
          </p:cNvPr>
          <p:cNvPicPr>
            <a:picLocks noChangeAspect="1" noChangeArrowheads="1"/>
          </p:cNvPicPr>
          <p:nvPr/>
        </p:nvPicPr>
        <p:blipFill>
          <a:blip r:embed="rId7" cstate="print"/>
          <a:srcRect/>
          <a:stretch>
            <a:fillRect/>
          </a:stretch>
        </p:blipFill>
        <p:spPr bwMode="auto">
          <a:xfrm>
            <a:off x="3895344" y="4389120"/>
            <a:ext cx="1828800" cy="1828800"/>
          </a:xfrm>
          <a:prstGeom prst="rect">
            <a:avLst/>
          </a:prstGeom>
          <a:noFill/>
        </p:spPr>
      </p:pic>
      <p:pic>
        <p:nvPicPr>
          <p:cNvPr id="94214" name="Picture 6" descr="M:\Shared\AMAO Website\Final Product Website Photos\Electronic_Splices.jpg">
            <a:hlinkClick r:id="rId8"/>
          </p:cNvPr>
          <p:cNvPicPr>
            <a:picLocks noChangeAspect="1" noChangeArrowheads="1"/>
          </p:cNvPicPr>
          <p:nvPr/>
        </p:nvPicPr>
        <p:blipFill>
          <a:blip r:embed="rId9" cstate="print"/>
          <a:srcRect/>
          <a:stretch>
            <a:fillRect/>
          </a:stretch>
        </p:blipFill>
        <p:spPr bwMode="auto">
          <a:xfrm>
            <a:off x="1700784" y="4389120"/>
            <a:ext cx="1828800" cy="1828800"/>
          </a:xfrm>
          <a:prstGeom prst="rect">
            <a:avLst/>
          </a:prstGeom>
          <a:noFill/>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8" y="333376"/>
            <a:ext cx="9987032"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A5E7BB9-0A07-27A7-9D7D-26519DE8D7B9}"/>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9595BB36-1C15-FEEE-0AFF-098A881989EC}"/>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6DB3BF59-4145-40D2-A7A6-F612E6F8334A}"/>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63BB88F8-D41B-01B4-22CA-B7B073DE939E}"/>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CC12AC59-F47D-2A14-98CC-90E67BE032D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76EEC934-5D60-BEC3-0D89-6118CA12740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B8549439-E38E-C29A-0528-06E63F4197FA}"/>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937376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Cabling &amp; Cable Harnesses</a:t>
            </a:r>
          </a:p>
        </p:txBody>
      </p:sp>
      <p:sp>
        <p:nvSpPr>
          <p:cNvPr id="5" name="TextBox 4"/>
          <p:cNvSpPr txBox="1"/>
          <p:nvPr/>
        </p:nvSpPr>
        <p:spPr>
          <a:xfrm>
            <a:off x="841248" y="1197864"/>
            <a:ext cx="10508822"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the capabilities to meet a diverse range of cable and harness assembly needs with over 550,000 sq. ft. of manufacturing space and locations around the world to design and build anything from simple point-to-point cables and pigtails to complex multi-branch harnesses.</a:t>
            </a:r>
          </a:p>
        </p:txBody>
      </p:sp>
      <p:sp>
        <p:nvSpPr>
          <p:cNvPr id="6" name="Rectangle 5"/>
          <p:cNvSpPr/>
          <p:nvPr/>
        </p:nvSpPr>
        <p:spPr>
          <a:xfrm>
            <a:off x="6547104" y="3035808"/>
            <a:ext cx="3528392"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High-Speed and Fiber Optic Cables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Engine Harnesses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Heavy Duty Power Cables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t>
            </a:r>
            <a:r>
              <a:rPr lang="en-US" sz="1600" kern="0" dirty="0" err="1">
                <a:latin typeface="Arial" panose="020B0604020202020204" pitchFamily="34" charset="0"/>
                <a:ea typeface="Open Sans Light" panose="020B0306030504020204" pitchFamily="34" charset="0"/>
                <a:cs typeface="Arial" panose="020B0604020202020204" pitchFamily="34" charset="0"/>
              </a:rPr>
              <a:t>Overmolded</a:t>
            </a:r>
            <a:r>
              <a:rPr lang="en-US" sz="1600" kern="0" dirty="0">
                <a:latin typeface="Arial" panose="020B0604020202020204" pitchFamily="34" charset="0"/>
                <a:ea typeface="Open Sans Light" panose="020B0306030504020204" pitchFamily="34" charset="0"/>
                <a:cs typeface="Arial" panose="020B0604020202020204" pitchFamily="34" charset="0"/>
              </a:rPr>
              <a:t> Cable Assemblies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Ethernet and USB Cables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Cable Adapters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RF Cable Assemblies</a:t>
            </a:r>
          </a:p>
        </p:txBody>
      </p:sp>
      <p:pic>
        <p:nvPicPr>
          <p:cNvPr id="95234" name="Picture 2" descr="M:\Shared\AMAO Website\Final Product Website Photos\Harnesses_Cable_Assemblies.jpg">
            <a:hlinkClick r:id="rId2"/>
          </p:cNvPr>
          <p:cNvPicPr>
            <a:picLocks noChangeAspect="1" noChangeArrowheads="1"/>
          </p:cNvPicPr>
          <p:nvPr/>
        </p:nvPicPr>
        <p:blipFill>
          <a:blip r:embed="rId3" cstate="print"/>
          <a:srcRect/>
          <a:stretch>
            <a:fillRect/>
          </a:stretch>
        </p:blipFill>
        <p:spPr bwMode="auto">
          <a:xfrm>
            <a:off x="1700784" y="2249424"/>
            <a:ext cx="1828800" cy="1828800"/>
          </a:xfrm>
          <a:prstGeom prst="rect">
            <a:avLst/>
          </a:prstGeom>
          <a:noFill/>
        </p:spPr>
      </p:pic>
      <p:pic>
        <p:nvPicPr>
          <p:cNvPr id="95237" name="Picture 5" descr="M:\Shared\AMAO Website\Final Product Website Photos\High_Speed_Copper_Cables.jpg">
            <a:hlinkClick r:id="rId4"/>
          </p:cNvPr>
          <p:cNvPicPr>
            <a:picLocks noChangeAspect="1" noChangeArrowheads="1"/>
          </p:cNvPicPr>
          <p:nvPr/>
        </p:nvPicPr>
        <p:blipFill>
          <a:blip r:embed="rId5" cstate="print"/>
          <a:srcRect/>
          <a:stretch>
            <a:fillRect/>
          </a:stretch>
        </p:blipFill>
        <p:spPr bwMode="auto">
          <a:xfrm>
            <a:off x="3895344" y="2249424"/>
            <a:ext cx="1828800" cy="1828800"/>
          </a:xfrm>
          <a:prstGeom prst="rect">
            <a:avLst/>
          </a:prstGeom>
          <a:noFill/>
        </p:spPr>
      </p:pic>
      <p:pic>
        <p:nvPicPr>
          <p:cNvPr id="19458" name="Picture 2" descr="http://www.amphenolmao.com/Content/images/products/Multi-Channel_Fiber_Optic_Cable_Assemblie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34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amphenolmao.com/Content/images/products/High_Speed_RF_Cable_Assemblies_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78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8" y="333376"/>
            <a:ext cx="6597061"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FF6F1D8-77E2-7934-DCEF-631EF73842F0}"/>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99B60837-7E10-722B-ABE4-F4B3F186666D}"/>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C529344C-EA95-5EAD-5BE3-FECD406A0311}"/>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FC6983B7-D234-DA9D-A100-A7484B42B645}"/>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ECAA9B34-3018-7DA0-5733-11A9483E5C35}"/>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B6B22507-45E9-09EC-DB3B-9502524BFD5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009395E4-DB14-ED5D-4F20-1D2948974A72}"/>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64906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 &amp; Termini</a:t>
            </a:r>
          </a:p>
        </p:txBody>
      </p:sp>
      <p:sp>
        <p:nvSpPr>
          <p:cNvPr id="5" name="TextBox 4"/>
          <p:cNvSpPr txBox="1"/>
          <p:nvPr/>
        </p:nvSpPr>
        <p:spPr>
          <a:xfrm>
            <a:off x="841248" y="1197864"/>
            <a:ext cx="10524808"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vast connector portfolio is perfectly complemented by its equally broad portfolio of standard and high-speed contacts and fiber optic termini. Together they provide endless interconnect design options for any system application.</a:t>
            </a:r>
          </a:p>
        </p:txBody>
      </p:sp>
      <p:sp>
        <p:nvSpPr>
          <p:cNvPr id="6" name="Rectangle 5"/>
          <p:cNvSpPr/>
          <p:nvPr/>
        </p:nvSpPr>
        <p:spPr>
          <a:xfrm>
            <a:off x="6547104" y="3035808"/>
            <a:ext cx="4104456" cy="2062103"/>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Quadrax, Differential Twinax</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ARINC 801 Termini</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MT Ferrules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PC Tail Coax, Twinax, Triax Contacts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EN3155 Contacts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Oval Contact System</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Fiber Optic </a:t>
            </a:r>
            <a:r>
              <a:rPr lang="en-US" sz="1600" kern="0" dirty="0" err="1">
                <a:latin typeface="Arial" panose="020B0604020202020204" pitchFamily="34" charset="0"/>
                <a:ea typeface="Open Sans Light" panose="020B0306030504020204" pitchFamily="34" charset="0"/>
                <a:cs typeface="Arial" panose="020B0604020202020204" pitchFamily="34" charset="0"/>
              </a:rPr>
              <a:t>Lux</a:t>
            </a:r>
            <a:r>
              <a:rPr lang="en-US" sz="1600" kern="0" dirty="0">
                <a:latin typeface="Arial" panose="020B0604020202020204" pitchFamily="34" charset="0"/>
                <a:ea typeface="Open Sans Light" panose="020B0306030504020204" pitchFamily="34" charset="0"/>
                <a:cs typeface="Arial" panose="020B0604020202020204" pitchFamily="34" charset="0"/>
              </a:rPr>
              <a:t> Beam &amp; </a:t>
            </a:r>
            <a:r>
              <a:rPr lang="en-US" sz="1600" kern="0" dirty="0" err="1">
                <a:latin typeface="Arial" panose="020B0604020202020204" pitchFamily="34" charset="0"/>
                <a:ea typeface="Open Sans Light" panose="020B0306030504020204" pitchFamily="34" charset="0"/>
                <a:cs typeface="Arial" panose="020B0604020202020204" pitchFamily="34" charset="0"/>
              </a:rPr>
              <a:t>Lumiere</a:t>
            </a:r>
            <a:endParaRPr lang="en-US" sz="16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t>
            </a:r>
            <a:r>
              <a:rPr lang="en-US" sz="1600" kern="0" dirty="0" err="1">
                <a:latin typeface="Arial" panose="020B0604020202020204" pitchFamily="34" charset="0"/>
                <a:ea typeface="Open Sans Light" panose="020B0306030504020204" pitchFamily="34" charset="0"/>
                <a:cs typeface="Arial" panose="020B0604020202020204" pitchFamily="34" charset="0"/>
              </a:rPr>
              <a:t>Quadrax</a:t>
            </a:r>
            <a:r>
              <a:rPr lang="en-US" sz="1600" kern="0" dirty="0">
                <a:latin typeface="Arial" panose="020B0604020202020204" pitchFamily="34" charset="0"/>
                <a:ea typeface="Open Sans Light" panose="020B0306030504020204" pitchFamily="34" charset="0"/>
                <a:cs typeface="Arial" panose="020B0604020202020204" pitchFamily="34" charset="0"/>
              </a:rPr>
              <a:t> Fiber Optic Adapters</a:t>
            </a:r>
          </a:p>
        </p:txBody>
      </p:sp>
      <p:pic>
        <p:nvPicPr>
          <p:cNvPr id="96259" name="Picture 3" descr="M:\Shared\Presentations\2017 presentations\2017 AMAO Group Presentation\Product Photos\Quadrax_Contacts.jpg">
            <a:hlinkClick r:id="rId2"/>
          </p:cNvPr>
          <p:cNvPicPr>
            <a:picLocks noChangeAspect="1" noChangeArrowheads="1"/>
          </p:cNvPicPr>
          <p:nvPr/>
        </p:nvPicPr>
        <p:blipFill>
          <a:blip r:embed="rId3" cstate="print"/>
          <a:srcRect/>
          <a:stretch>
            <a:fillRect/>
          </a:stretch>
        </p:blipFill>
        <p:spPr bwMode="auto">
          <a:xfrm>
            <a:off x="3895344" y="2249424"/>
            <a:ext cx="1828800" cy="1828800"/>
          </a:xfrm>
          <a:prstGeom prst="rect">
            <a:avLst/>
          </a:prstGeom>
          <a:noFill/>
        </p:spPr>
      </p:pic>
      <p:pic>
        <p:nvPicPr>
          <p:cNvPr id="96261" name="Picture 5" descr="M:\Shared\AMAO Website\Final Product Website Photos\OCS.jpg">
            <a:hlinkClick r:id="rId4"/>
          </p:cNvPr>
          <p:cNvPicPr>
            <a:picLocks noChangeAspect="1" noChangeArrowheads="1"/>
          </p:cNvPicPr>
          <p:nvPr/>
        </p:nvPicPr>
        <p:blipFill>
          <a:blip r:embed="rId5" cstate="print"/>
          <a:srcRect/>
          <a:stretch>
            <a:fillRect/>
          </a:stretch>
        </p:blipFill>
        <p:spPr bwMode="auto">
          <a:xfrm>
            <a:off x="1700784" y="4389120"/>
            <a:ext cx="1828800" cy="1828800"/>
          </a:xfrm>
          <a:prstGeom prst="rect">
            <a:avLst/>
          </a:prstGeom>
          <a:noFill/>
        </p:spPr>
      </p:pic>
      <p:pic>
        <p:nvPicPr>
          <p:cNvPr id="96262" name="Picture 6" descr="M:\Shared\AMAO Website\Final Product Website Photos\MT_Ferrule_Termini.jpg">
            <a:hlinkClick r:id="rId6"/>
          </p:cNvPr>
          <p:cNvPicPr>
            <a:picLocks noChangeAspect="1" noChangeArrowheads="1"/>
          </p:cNvPicPr>
          <p:nvPr/>
        </p:nvPicPr>
        <p:blipFill>
          <a:blip r:embed="rId7" cstate="print"/>
          <a:srcRect/>
          <a:stretch>
            <a:fillRect/>
          </a:stretch>
        </p:blipFill>
        <p:spPr bwMode="auto">
          <a:xfrm>
            <a:off x="3895344" y="4389120"/>
            <a:ext cx="1828800" cy="1828800"/>
          </a:xfrm>
          <a:prstGeom prst="rect">
            <a:avLst/>
          </a:prstGeom>
          <a:noFill/>
        </p:spPr>
      </p:pic>
      <p:pic>
        <p:nvPicPr>
          <p:cNvPr id="18434" name="Picture 2" descr="http://www.amphenolmao.com/Content/images/products/M28876_MPC_Termini.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78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9" y="333376"/>
            <a:ext cx="4634446"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0E019EA-2EC2-216C-9672-2D0C39E139CB}"/>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1C2C202A-A0AA-B287-6ECB-CFA0EEDD0B8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7D99E3E0-E1F6-9BA8-6FBF-775EEEB1DC2A}"/>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E77B0B79-307E-A919-5FA7-B6318482CE6A}"/>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181F13A9-9A34-D96A-EEF6-62FA697FBBEE}"/>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E8F26789-73AC-97C8-38A6-268BE0B682B4}"/>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ACFC12DB-1D93-5BA1-8E0B-FA5B7AB2778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550775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Backshells</a:t>
            </a:r>
            <a:r>
              <a:rPr lang="en-US" dirty="0"/>
              <a:t> &amp; System Attachments</a:t>
            </a:r>
          </a:p>
        </p:txBody>
      </p:sp>
      <p:sp>
        <p:nvSpPr>
          <p:cNvPr id="5" name="TextBox 4"/>
          <p:cNvSpPr txBox="1"/>
          <p:nvPr/>
        </p:nvSpPr>
        <p:spPr>
          <a:xfrm>
            <a:off x="841248" y="1197864"/>
            <a:ext cx="10512019"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extensive line of complementary interconnect products provide strain relief, EMI/RFI shielding, and manage cable harnesses throughout aircraft and vehicles.  They're engineered with strength, stability, and weight reduction in mind, whether it's a standard </a:t>
            </a:r>
            <a:r>
              <a:rPr lang="en-US" sz="1600" dirty="0" err="1">
                <a:latin typeface="Arial" panose="020B0604020202020204" pitchFamily="34" charset="0"/>
                <a:ea typeface="Open Sans Light" panose="020B0306030504020204" pitchFamily="34" charset="0"/>
                <a:cs typeface="Arial" panose="020B0604020202020204" pitchFamily="34" charset="0"/>
              </a:rPr>
              <a:t>backshell</a:t>
            </a:r>
            <a:r>
              <a:rPr lang="en-US" sz="1600" dirty="0">
                <a:latin typeface="Arial" panose="020B0604020202020204" pitchFamily="34" charset="0"/>
                <a:ea typeface="Open Sans Light" panose="020B0306030504020204" pitchFamily="34" charset="0"/>
                <a:cs typeface="Arial" panose="020B0604020202020204" pitchFamily="34" charset="0"/>
              </a:rPr>
              <a:t> or a complex system attachment.</a:t>
            </a:r>
          </a:p>
        </p:txBody>
      </p:sp>
      <p:sp>
        <p:nvSpPr>
          <p:cNvPr id="6" name="Rectangle 5"/>
          <p:cNvSpPr/>
          <p:nvPr/>
        </p:nvSpPr>
        <p:spPr>
          <a:xfrm>
            <a:off x="6547103" y="3035808"/>
            <a:ext cx="4806163"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Environmental &amp; Non-Environmental </a:t>
            </a:r>
            <a:r>
              <a:rPr lang="en-US" sz="1600" kern="0" dirty="0" err="1">
                <a:latin typeface="Arial" panose="020B0604020202020204" pitchFamily="34" charset="0"/>
                <a:ea typeface="Open Sans Light" panose="020B0306030504020204" pitchFamily="34" charset="0"/>
                <a:cs typeface="Arial" panose="020B0604020202020204" pitchFamily="34" charset="0"/>
              </a:rPr>
              <a:t>Backshells</a:t>
            </a:r>
            <a:endParaRPr lang="en-US" sz="16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EMI/RFI </a:t>
            </a:r>
            <a:r>
              <a:rPr lang="en-US" sz="1600" kern="0" dirty="0" err="1">
                <a:latin typeface="Arial" panose="020B0604020202020204" pitchFamily="34" charset="0"/>
                <a:ea typeface="Open Sans Light" panose="020B0306030504020204" pitchFamily="34" charset="0"/>
                <a:cs typeface="Arial" panose="020B0604020202020204" pitchFamily="34" charset="0"/>
              </a:rPr>
              <a:t>Backshells</a:t>
            </a:r>
            <a:endParaRPr lang="en-US" sz="1600" kern="0" dirty="0">
              <a:latin typeface="Arial" panose="020B0604020202020204" pitchFamily="34" charset="0"/>
              <a:ea typeface="Open Sans Light" panose="020B0306030504020204" pitchFamily="34" charset="0"/>
              <a:cs typeface="Arial" panose="020B0604020202020204" pitchFamily="34" charset="0"/>
            </a:endParaRP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Adapters &amp; Strain Reliefs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Dust Caps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P-Clamps &amp; C-Clamps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Standoffs &amp; Raceways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Cable Separators</a:t>
            </a:r>
          </a:p>
        </p:txBody>
      </p:sp>
      <p:pic>
        <p:nvPicPr>
          <p:cNvPr id="97282" name="Picture 2" descr="M:\Shared\AMAO Website\Final Product Website Photos\Environmental_EMI-RFI_Backshells.JPG">
            <a:hlinkClick r:id="rId2"/>
          </p:cNvPr>
          <p:cNvPicPr>
            <a:picLocks noChangeAspect="1" noChangeArrowheads="1"/>
          </p:cNvPicPr>
          <p:nvPr/>
        </p:nvPicPr>
        <p:blipFill>
          <a:blip r:embed="rId3" cstate="print"/>
          <a:srcRect/>
          <a:stretch>
            <a:fillRect/>
          </a:stretch>
        </p:blipFill>
        <p:spPr bwMode="auto">
          <a:xfrm>
            <a:off x="1700784" y="2249424"/>
            <a:ext cx="1828801" cy="1828800"/>
          </a:xfrm>
          <a:prstGeom prst="rect">
            <a:avLst/>
          </a:prstGeom>
          <a:noFill/>
        </p:spPr>
      </p:pic>
      <p:pic>
        <p:nvPicPr>
          <p:cNvPr id="97283" name="Picture 3" descr="M:\Shared\AMAO Website\Final Product Website Photos\Standoffs.jpg">
            <a:hlinkClick r:id="rId4"/>
          </p:cNvPr>
          <p:cNvPicPr>
            <a:picLocks noChangeAspect="1" noChangeArrowheads="1"/>
          </p:cNvPicPr>
          <p:nvPr/>
        </p:nvPicPr>
        <p:blipFill>
          <a:blip r:embed="rId5" cstate="print"/>
          <a:srcRect/>
          <a:stretch>
            <a:fillRect/>
          </a:stretch>
        </p:blipFill>
        <p:spPr bwMode="auto">
          <a:xfrm>
            <a:off x="3895344" y="2249424"/>
            <a:ext cx="1828800" cy="1828800"/>
          </a:xfrm>
          <a:prstGeom prst="rect">
            <a:avLst/>
          </a:prstGeom>
          <a:noFill/>
        </p:spPr>
      </p:pic>
      <p:pic>
        <p:nvPicPr>
          <p:cNvPr id="97284" name="Picture 4" descr="M:\Shared\AMAO Website\Final Product Website Photos\ABS2195_-CC5516_Clamps.jpg">
            <a:hlinkClick r:id="rId6"/>
          </p:cNvPr>
          <p:cNvPicPr>
            <a:picLocks noChangeAspect="1" noChangeArrowheads="1"/>
          </p:cNvPicPr>
          <p:nvPr/>
        </p:nvPicPr>
        <p:blipFill>
          <a:blip r:embed="rId7" cstate="print"/>
          <a:srcRect/>
          <a:stretch>
            <a:fillRect/>
          </a:stretch>
        </p:blipFill>
        <p:spPr bwMode="auto">
          <a:xfrm>
            <a:off x="1700784" y="4389120"/>
            <a:ext cx="1828800" cy="1828800"/>
          </a:xfrm>
          <a:prstGeom prst="rect">
            <a:avLst/>
          </a:prstGeom>
          <a:noFill/>
        </p:spPr>
      </p:pic>
      <p:pic>
        <p:nvPicPr>
          <p:cNvPr id="17410" name="Picture 2" descr="http://www.amphenolmao.com/Content/images/products/ABS2216_Backshells.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534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9" y="333376"/>
            <a:ext cx="8350032"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2AB7DF3-DA21-7F3D-5452-78AAAC10B659}"/>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1A190538-99AB-1C0B-67D9-2DFB0B751347}"/>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BEEB3CFF-38AA-65C5-8E27-01D9851945E3}"/>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868E7BB0-18CF-22CC-B98E-FE89665ED976}"/>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4A118369-7D0F-82D5-852E-B1FD0CCFFF01}"/>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6A7DE1C7-FB89-544E-92FE-60727CF1C0C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CE788AF3-46E8-DBF7-6F41-57DF5C1DE175}"/>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739188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Backplanes | PCBs | Flex | Rigid Flex &amp; Assemblies</a:t>
            </a:r>
          </a:p>
        </p:txBody>
      </p:sp>
      <p:sp>
        <p:nvSpPr>
          <p:cNvPr id="5" name="TextBox 4"/>
          <p:cNvSpPr txBox="1"/>
          <p:nvPr/>
        </p:nvSpPr>
        <p:spPr>
          <a:xfrm>
            <a:off x="841248" y="1197864"/>
            <a:ext cx="10508822"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extensive manufacturing and technical expertise to design large custom backplane assemblies, with high layer counts and small-diameter PTH technology, as well as complex flex/rigid-flex assemblies with single-sided, double-sided, multilayer flexible material.</a:t>
            </a:r>
          </a:p>
        </p:txBody>
      </p:sp>
      <p:sp>
        <p:nvSpPr>
          <p:cNvPr id="6" name="Rectangle 5"/>
          <p:cNvSpPr/>
          <p:nvPr/>
        </p:nvSpPr>
        <p:spPr>
          <a:xfrm>
            <a:off x="6547104" y="3035808"/>
            <a:ext cx="4248472"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Standard PCBs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Flex Products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Rigid-Flex Products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Backplane Assemblies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Printed Electronics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RF Printed Circuit Boards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Circuit Card Assemblies</a:t>
            </a:r>
          </a:p>
        </p:txBody>
      </p:sp>
      <p:pic>
        <p:nvPicPr>
          <p:cNvPr id="98307" name="Picture 3" descr="M:\Shared\AMAO Website\Final Product Website Photos\Backplane.jpg">
            <a:hlinkClick r:id="rId2"/>
          </p:cNvPr>
          <p:cNvPicPr>
            <a:picLocks noChangeAspect="1" noChangeArrowheads="1"/>
          </p:cNvPicPr>
          <p:nvPr/>
        </p:nvPicPr>
        <p:blipFill>
          <a:blip r:embed="rId3" cstate="print"/>
          <a:srcRect/>
          <a:stretch>
            <a:fillRect/>
          </a:stretch>
        </p:blipFill>
        <p:spPr bwMode="auto">
          <a:xfrm>
            <a:off x="1700784" y="4389120"/>
            <a:ext cx="1828800" cy="1828800"/>
          </a:xfrm>
          <a:prstGeom prst="rect">
            <a:avLst/>
          </a:prstGeom>
          <a:noFill/>
        </p:spPr>
      </p:pic>
      <p:pic>
        <p:nvPicPr>
          <p:cNvPr id="98308" name="Picture 4" descr="M:\Shared\AMAO Website\Final Product Website Photos\Type_4_Rigid_Flex.jpg">
            <a:hlinkClick r:id="rId4"/>
          </p:cNvPr>
          <p:cNvPicPr>
            <a:picLocks noChangeAspect="1" noChangeArrowheads="1"/>
          </p:cNvPicPr>
          <p:nvPr/>
        </p:nvPicPr>
        <p:blipFill>
          <a:blip r:embed="rId5" cstate="print"/>
          <a:srcRect/>
          <a:stretch>
            <a:fillRect/>
          </a:stretch>
        </p:blipFill>
        <p:spPr bwMode="auto">
          <a:xfrm>
            <a:off x="3895344" y="4389120"/>
            <a:ext cx="1828800" cy="1828800"/>
          </a:xfrm>
          <a:prstGeom prst="rect">
            <a:avLst/>
          </a:prstGeom>
          <a:noFill/>
        </p:spPr>
      </p:pic>
      <p:pic>
        <p:nvPicPr>
          <p:cNvPr id="16386" name="Picture 2" descr="http://www.amphenolmao.com/Content/images/products/Flex_Rigid_Flex.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34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amphenolmao.com/Content/images/products/Type_3_Multi-Layer_Flex.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784" y="2249424"/>
            <a:ext cx="1828799"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hlinkClick r:id="rId10"/>
          </p:cNvPr>
          <p:cNvSpPr/>
          <p:nvPr/>
        </p:nvSpPr>
        <p:spPr bwMode="auto">
          <a:xfrm>
            <a:off x="1703512" y="476672"/>
            <a:ext cx="8784976" cy="10801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atin typeface="Arial" charset="0"/>
              <a:cs typeface="Arial" charset="0"/>
            </a:endParaRPr>
          </a:p>
        </p:txBody>
      </p:sp>
      <p:sp>
        <p:nvSpPr>
          <p:cNvPr id="23" name="TextBox 22"/>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8" y="333376"/>
            <a:ext cx="9897821"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D9DC467-60DD-32FC-028E-101C67C1FCA8}"/>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32AAD2A0-CCCF-7310-1CDA-ED6748D179BB}"/>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D6194036-C583-3EDA-31BD-76F79580EAE3}"/>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9F9FC140-815E-9B91-F5A1-AD366FA47B16}"/>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221C53BA-4FAD-12FF-81D8-E258A396F6D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2EEFB259-87C7-ED60-E7E0-E5C353357CE8}"/>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7B693C75-10AC-6A8D-0633-928F7D14D12B}"/>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994746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Converters &amp; Ethernet Switches</a:t>
            </a:r>
          </a:p>
        </p:txBody>
      </p:sp>
      <p:sp>
        <p:nvSpPr>
          <p:cNvPr id="5" name="TextBox 4"/>
          <p:cNvSpPr txBox="1"/>
          <p:nvPr/>
        </p:nvSpPr>
        <p:spPr>
          <a:xfrm>
            <a:off x="841248" y="1197864"/>
            <a:ext cx="10502428"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utilizes its large high-speed interconnect offering to design and build media conversion devices that convert copper to fiber, fiber to copper, and analog to digital, as well as </a:t>
            </a:r>
            <a:r>
              <a:rPr lang="en-US" sz="1600" dirty="0" err="1">
                <a:latin typeface="Arial" panose="020B0604020202020204" pitchFamily="34" charset="0"/>
                <a:ea typeface="Open Sans Light" panose="020B0306030504020204" pitchFamily="34" charset="0"/>
                <a:cs typeface="Arial" panose="020B0604020202020204" pitchFamily="34" charset="0"/>
              </a:rPr>
              <a:t>ethernet</a:t>
            </a:r>
            <a:r>
              <a:rPr lang="en-US" sz="1600" dirty="0">
                <a:latin typeface="Arial" panose="020B0604020202020204" pitchFamily="34" charset="0"/>
                <a:ea typeface="Open Sans Light" panose="020B0306030504020204" pitchFamily="34" charset="0"/>
                <a:cs typeface="Arial" panose="020B0604020202020204" pitchFamily="34" charset="0"/>
              </a:rPr>
              <a:t> switches that provide continuous and secure data transmission between communication equipment.</a:t>
            </a:r>
          </a:p>
        </p:txBody>
      </p:sp>
      <p:sp>
        <p:nvSpPr>
          <p:cNvPr id="6" name="Rectangle 5"/>
          <p:cNvSpPr/>
          <p:nvPr/>
        </p:nvSpPr>
        <p:spPr>
          <a:xfrm>
            <a:off x="6547104" y="3035808"/>
            <a:ext cx="4248472"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Copper-to-Fiber Digital Media Converters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Analog-to-Digital Media Converters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Ethernet Media Conversion</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t>
            </a:r>
            <a:r>
              <a:rPr lang="en-US" sz="1600" kern="0" dirty="0" err="1">
                <a:latin typeface="Arial" panose="020B0604020202020204" pitchFamily="34" charset="0"/>
                <a:ea typeface="Open Sans Light" panose="020B0306030504020204" pitchFamily="34" charset="0"/>
                <a:cs typeface="Arial" panose="020B0604020202020204" pitchFamily="34" charset="0"/>
              </a:rPr>
              <a:t>Opto</a:t>
            </a:r>
            <a:r>
              <a:rPr lang="en-US" sz="1600" kern="0" dirty="0">
                <a:latin typeface="Arial" panose="020B0604020202020204" pitchFamily="34" charset="0"/>
                <a:ea typeface="Open Sans Light" panose="020B0306030504020204" pitchFamily="34" charset="0"/>
                <a:cs typeface="Arial" panose="020B0604020202020204" pitchFamily="34" charset="0"/>
              </a:rPr>
              <a:t>-Electronic Contacts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Rugged Ethernet Switches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Expanded Beam Converters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Butt Joint Fiber Connector</a:t>
            </a:r>
          </a:p>
        </p:txBody>
      </p:sp>
      <p:pic>
        <p:nvPicPr>
          <p:cNvPr id="99330" name="Picture 2" descr="M:\Shared\AMAO Website\Final Product Website Photos\Ethernet_Switch.jpg">
            <a:hlinkClick r:id="rId2"/>
          </p:cNvPr>
          <p:cNvPicPr>
            <a:picLocks noChangeAspect="1" noChangeArrowheads="1"/>
          </p:cNvPicPr>
          <p:nvPr/>
        </p:nvPicPr>
        <p:blipFill>
          <a:blip r:embed="rId3" cstate="print"/>
          <a:srcRect/>
          <a:stretch>
            <a:fillRect/>
          </a:stretch>
        </p:blipFill>
        <p:spPr bwMode="auto">
          <a:xfrm>
            <a:off x="3895344" y="2249424"/>
            <a:ext cx="1828800" cy="1828800"/>
          </a:xfrm>
          <a:prstGeom prst="rect">
            <a:avLst/>
          </a:prstGeom>
          <a:noFill/>
        </p:spPr>
      </p:pic>
      <p:pic>
        <p:nvPicPr>
          <p:cNvPr id="99334" name="Picture 6" descr="M:\Shared\Presentations\2017 presentations\2017 AMAO Group Presentation\Product Photos\CTF-ADC-4CH-160M-14_FRONT.jpg">
            <a:hlinkClick r:id="rId4"/>
          </p:cNvPr>
          <p:cNvPicPr>
            <a:picLocks noChangeAspect="1" noChangeArrowheads="1"/>
          </p:cNvPicPr>
          <p:nvPr/>
        </p:nvPicPr>
        <p:blipFill>
          <a:blip r:embed="rId5" cstate="print"/>
          <a:srcRect/>
          <a:stretch>
            <a:fillRect/>
          </a:stretch>
        </p:blipFill>
        <p:spPr bwMode="auto">
          <a:xfrm>
            <a:off x="3895344" y="4389120"/>
            <a:ext cx="1828800" cy="1828800"/>
          </a:xfrm>
          <a:prstGeom prst="rect">
            <a:avLst/>
          </a:prstGeom>
          <a:noFill/>
        </p:spPr>
      </p:pic>
      <p:pic>
        <p:nvPicPr>
          <p:cNvPr id="15362" name="Picture 2" descr="http://www.amphenolmao.com/Content/images/products/Analog-to-Digital_Media_Converter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0784" y="22494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amphenolmao.com/Content/images/products/Copper_Fiber_Optic_Media_Converters_2.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078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20" name="Rectangle 19">
            <a:hlinkClick r:id="rId10"/>
          </p:cNvPr>
          <p:cNvSpPr/>
          <p:nvPr/>
        </p:nvSpPr>
        <p:spPr>
          <a:xfrm>
            <a:off x="709219" y="333376"/>
            <a:ext cx="9326880"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45C1DDE-675D-5DA9-7817-EA7400F7306E}"/>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0EDEE03F-5F87-780E-66CA-0626C75BA0EF}"/>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CEBD65B8-48F9-84CD-905D-BF53276D0083}"/>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E46556A2-0641-8A84-D730-260C1FE81F53}"/>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C3788FFC-79EB-99BC-72EF-472070EE3BAC}"/>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8A330D67-67CD-284C-233E-D170EC400FD8}"/>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BA7F5F29-EC88-AC03-3957-080AFA14B6D2}"/>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244798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Systems &amp; Assemblies</a:t>
            </a:r>
          </a:p>
        </p:txBody>
      </p:sp>
      <p:sp>
        <p:nvSpPr>
          <p:cNvPr id="5" name="TextBox 4"/>
          <p:cNvSpPr txBox="1"/>
          <p:nvPr/>
        </p:nvSpPr>
        <p:spPr>
          <a:xfrm>
            <a:off x="841248" y="1197864"/>
            <a:ext cx="10505625"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vertically integrated supply chain culminates with the design and manufacture of complex integrated systems unrivaled in the interconnect industry by combining the largest interconnect portfolio with global manufacturing versatility, cost-effective partnerships, and technology proliferation.</a:t>
            </a:r>
          </a:p>
        </p:txBody>
      </p:sp>
      <p:sp>
        <p:nvSpPr>
          <p:cNvPr id="6" name="Rectangle 5"/>
          <p:cNvSpPr/>
          <p:nvPr/>
        </p:nvSpPr>
        <p:spPr>
          <a:xfrm>
            <a:off x="6547104" y="3035808"/>
            <a:ext cx="4248472" cy="1815882"/>
          </a:xfrm>
          <a:prstGeom prst="rect">
            <a:avLst/>
          </a:prstGeom>
        </p:spPr>
        <p:txBody>
          <a:bodyPr wrap="square">
            <a:spAutoFit/>
          </a:bodyPr>
          <a:lstStyle/>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Electro-Mechanical Integration</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Panel Assemblies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Engine &amp; Systems Controls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Aircraft Ground Support Equipment</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Ruggedized Displays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Electronic Assemblies</a:t>
            </a:r>
          </a:p>
          <a:p>
            <a:pPr>
              <a:buClr>
                <a:srgbClr val="005EB8"/>
              </a:buClr>
              <a:buFont typeface="Arial" pitchFamily="34" charset="0"/>
              <a:buChar char="•"/>
            </a:pPr>
            <a:r>
              <a:rPr lang="en-US" sz="1600" kern="0" dirty="0">
                <a:latin typeface="Arial" panose="020B0604020202020204" pitchFamily="34" charset="0"/>
                <a:ea typeface="Open Sans Light" panose="020B0306030504020204" pitchFamily="34" charset="0"/>
                <a:cs typeface="Arial" panose="020B0604020202020204" pitchFamily="34" charset="0"/>
              </a:rPr>
              <a:t> Test Systems</a:t>
            </a:r>
          </a:p>
        </p:txBody>
      </p:sp>
      <p:pic>
        <p:nvPicPr>
          <p:cNvPr id="100354" name="Picture 2" descr="M:\Shared\AMAO Website\Final Product Website Photos\Electronic_Assemblies.jpg">
            <a:hlinkClick r:id="rId2"/>
          </p:cNvPr>
          <p:cNvPicPr>
            <a:picLocks noChangeAspect="1" noChangeArrowheads="1"/>
          </p:cNvPicPr>
          <p:nvPr/>
        </p:nvPicPr>
        <p:blipFill>
          <a:blip r:embed="rId3" cstate="print"/>
          <a:srcRect/>
          <a:stretch>
            <a:fillRect/>
          </a:stretch>
        </p:blipFill>
        <p:spPr bwMode="auto">
          <a:xfrm>
            <a:off x="1700784" y="2249424"/>
            <a:ext cx="1828800" cy="1828800"/>
          </a:xfrm>
          <a:prstGeom prst="rect">
            <a:avLst/>
          </a:prstGeom>
          <a:noFill/>
        </p:spPr>
      </p:pic>
      <p:pic>
        <p:nvPicPr>
          <p:cNvPr id="100355" name="Picture 3" descr="M:\Shared\Presentations\2017 presentations\2017 AMAO Group Presentation\Product Photos\Engines_Systems_Controls.jpg">
            <a:hlinkClick r:id="rId4"/>
          </p:cNvPr>
          <p:cNvPicPr>
            <a:picLocks noChangeAspect="1" noChangeArrowheads="1"/>
          </p:cNvPicPr>
          <p:nvPr/>
        </p:nvPicPr>
        <p:blipFill>
          <a:blip r:embed="rId5" cstate="print"/>
          <a:srcRect/>
          <a:stretch>
            <a:fillRect/>
          </a:stretch>
        </p:blipFill>
        <p:spPr bwMode="auto">
          <a:xfrm>
            <a:off x="3895344" y="2249424"/>
            <a:ext cx="1828800" cy="1828800"/>
          </a:xfrm>
          <a:prstGeom prst="rect">
            <a:avLst/>
          </a:prstGeom>
          <a:noFill/>
        </p:spPr>
      </p:pic>
      <p:pic>
        <p:nvPicPr>
          <p:cNvPr id="14338" name="Picture 2" descr="http://www.amphenolmao.com/Content/images/products/Ancillary_Units_Control-Monitoring_Boxes_Panel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078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amphenolmao.com/Content/images/products/Remote_Data_Concentrators.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5344" y="438912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556974" y="6413293"/>
            <a:ext cx="3078052"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slide title or product images above for more information</a:t>
            </a:r>
          </a:p>
        </p:txBody>
      </p:sp>
      <p:sp>
        <p:nvSpPr>
          <p:cNvPr id="18" name="Rectangle 17">
            <a:hlinkClick r:id="rId10"/>
          </p:cNvPr>
          <p:cNvSpPr/>
          <p:nvPr/>
        </p:nvSpPr>
        <p:spPr>
          <a:xfrm>
            <a:off x="709219" y="333376"/>
            <a:ext cx="7859378" cy="78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C5DA189-AE56-3DF9-12C9-161CF58D9685}"/>
              </a:ext>
            </a:extLst>
          </p:cNvPr>
          <p:cNvGrpSpPr/>
          <p:nvPr/>
        </p:nvGrpSpPr>
        <p:grpSpPr>
          <a:xfrm>
            <a:off x="3071664" y="6589574"/>
            <a:ext cx="6048672" cy="217130"/>
            <a:chOff x="3071664" y="6614454"/>
            <a:chExt cx="6048672" cy="217130"/>
          </a:xfrm>
        </p:grpSpPr>
        <p:sp>
          <p:nvSpPr>
            <p:cNvPr id="4" name="Rectangle 3">
              <a:hlinkClick r:id="rId11" action="ppaction://hlinksldjump"/>
              <a:extLst>
                <a:ext uri="{FF2B5EF4-FFF2-40B4-BE49-F238E27FC236}">
                  <a16:creationId xmlns:a16="http://schemas.microsoft.com/office/drawing/2014/main" id="{F9B7B803-04AC-AEF0-EE8B-6FF5E905AA67}"/>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12" action="ppaction://hlinksldjump"/>
              <a:extLst>
                <a:ext uri="{FF2B5EF4-FFF2-40B4-BE49-F238E27FC236}">
                  <a16:creationId xmlns:a16="http://schemas.microsoft.com/office/drawing/2014/main" id="{5DC7F7F1-4E8A-23E1-E670-3D541CAD9520}"/>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3" action="ppaction://hlinksldjump"/>
              <a:extLst>
                <a:ext uri="{FF2B5EF4-FFF2-40B4-BE49-F238E27FC236}">
                  <a16:creationId xmlns:a16="http://schemas.microsoft.com/office/drawing/2014/main" id="{208979E8-72E9-9EF2-E74E-A6919A2EA45C}"/>
                </a:ext>
              </a:extLst>
            </p:cNvPr>
            <p:cNvSpPr/>
            <p:nvPr/>
          </p:nvSpPr>
          <p:spPr bwMode="auto">
            <a:xfrm>
              <a:off x="6096000"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9" name="Rectangle 8">
              <a:hlinkClick r:id="rId14" action="ppaction://hlinksldjump"/>
              <a:extLst>
                <a:ext uri="{FF2B5EF4-FFF2-40B4-BE49-F238E27FC236}">
                  <a16:creationId xmlns:a16="http://schemas.microsoft.com/office/drawing/2014/main" id="{501E3B0C-D79F-2C9D-2F13-88B917729C4E}"/>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0" name="Rectangle 9">
              <a:hlinkClick r:id="rId15" action="ppaction://hlinksldjump"/>
              <a:extLst>
                <a:ext uri="{FF2B5EF4-FFF2-40B4-BE49-F238E27FC236}">
                  <a16:creationId xmlns:a16="http://schemas.microsoft.com/office/drawing/2014/main" id="{B002E7C3-1171-05FD-56CF-EC6E53C6A83F}"/>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1" name="Rectangle 10">
              <a:hlinkClick r:id="rId16" action="ppaction://hlinksldjump"/>
              <a:extLst>
                <a:ext uri="{FF2B5EF4-FFF2-40B4-BE49-F238E27FC236}">
                  <a16:creationId xmlns:a16="http://schemas.microsoft.com/office/drawing/2014/main" id="{6C9E1E5A-5B76-A049-CDEB-9DA87BB56473}"/>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514875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799" y="4894270"/>
            <a:ext cx="11080719" cy="900113"/>
          </a:xfrm>
        </p:spPr>
        <p:txBody>
          <a:bodyPr>
            <a:normAutofit/>
          </a:bodyPr>
          <a:lstStyle/>
          <a:p>
            <a:r>
              <a:rPr lang="en-US" dirty="0"/>
              <a:t>AMAO Technology Overview Slides</a:t>
            </a:r>
          </a:p>
        </p:txBody>
      </p:sp>
      <p:grpSp>
        <p:nvGrpSpPr>
          <p:cNvPr id="3" name="Group 2">
            <a:extLst>
              <a:ext uri="{FF2B5EF4-FFF2-40B4-BE49-F238E27FC236}">
                <a16:creationId xmlns:a16="http://schemas.microsoft.com/office/drawing/2014/main" id="{03A112F0-0ADA-01C7-08DA-72CA86E3B6AC}"/>
              </a:ext>
            </a:extLst>
          </p:cNvPr>
          <p:cNvGrpSpPr/>
          <p:nvPr/>
        </p:nvGrpSpPr>
        <p:grpSpPr>
          <a:xfrm>
            <a:off x="3071664" y="6589574"/>
            <a:ext cx="6048672" cy="217130"/>
            <a:chOff x="3071664" y="6614454"/>
            <a:chExt cx="6048672" cy="217130"/>
          </a:xfrm>
        </p:grpSpPr>
        <p:sp>
          <p:nvSpPr>
            <p:cNvPr id="4" name="Rectangle 3">
              <a:hlinkClick r:id="rId2" action="ppaction://hlinksldjump"/>
              <a:extLst>
                <a:ext uri="{FF2B5EF4-FFF2-40B4-BE49-F238E27FC236}">
                  <a16:creationId xmlns:a16="http://schemas.microsoft.com/office/drawing/2014/main" id="{E763AE1C-A373-6BE9-4473-BD93ED8F8DCB}"/>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5" name="Rectangle 4">
              <a:hlinkClick r:id="rId3" action="ppaction://hlinksldjump"/>
              <a:extLst>
                <a:ext uri="{FF2B5EF4-FFF2-40B4-BE49-F238E27FC236}">
                  <a16:creationId xmlns:a16="http://schemas.microsoft.com/office/drawing/2014/main" id="{BAD6EE65-C1D1-815E-B033-DBF9D991F7AD}"/>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6" name="Rectangle 5">
              <a:hlinkClick r:id="rId4" action="ppaction://hlinksldjump"/>
              <a:extLst>
                <a:ext uri="{FF2B5EF4-FFF2-40B4-BE49-F238E27FC236}">
                  <a16:creationId xmlns:a16="http://schemas.microsoft.com/office/drawing/2014/main" id="{8ED57817-00FA-CC39-3923-02FC5FC7560E}"/>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7" name="Rectangle 6">
              <a:hlinkClick r:id="rId5" action="ppaction://hlinksldjump"/>
              <a:extLst>
                <a:ext uri="{FF2B5EF4-FFF2-40B4-BE49-F238E27FC236}">
                  <a16:creationId xmlns:a16="http://schemas.microsoft.com/office/drawing/2014/main" id="{82047A50-FCC2-E9E0-5924-87AC192BFE23}"/>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8" name="Rectangle 7">
              <a:hlinkClick r:id="rId6" action="ppaction://hlinksldjump"/>
              <a:extLst>
                <a:ext uri="{FF2B5EF4-FFF2-40B4-BE49-F238E27FC236}">
                  <a16:creationId xmlns:a16="http://schemas.microsoft.com/office/drawing/2014/main" id="{82547F64-10E8-653C-708D-AD1DD0738234}"/>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9" name="Rectangle 8">
              <a:hlinkClick r:id="rId7" action="ppaction://hlinksldjump"/>
              <a:extLst>
                <a:ext uri="{FF2B5EF4-FFF2-40B4-BE49-F238E27FC236}">
                  <a16:creationId xmlns:a16="http://schemas.microsoft.com/office/drawing/2014/main" id="{B80156AD-8514-69E5-EA2C-5A16DF4B5F81}"/>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199726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Ruggedization</a:t>
            </a:r>
            <a:endParaRPr lang="en-US" dirty="0"/>
          </a:p>
        </p:txBody>
      </p:sp>
      <p:sp>
        <p:nvSpPr>
          <p:cNvPr id="4" name="TextBox 3"/>
          <p:cNvSpPr txBox="1"/>
          <p:nvPr/>
        </p:nvSpPr>
        <p:spPr>
          <a:xfrm>
            <a:off x="2783632" y="1533088"/>
            <a:ext cx="8794006"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the broadest range of ruggedized, harsh environment interconnect solutions in the industry. For over 60 years, AMAO has led the military and aerospace industries with countless designs that withstand high altitude and temperature ranges, shock, vibration, humidity, and the harshest sealing requirements.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pic>
        <p:nvPicPr>
          <p:cNvPr id="23555" name="Picture 3" descr="M:\Shared\AMAO Website\Icons\Technologies\Ruggedization.jpg">
            <a:hlinkClick r:id="rId2"/>
          </p:cNvPr>
          <p:cNvPicPr>
            <a:picLocks noChangeAspect="1" noChangeArrowheads="1"/>
          </p:cNvPicPr>
          <p:nvPr/>
        </p:nvPicPr>
        <p:blipFill>
          <a:blip r:embed="rId3" cstate="print"/>
          <a:srcRect/>
          <a:stretch>
            <a:fillRect/>
          </a:stretch>
        </p:blipFill>
        <p:spPr bwMode="auto">
          <a:xfrm>
            <a:off x="767406" y="1232788"/>
            <a:ext cx="1828800" cy="1828800"/>
          </a:xfrm>
          <a:prstGeom prst="rect">
            <a:avLst/>
          </a:prstGeom>
          <a:noFill/>
        </p:spPr>
      </p:pic>
      <p:sp>
        <p:nvSpPr>
          <p:cNvPr id="9" name="Rectangle 8"/>
          <p:cNvSpPr/>
          <p:nvPr/>
        </p:nvSpPr>
        <p:spPr>
          <a:xfrm>
            <a:off x="2322576" y="5036423"/>
            <a:ext cx="1656184"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Custom Hermetic </a:t>
            </a:r>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Feedthroughs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Provide sealing able to withstand pressures up to 60,000psi </a:t>
            </a:r>
          </a:p>
        </p:txBody>
      </p:sp>
      <p:sp>
        <p:nvSpPr>
          <p:cNvPr id="10" name="Rectangle 9"/>
          <p:cNvSpPr/>
          <p:nvPr/>
        </p:nvSpPr>
        <p:spPr>
          <a:xfrm>
            <a:off x="6020544" y="5038344"/>
            <a:ext cx="158417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ARINC 600</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The recognized standard harsh environment rack and panel connector for aircraft applications</a:t>
            </a:r>
          </a:p>
        </p:txBody>
      </p:sp>
      <p:sp>
        <p:nvSpPr>
          <p:cNvPr id="11" name="Rectangle 10"/>
          <p:cNvSpPr/>
          <p:nvPr/>
        </p:nvSpPr>
        <p:spPr>
          <a:xfrm>
            <a:off x="9694676" y="4959479"/>
            <a:ext cx="1728192" cy="1015663"/>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Dualok</a:t>
            </a:r>
            <a:r>
              <a:rPr lang="en-US" sz="1000" dirty="0">
                <a:latin typeface="Arial" panose="020B0604020202020204" pitchFamily="34" charset="0"/>
                <a:ea typeface="Open Sans Semibold" pitchFamily="34" charset="0"/>
                <a:cs typeface="Arial" panose="020B0604020202020204" pitchFamily="34" charset="0"/>
              </a:rPr>
              <a:t>: </a:t>
            </a:r>
          </a:p>
          <a:p>
            <a:r>
              <a:rPr lang="en-US" sz="1000" dirty="0">
                <a:latin typeface="Arial" panose="020B0604020202020204" pitchFamily="34" charset="0"/>
                <a:ea typeface="Open Sans Light" panose="020B0306030504020204" pitchFamily="34" charset="0"/>
                <a:cs typeface="Arial" panose="020B0604020202020204" pitchFamily="34" charset="0"/>
              </a:rPr>
              <a:t>Enhanced anti-decoupling mechanism that can be used on virtually any cylindrical plug connector and </a:t>
            </a:r>
            <a:r>
              <a:rPr lang="en-US" sz="1000" dirty="0" err="1">
                <a:latin typeface="Arial" panose="020B0604020202020204" pitchFamily="34" charset="0"/>
                <a:ea typeface="Open Sans Light" panose="020B0306030504020204" pitchFamily="34" charset="0"/>
                <a:cs typeface="Arial" panose="020B0604020202020204" pitchFamily="34" charset="0"/>
              </a:rPr>
              <a:t>backshell</a:t>
            </a:r>
            <a:endParaRPr lang="en-US" sz="1000" dirty="0">
              <a:latin typeface="Arial" panose="020B0604020202020204" pitchFamily="34" charset="0"/>
              <a:ea typeface="Open Sans Light" panose="020B0306030504020204" pitchFamily="34" charset="0"/>
              <a:cs typeface="Arial" panose="020B0604020202020204" pitchFamily="34" charset="0"/>
            </a:endParaRPr>
          </a:p>
        </p:txBody>
      </p:sp>
      <p:sp>
        <p:nvSpPr>
          <p:cNvPr id="25" name="Rectangle 24"/>
          <p:cNvSpPr/>
          <p:nvPr/>
        </p:nvSpPr>
        <p:spPr>
          <a:xfrm>
            <a:off x="6020544" y="3574756"/>
            <a:ext cx="158417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Rhino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power &amp; voltage applications in harsh environment conditions</a:t>
            </a:r>
          </a:p>
        </p:txBody>
      </p:sp>
      <p:sp>
        <p:nvSpPr>
          <p:cNvPr id="26" name="Rectangle 25"/>
          <p:cNvSpPr/>
          <p:nvPr/>
        </p:nvSpPr>
        <p:spPr>
          <a:xfrm>
            <a:off x="9694676" y="3574756"/>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Composite EN4165</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itchFamily="34" charset="0"/>
                <a:cs typeface="Arial" panose="020B0604020202020204" pitchFamily="34" charset="0"/>
              </a:rPr>
            </a:br>
            <a:r>
              <a:rPr lang="en-US" sz="1000" dirty="0">
                <a:latin typeface="Arial" panose="020B0604020202020204" pitchFamily="34" charset="0"/>
                <a:ea typeface="Open Sans Light" pitchFamily="34" charset="0"/>
                <a:cs typeface="Arial" panose="020B0604020202020204" pitchFamily="34" charset="0"/>
              </a:rPr>
              <a:t>Modular, multifunctional composite rectangular connector</a:t>
            </a:r>
          </a:p>
        </p:txBody>
      </p:sp>
      <p:pic>
        <p:nvPicPr>
          <p:cNvPr id="23557" name="Picture 5" descr="M:\Shared\AMAO Website\Final Product Website Photos\Rhino.jpg">
            <a:hlinkClick r:id="rId4"/>
          </p:cNvPr>
          <p:cNvPicPr>
            <a:picLocks noChangeAspect="1" noChangeArrowheads="1"/>
          </p:cNvPicPr>
          <p:nvPr/>
        </p:nvPicPr>
        <p:blipFill>
          <a:blip r:embed="rId5" cstate="print"/>
          <a:srcRect/>
          <a:stretch>
            <a:fillRect/>
          </a:stretch>
        </p:blipFill>
        <p:spPr bwMode="auto">
          <a:xfrm>
            <a:off x="4438092" y="3322398"/>
            <a:ext cx="1371600" cy="1371600"/>
          </a:xfrm>
          <a:prstGeom prst="rect">
            <a:avLst/>
          </a:prstGeom>
          <a:noFill/>
        </p:spPr>
      </p:pic>
      <p:pic>
        <p:nvPicPr>
          <p:cNvPr id="23558" name="Picture 6" descr="M:\Shared\AMAO Website\Final Product Website Photos\Composite_EN4165.jpg">
            <a:hlinkClick r:id="rId6"/>
          </p:cNvPr>
          <p:cNvPicPr>
            <a:picLocks noChangeAspect="1" noChangeArrowheads="1"/>
          </p:cNvPicPr>
          <p:nvPr/>
        </p:nvPicPr>
        <p:blipFill>
          <a:blip r:embed="rId7" cstate="print"/>
          <a:srcRect/>
          <a:stretch>
            <a:fillRect/>
          </a:stretch>
        </p:blipFill>
        <p:spPr bwMode="auto">
          <a:xfrm>
            <a:off x="8112224" y="3320339"/>
            <a:ext cx="1371600" cy="1371600"/>
          </a:xfrm>
          <a:prstGeom prst="rect">
            <a:avLst/>
          </a:prstGeom>
          <a:noFill/>
        </p:spPr>
      </p:pic>
      <p:pic>
        <p:nvPicPr>
          <p:cNvPr id="23559" name="Picture 7" descr="M:\Shared\AMAO Website\Final Product Website Photos\Custom_Hermetic_Feedthrough.jpg">
            <a:hlinkClick r:id="rId8"/>
          </p:cNvPr>
          <p:cNvPicPr>
            <a:picLocks noChangeAspect="1" noChangeArrowheads="1"/>
          </p:cNvPicPr>
          <p:nvPr/>
        </p:nvPicPr>
        <p:blipFill>
          <a:blip r:embed="rId9" cstate="print"/>
          <a:srcRect/>
          <a:stretch>
            <a:fillRect/>
          </a:stretch>
        </p:blipFill>
        <p:spPr bwMode="auto">
          <a:xfrm>
            <a:off x="763960" y="4849663"/>
            <a:ext cx="1371600" cy="1371600"/>
          </a:xfrm>
          <a:prstGeom prst="rect">
            <a:avLst/>
          </a:prstGeom>
          <a:noFill/>
        </p:spPr>
      </p:pic>
      <p:pic>
        <p:nvPicPr>
          <p:cNvPr id="23560" name="Picture 8" descr="M:\Shared\AMAO Website\Final Product Website Photos\ARINC_600.jpg">
            <a:hlinkClick r:id="rId10"/>
          </p:cNvPr>
          <p:cNvPicPr>
            <a:picLocks noChangeAspect="1" noChangeArrowheads="1"/>
          </p:cNvPicPr>
          <p:nvPr/>
        </p:nvPicPr>
        <p:blipFill>
          <a:blip r:embed="rId11" cstate="print"/>
          <a:srcRect/>
          <a:stretch>
            <a:fillRect/>
          </a:stretch>
        </p:blipFill>
        <p:spPr bwMode="auto">
          <a:xfrm>
            <a:off x="4438092" y="4849663"/>
            <a:ext cx="1371600" cy="1371600"/>
          </a:xfrm>
          <a:prstGeom prst="rect">
            <a:avLst/>
          </a:prstGeom>
          <a:noFill/>
        </p:spPr>
      </p:pic>
      <p:pic>
        <p:nvPicPr>
          <p:cNvPr id="29" name="Picture 3" descr="M:\Shared\Presentations\2017 presentations\2017 AMAO Group Presentation\Dualok_th.png">
            <a:hlinkClick r:id="rId12"/>
          </p:cNvPr>
          <p:cNvPicPr>
            <a:picLocks noChangeAspect="1" noChangeArrowheads="1"/>
          </p:cNvPicPr>
          <p:nvPr/>
        </p:nvPicPr>
        <p:blipFill>
          <a:blip r:embed="rId13" cstate="print"/>
          <a:srcRect/>
          <a:stretch>
            <a:fillRect/>
          </a:stretch>
        </p:blipFill>
        <p:spPr bwMode="auto">
          <a:xfrm>
            <a:off x="8112224" y="4845545"/>
            <a:ext cx="1371600" cy="1371600"/>
          </a:xfrm>
          <a:prstGeom prst="rect">
            <a:avLst/>
          </a:prstGeom>
          <a:noFill/>
        </p:spPr>
      </p:pic>
      <p:sp>
        <p:nvSpPr>
          <p:cNvPr id="43" name="TextBox 42"/>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ED9FCCB5-366C-EBB8-DFC8-41DE27F65BD5}"/>
              </a:ext>
            </a:extLst>
          </p:cNvPr>
          <p:cNvGrpSpPr/>
          <p:nvPr/>
        </p:nvGrpSpPr>
        <p:grpSpPr>
          <a:xfrm>
            <a:off x="3071664" y="6589574"/>
            <a:ext cx="6048672" cy="217130"/>
            <a:chOff x="3071664" y="6614454"/>
            <a:chExt cx="6048672" cy="217130"/>
          </a:xfrm>
        </p:grpSpPr>
        <p:sp>
          <p:nvSpPr>
            <p:cNvPr id="5" name="Rectangle 4">
              <a:hlinkClick r:id="rId14" action="ppaction://hlinksldjump"/>
              <a:extLst>
                <a:ext uri="{FF2B5EF4-FFF2-40B4-BE49-F238E27FC236}">
                  <a16:creationId xmlns:a16="http://schemas.microsoft.com/office/drawing/2014/main" id="{1E947E7D-975E-666F-586D-1ED22F003863}"/>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5" action="ppaction://hlinksldjump"/>
              <a:extLst>
                <a:ext uri="{FF2B5EF4-FFF2-40B4-BE49-F238E27FC236}">
                  <a16:creationId xmlns:a16="http://schemas.microsoft.com/office/drawing/2014/main" id="{FD32E3ED-2B59-C211-B561-CFBB5B5AD198}"/>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6" action="ppaction://hlinksldjump"/>
              <a:extLst>
                <a:ext uri="{FF2B5EF4-FFF2-40B4-BE49-F238E27FC236}">
                  <a16:creationId xmlns:a16="http://schemas.microsoft.com/office/drawing/2014/main" id="{8B19F5D9-FA14-C39C-58A7-8FDEB48431D5}"/>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7" action="ppaction://hlinksldjump"/>
              <a:extLst>
                <a:ext uri="{FF2B5EF4-FFF2-40B4-BE49-F238E27FC236}">
                  <a16:creationId xmlns:a16="http://schemas.microsoft.com/office/drawing/2014/main" id="{5F90ABA1-019D-1659-59C4-F70D291A8339}"/>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8" action="ppaction://hlinksldjump"/>
              <a:extLst>
                <a:ext uri="{FF2B5EF4-FFF2-40B4-BE49-F238E27FC236}">
                  <a16:creationId xmlns:a16="http://schemas.microsoft.com/office/drawing/2014/main" id="{A054E8BB-EA4E-B285-D7E5-EF1DDE3713A6}"/>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9" action="ppaction://hlinksldjump"/>
              <a:extLst>
                <a:ext uri="{FF2B5EF4-FFF2-40B4-BE49-F238E27FC236}">
                  <a16:creationId xmlns:a16="http://schemas.microsoft.com/office/drawing/2014/main" id="{50796167-01F9-4038-7489-8505BF4758E2}"/>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79995E1B-8789-670B-8EBC-716C0D7AB2A2}"/>
              </a:ext>
            </a:extLst>
          </p:cNvPr>
          <p:cNvSpPr/>
          <p:nvPr/>
        </p:nvSpPr>
        <p:spPr>
          <a:xfrm>
            <a:off x="2324291" y="3575252"/>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Series Five</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D38999 performance, but 20% smaller and 50% lighter. Standard mil-spec interfaces.</a:t>
            </a:r>
          </a:p>
        </p:txBody>
      </p:sp>
      <p:pic>
        <p:nvPicPr>
          <p:cNvPr id="16" name="Picture 2" descr="Featured Product Series Five Connectors">
            <a:hlinkClick r:id="rId20"/>
            <a:extLst>
              <a:ext uri="{FF2B5EF4-FFF2-40B4-BE49-F238E27FC236}">
                <a16:creationId xmlns:a16="http://schemas.microsoft.com/office/drawing/2014/main" id="{51A3E1AB-FD1D-7269-F0DE-ACA2B347FB5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1211" r="18775"/>
          <a:stretch/>
        </p:blipFill>
        <p:spPr bwMode="auto">
          <a:xfrm>
            <a:off x="763961" y="3311356"/>
            <a:ext cx="1509340" cy="138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0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Object 107" hidden="1"/>
          <p:cNvGraphicFramePr>
            <a:graphicFrameLocks noChangeAspect="1"/>
          </p:cNvGraphicFramePr>
          <p:nvPr>
            <p:custDataLst>
              <p:tags r:id="rId1"/>
            </p:custDataLst>
          </p:nvPr>
        </p:nvGraphicFramePr>
        <p:xfrm>
          <a:off x="2668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8" name="Object 10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192" y="85844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4520" y="506027"/>
            <a:ext cx="1966884" cy="396905"/>
          </a:xfrm>
          <a:prstGeom prst="rect">
            <a:avLst/>
          </a:prstGeom>
        </p:spPr>
      </p:pic>
      <p:sp>
        <p:nvSpPr>
          <p:cNvPr id="5" name="Title 4"/>
          <p:cNvSpPr>
            <a:spLocks noGrp="1"/>
          </p:cNvSpPr>
          <p:nvPr>
            <p:ph type="title"/>
          </p:nvPr>
        </p:nvSpPr>
        <p:spPr/>
        <p:txBody>
          <a:bodyPr/>
          <a:lstStyle/>
          <a:p>
            <a:r>
              <a:rPr lang="en-US" dirty="0"/>
              <a:t>ANAM Group Operations</a:t>
            </a:r>
          </a:p>
        </p:txBody>
      </p:sp>
      <p:grpSp>
        <p:nvGrpSpPr>
          <p:cNvPr id="2" name="Group 1">
            <a:extLst>
              <a:ext uri="{FF2B5EF4-FFF2-40B4-BE49-F238E27FC236}">
                <a16:creationId xmlns:a16="http://schemas.microsoft.com/office/drawing/2014/main" id="{A08AA529-731A-81A3-B279-76B8624CB3FC}"/>
              </a:ext>
            </a:extLst>
          </p:cNvPr>
          <p:cNvGrpSpPr/>
          <p:nvPr/>
        </p:nvGrpSpPr>
        <p:grpSpPr>
          <a:xfrm>
            <a:off x="3071664" y="6589574"/>
            <a:ext cx="6048672" cy="217130"/>
            <a:chOff x="3071664" y="6614454"/>
            <a:chExt cx="6048672" cy="217130"/>
          </a:xfrm>
        </p:grpSpPr>
        <p:sp>
          <p:nvSpPr>
            <p:cNvPr id="4" name="Rectangle 3">
              <a:hlinkClick r:id="rId7" action="ppaction://hlinksldjump"/>
              <a:extLst>
                <a:ext uri="{FF2B5EF4-FFF2-40B4-BE49-F238E27FC236}">
                  <a16:creationId xmlns:a16="http://schemas.microsoft.com/office/drawing/2014/main" id="{B8A39907-8E26-B60F-B876-6DD8D3132D5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7" name="Rectangle 6">
              <a:hlinkClick r:id="rId8" action="ppaction://hlinksldjump"/>
              <a:extLst>
                <a:ext uri="{FF2B5EF4-FFF2-40B4-BE49-F238E27FC236}">
                  <a16:creationId xmlns:a16="http://schemas.microsoft.com/office/drawing/2014/main" id="{4175CFDA-9D53-9585-7F7A-DE1A1A4D0177}"/>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2" name="Rectangle 11">
              <a:hlinkClick r:id="rId9" action="ppaction://hlinksldjump"/>
              <a:extLst>
                <a:ext uri="{FF2B5EF4-FFF2-40B4-BE49-F238E27FC236}">
                  <a16:creationId xmlns:a16="http://schemas.microsoft.com/office/drawing/2014/main" id="{1F035C08-8175-8092-3DDD-F5E2C3FFC25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4" name="Rectangle 13">
              <a:hlinkClick r:id="rId10" action="ppaction://hlinksldjump"/>
              <a:extLst>
                <a:ext uri="{FF2B5EF4-FFF2-40B4-BE49-F238E27FC236}">
                  <a16:creationId xmlns:a16="http://schemas.microsoft.com/office/drawing/2014/main" id="{F01DB159-0CF9-56D3-1168-0BAF33DF8D34}"/>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5" name="Rectangle 14">
              <a:hlinkClick r:id="rId11" action="ppaction://hlinksldjump"/>
              <a:extLst>
                <a:ext uri="{FF2B5EF4-FFF2-40B4-BE49-F238E27FC236}">
                  <a16:creationId xmlns:a16="http://schemas.microsoft.com/office/drawing/2014/main" id="{61328224-D816-C0A3-A2A8-C9E61C85C473}"/>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6" name="Rectangle 15">
              <a:hlinkClick r:id="rId12" action="ppaction://hlinksldjump"/>
              <a:extLst>
                <a:ext uri="{FF2B5EF4-FFF2-40B4-BE49-F238E27FC236}">
                  <a16:creationId xmlns:a16="http://schemas.microsoft.com/office/drawing/2014/main" id="{C66E81C2-80B6-4076-A512-953A661E7139}"/>
                </a:ext>
              </a:extLst>
            </p:cNvPr>
            <p:cNvSpPr/>
            <p:nvPr/>
          </p:nvSpPr>
          <p:spPr bwMode="auto">
            <a:xfrm>
              <a:off x="4079776" y="6614454"/>
              <a:ext cx="1008112" cy="217130"/>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6" name="Picture 5" descr="Graphical user interface, website&#10;&#10;Description automatically generated">
            <a:extLst>
              <a:ext uri="{FF2B5EF4-FFF2-40B4-BE49-F238E27FC236}">
                <a16:creationId xmlns:a16="http://schemas.microsoft.com/office/drawing/2014/main" id="{5583FB53-FF7C-C86E-F179-160AD66760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405" y="1275267"/>
            <a:ext cx="9315190" cy="4933766"/>
          </a:xfrm>
          <a:prstGeom prst="rect">
            <a:avLst/>
          </a:prstGeom>
        </p:spPr>
      </p:pic>
    </p:spTree>
    <p:extLst>
      <p:ext uri="{BB962C8B-B14F-4D97-AF65-F5344CB8AC3E}">
        <p14:creationId xmlns:p14="http://schemas.microsoft.com/office/powerpoint/2010/main" val="40243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Size, Weight, and Power</a:t>
            </a:r>
          </a:p>
        </p:txBody>
      </p:sp>
      <p:sp>
        <p:nvSpPr>
          <p:cNvPr id="4" name="TextBox 3"/>
          <p:cNvSpPr txBox="1"/>
          <p:nvPr/>
        </p:nvSpPr>
        <p:spPr>
          <a:xfrm>
            <a:off x="2779776" y="1539370"/>
            <a:ext cx="8797862"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more interconnect options to reduce size and weight, while maintaining needed power requirements, than any other manufacturer. From system attachments to complex assemblies, AMAO has led the industry in the use of lightweight materials, high contact density design, and unique packaging without sacrificing power and performance.</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656184"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P-Clamps</a:t>
            </a:r>
            <a:r>
              <a:rPr lang="en-US" sz="1000" dirty="0">
                <a:latin typeface="Arial" panose="020B0604020202020204" pitchFamily="34" charset="0"/>
                <a:ea typeface="Open Sans Semibold" pitchFamily="34" charset="0"/>
                <a:cs typeface="Arial" panose="020B0604020202020204" pitchFamily="34" charset="0"/>
              </a:rPr>
              <a:t>: </a:t>
            </a:r>
          </a:p>
          <a:p>
            <a:r>
              <a:rPr lang="en-US" sz="1000" dirty="0">
                <a:latin typeface="Arial" panose="020B0604020202020204" pitchFamily="34" charset="0"/>
                <a:ea typeface="Open Sans Light" panose="020B0306030504020204" pitchFamily="34" charset="0"/>
                <a:cs typeface="Arial" panose="020B0604020202020204" pitchFamily="34" charset="0"/>
              </a:rPr>
              <a:t>Clamps have </a:t>
            </a:r>
            <a:r>
              <a:rPr lang="en-US" sz="1000" dirty="0" err="1">
                <a:latin typeface="Arial" panose="020B0604020202020204" pitchFamily="34" charset="0"/>
                <a:ea typeface="Open Sans Light" panose="020B0306030504020204" pitchFamily="34" charset="0"/>
                <a:cs typeface="Arial" panose="020B0604020202020204" pitchFamily="34" charset="0"/>
              </a:rPr>
              <a:t>overmolded</a:t>
            </a:r>
            <a:r>
              <a:rPr lang="en-US" sz="1000" dirty="0">
                <a:latin typeface="Arial" panose="020B0604020202020204" pitchFamily="34" charset="0"/>
                <a:ea typeface="Open Sans Light" panose="020B0306030504020204" pitchFamily="34" charset="0"/>
                <a:cs typeface="Arial" panose="020B0604020202020204" pitchFamily="34" charset="0"/>
              </a:rPr>
              <a:t> silicone cushion with PEEK polymer; non-conductive/non-corrosive, lightweight, and very durable</a:t>
            </a:r>
          </a:p>
        </p:txBody>
      </p:sp>
      <p:sp>
        <p:nvSpPr>
          <p:cNvPr id="10" name="Rectangle 9"/>
          <p:cNvSpPr/>
          <p:nvPr/>
        </p:nvSpPr>
        <p:spPr>
          <a:xfrm>
            <a:off x="6016752" y="5038344"/>
            <a:ext cx="1728192"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Gladiator</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Small, lightweight, and flat connector designed for soldier worn applications -- data sharing, battery charging, and peripheral connectivity.</a:t>
            </a:r>
          </a:p>
        </p:txBody>
      </p:sp>
      <p:sp>
        <p:nvSpPr>
          <p:cNvPr id="11" name="Rectangle 10"/>
          <p:cNvSpPr/>
          <p:nvPr/>
        </p:nvSpPr>
        <p:spPr>
          <a:xfrm>
            <a:off x="9692640" y="5038344"/>
            <a:ext cx="1728192"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Adapters</a:t>
            </a:r>
            <a:r>
              <a:rPr lang="en-US" sz="1000" dirty="0">
                <a:latin typeface="Arial" panose="020B0604020202020204" pitchFamily="34" charset="0"/>
                <a:ea typeface="Open Sans Light" panose="020B0306030504020204" pitchFamily="34" charset="0"/>
                <a:cs typeface="Arial" panose="020B0604020202020204" pitchFamily="34" charset="0"/>
              </a:rPr>
              <a:t>:</a:t>
            </a:r>
          </a:p>
          <a:p>
            <a:r>
              <a:rPr lang="en-US" sz="1000" dirty="0">
                <a:latin typeface="Arial" panose="020B0604020202020204" pitchFamily="34" charset="0"/>
                <a:ea typeface="Open Sans Light" panose="020B0306030504020204" pitchFamily="34" charset="0"/>
                <a:cs typeface="Arial" panose="020B0604020202020204" pitchFamily="34" charset="0"/>
              </a:rPr>
              <a:t>Complete range of high-performance Cable Adapters</a:t>
            </a:r>
          </a:p>
        </p:txBody>
      </p:sp>
      <p:sp>
        <p:nvSpPr>
          <p:cNvPr id="25" name="Rectangle 24"/>
          <p:cNvSpPr/>
          <p:nvPr/>
        </p:nvSpPr>
        <p:spPr>
          <a:xfrm>
            <a:off x="6016752" y="3573016"/>
            <a:ext cx="158417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Pegasus Series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Lightweight, small size, and EMI shielding in a rugged, harsh environment connector</a:t>
            </a:r>
          </a:p>
        </p:txBody>
      </p:sp>
      <p:sp>
        <p:nvSpPr>
          <p:cNvPr id="26" name="Rectangle 25"/>
          <p:cNvSpPr/>
          <p:nvPr/>
        </p:nvSpPr>
        <p:spPr>
          <a:xfrm>
            <a:off x="9692640" y="3575304"/>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TAC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Meets MIL-DTL-55116 requirements at half the size of the standard connectors</a:t>
            </a:r>
          </a:p>
        </p:txBody>
      </p:sp>
      <p:pic>
        <p:nvPicPr>
          <p:cNvPr id="24578" name="Picture 2" descr="M:\Shared\AMAO Website\Icons\Technologies\Size_Weight_Power.jpg">
            <a:hlinkClick r:id="rId2"/>
          </p:cNvPr>
          <p:cNvPicPr>
            <a:picLocks noChangeAspect="1" noChangeArrowheads="1"/>
          </p:cNvPicPr>
          <p:nvPr/>
        </p:nvPicPr>
        <p:blipFill>
          <a:blip r:embed="rId3" cstate="print"/>
          <a:srcRect/>
          <a:stretch>
            <a:fillRect/>
          </a:stretch>
        </p:blipFill>
        <p:spPr bwMode="auto">
          <a:xfrm>
            <a:off x="768096" y="1234440"/>
            <a:ext cx="1828800" cy="1828800"/>
          </a:xfrm>
          <a:prstGeom prst="rect">
            <a:avLst/>
          </a:prstGeom>
          <a:noFill/>
        </p:spPr>
      </p:pic>
      <p:pic>
        <p:nvPicPr>
          <p:cNvPr id="24580" name="Picture 4" descr="M:\Shared\AMAO Website\Final Product Website Photos\Pegasus_2.jpg">
            <a:hlinkClick r:id="rId4"/>
          </p:cNvPr>
          <p:cNvPicPr>
            <a:picLocks noChangeAspect="1" noChangeArrowheads="1"/>
          </p:cNvPicPr>
          <p:nvPr/>
        </p:nvPicPr>
        <p:blipFill>
          <a:blip r:embed="rId5" cstate="print"/>
          <a:srcRect/>
          <a:stretch>
            <a:fillRect/>
          </a:stretch>
        </p:blipFill>
        <p:spPr bwMode="auto">
          <a:xfrm>
            <a:off x="4434840" y="3319272"/>
            <a:ext cx="1371600" cy="1371600"/>
          </a:xfrm>
          <a:prstGeom prst="rect">
            <a:avLst/>
          </a:prstGeom>
          <a:noFill/>
        </p:spPr>
      </p:pic>
      <p:pic>
        <p:nvPicPr>
          <p:cNvPr id="24581" name="Picture 5" descr="M:\Shared\AMAO Website\Final Product Website Photos\TAC_Connectors.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24584" name="Picture 8" descr="M:\Shared\AMAO Website\Final Product Website Photos\Cable_Adapters.jpg">
            <a:hlinkClick r:id="rId8"/>
          </p:cNvPr>
          <p:cNvPicPr>
            <a:picLocks noChangeAspect="1" noChangeArrowheads="1"/>
          </p:cNvPicPr>
          <p:nvPr/>
        </p:nvPicPr>
        <p:blipFill>
          <a:blip r:embed="rId9"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FF180D1B-9DDF-6FF9-F60C-5D1886EB235C}"/>
              </a:ext>
            </a:extLst>
          </p:cNvPr>
          <p:cNvGrpSpPr/>
          <p:nvPr/>
        </p:nvGrpSpPr>
        <p:grpSpPr>
          <a:xfrm>
            <a:off x="3071664" y="6589574"/>
            <a:ext cx="6048672" cy="217130"/>
            <a:chOff x="3071664" y="6614454"/>
            <a:chExt cx="6048672" cy="217130"/>
          </a:xfrm>
        </p:grpSpPr>
        <p:sp>
          <p:nvSpPr>
            <p:cNvPr id="5" name="Rectangle 4">
              <a:hlinkClick r:id="rId10" action="ppaction://hlinksldjump"/>
              <a:extLst>
                <a:ext uri="{FF2B5EF4-FFF2-40B4-BE49-F238E27FC236}">
                  <a16:creationId xmlns:a16="http://schemas.microsoft.com/office/drawing/2014/main" id="{55822CC7-6144-5A91-CBED-F13627E84DB3}"/>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1" action="ppaction://hlinksldjump"/>
              <a:extLst>
                <a:ext uri="{FF2B5EF4-FFF2-40B4-BE49-F238E27FC236}">
                  <a16:creationId xmlns:a16="http://schemas.microsoft.com/office/drawing/2014/main" id="{7AA15B7D-7788-1C1C-1E23-2868C17BA390}"/>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2" action="ppaction://hlinksldjump"/>
              <a:extLst>
                <a:ext uri="{FF2B5EF4-FFF2-40B4-BE49-F238E27FC236}">
                  <a16:creationId xmlns:a16="http://schemas.microsoft.com/office/drawing/2014/main" id="{47C61CA2-4D8D-B3B2-5CEF-7068C93613BF}"/>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3" action="ppaction://hlinksldjump"/>
              <a:extLst>
                <a:ext uri="{FF2B5EF4-FFF2-40B4-BE49-F238E27FC236}">
                  <a16:creationId xmlns:a16="http://schemas.microsoft.com/office/drawing/2014/main" id="{13799722-2C8E-7764-968C-299534896ACB}"/>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4" action="ppaction://hlinksldjump"/>
              <a:extLst>
                <a:ext uri="{FF2B5EF4-FFF2-40B4-BE49-F238E27FC236}">
                  <a16:creationId xmlns:a16="http://schemas.microsoft.com/office/drawing/2014/main" id="{D33E3A61-DBD7-F269-DB42-84E71FC4C191}"/>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5" action="ppaction://hlinksldjump"/>
              <a:extLst>
                <a:ext uri="{FF2B5EF4-FFF2-40B4-BE49-F238E27FC236}">
                  <a16:creationId xmlns:a16="http://schemas.microsoft.com/office/drawing/2014/main" id="{32EB58A6-B638-C005-23C1-A0D8C129996D}"/>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6D73DE61-F38B-3267-8378-666ACB5421AD}"/>
              </a:ext>
            </a:extLst>
          </p:cNvPr>
          <p:cNvSpPr/>
          <p:nvPr/>
        </p:nvSpPr>
        <p:spPr>
          <a:xfrm>
            <a:off x="2324291" y="3575252"/>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Series Five</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D38999 performance, but 20% smaller and 50% lighter. Standard mil-spec interfaces.</a:t>
            </a:r>
          </a:p>
        </p:txBody>
      </p:sp>
      <p:pic>
        <p:nvPicPr>
          <p:cNvPr id="16" name="Picture 2" descr="Featured Product Series Five Connectors">
            <a:hlinkClick r:id="rId16"/>
            <a:extLst>
              <a:ext uri="{FF2B5EF4-FFF2-40B4-BE49-F238E27FC236}">
                <a16:creationId xmlns:a16="http://schemas.microsoft.com/office/drawing/2014/main" id="{F7791E88-A893-7034-FC31-68340E52E5A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1211" r="18775"/>
          <a:stretch/>
        </p:blipFill>
        <p:spPr bwMode="auto">
          <a:xfrm>
            <a:off x="763961" y="3311356"/>
            <a:ext cx="1509340" cy="13805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18"/>
            <a:extLst>
              <a:ext uri="{FF2B5EF4-FFF2-40B4-BE49-F238E27FC236}">
                <a16:creationId xmlns:a16="http://schemas.microsoft.com/office/drawing/2014/main" id="{F38FC9E5-7C6D-4FC6-3926-99C20E85FC4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1119" r="21119"/>
          <a:stretch/>
        </p:blipFill>
        <p:spPr bwMode="auto">
          <a:xfrm>
            <a:off x="4434840" y="4846319"/>
            <a:ext cx="13716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20"/>
            <a:extLst>
              <a:ext uri="{FF2B5EF4-FFF2-40B4-BE49-F238E27FC236}">
                <a16:creationId xmlns:a16="http://schemas.microsoft.com/office/drawing/2014/main" id="{7493CFA1-B110-9C22-4C5F-72B680A25D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4010" y="4846319"/>
            <a:ext cx="135341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18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Speed/Fiber Optics</a:t>
            </a:r>
          </a:p>
        </p:txBody>
      </p:sp>
      <p:sp>
        <p:nvSpPr>
          <p:cNvPr id="4" name="TextBox 3"/>
          <p:cNvSpPr txBox="1"/>
          <p:nvPr/>
        </p:nvSpPr>
        <p:spPr>
          <a:xfrm>
            <a:off x="2779776" y="1536192"/>
            <a:ext cx="8797862"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designs and builds custom connector and cable solutions for High Speed Copper, Fiber Optic, and Integrated applications. AMAO has numerous interconnect options to solve any high-speed data transmission needs from 10 </a:t>
            </a:r>
            <a:r>
              <a:rPr lang="en-US" sz="1600" dirty="0" err="1">
                <a:latin typeface="Arial" panose="020B0604020202020204" pitchFamily="34" charset="0"/>
                <a:ea typeface="Open Sans Light" panose="020B0306030504020204" pitchFamily="34" charset="0"/>
                <a:cs typeface="Arial" panose="020B0604020202020204" pitchFamily="34" charset="0"/>
              </a:rPr>
              <a:t>Gb</a:t>
            </a:r>
            <a:r>
              <a:rPr lang="en-US" sz="1600" dirty="0">
                <a:latin typeface="Arial" panose="020B0604020202020204" pitchFamily="34" charset="0"/>
                <a:ea typeface="Open Sans Light" panose="020B0306030504020204" pitchFamily="34" charset="0"/>
                <a:cs typeface="Arial" panose="020B0604020202020204" pitchFamily="34" charset="0"/>
              </a:rPr>
              <a:t>/s and beyond, while incorporating solutions for all high-speed protocols and media conversion.</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68032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LEAP OBT</a:t>
            </a:r>
            <a:r>
              <a:rPr lang="en-US" sz="1000" dirty="0">
                <a:latin typeface="Arial" panose="020B0604020202020204" pitchFamily="34" charset="0"/>
                <a:ea typeface="Open Sans Semibold" pitchFamily="34" charset="0"/>
                <a:cs typeface="Arial" panose="020B0604020202020204" pitchFamily="34" charset="0"/>
              </a:rPr>
              <a:t>: R</a:t>
            </a:r>
            <a:r>
              <a:rPr lang="en-US" sz="1000" dirty="0">
                <a:latin typeface="Arial" panose="020B0604020202020204" pitchFamily="34" charset="0"/>
                <a:ea typeface="Open Sans Light" panose="020B0306030504020204" pitchFamily="34" charset="0"/>
                <a:cs typeface="Arial" panose="020B0604020202020204" pitchFamily="34" charset="0"/>
              </a:rPr>
              <a:t>ugged 12-channel duplex optical transceiver capable of running data-rates of up to 16Gbps per channel on multi-mode fiber</a:t>
            </a:r>
          </a:p>
        </p:txBody>
      </p:sp>
      <p:sp>
        <p:nvSpPr>
          <p:cNvPr id="10" name="Rectangle 9"/>
          <p:cNvSpPr/>
          <p:nvPr/>
        </p:nvSpPr>
        <p:spPr>
          <a:xfrm>
            <a:off x="6016752" y="5038344"/>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R-VPX Ruggedized</a:t>
            </a:r>
          </a:p>
          <a:p>
            <a:r>
              <a:rPr lang="en-US" sz="1000" b="1" dirty="0">
                <a:solidFill>
                  <a:srgbClr val="005EB8"/>
                </a:solidFill>
                <a:latin typeface="Arial" panose="020B0604020202020204" pitchFamily="34" charset="0"/>
                <a:ea typeface="Open Sans Semibold" pitchFamily="34" charset="0"/>
                <a:cs typeface="Arial" panose="020B0604020202020204" pitchFamily="34" charset="0"/>
              </a:rPr>
              <a:t>VITA 46</a:t>
            </a:r>
            <a:r>
              <a:rPr lang="en-US" sz="1000" dirty="0">
                <a:latin typeface="Arial" panose="020B0604020202020204" pitchFamily="34" charset="0"/>
                <a:ea typeface="Open Sans Semibold" pitchFamily="34" charset="0"/>
                <a:cs typeface="Arial" panose="020B0604020202020204" pitchFamily="34" charset="0"/>
              </a:rPr>
              <a:t>: </a:t>
            </a:r>
          </a:p>
          <a:p>
            <a:r>
              <a:rPr lang="en-US" sz="1000" dirty="0">
                <a:latin typeface="Arial" panose="020B0604020202020204" pitchFamily="34" charset="0"/>
                <a:ea typeface="Open Sans Light" panose="020B0306030504020204" pitchFamily="34" charset="0"/>
                <a:cs typeface="Arial" panose="020B0604020202020204" pitchFamily="34" charset="0"/>
              </a:rPr>
              <a:t>Ruggedized, high-speed, board-to-board interconnect system with data rates up to 10 GB/s</a:t>
            </a:r>
          </a:p>
        </p:txBody>
      </p:sp>
      <p:sp>
        <p:nvSpPr>
          <p:cNvPr id="11" name="Rectangle 10"/>
          <p:cNvSpPr/>
          <p:nvPr/>
        </p:nvSpPr>
        <p:spPr>
          <a:xfrm>
            <a:off x="9692640" y="5038344"/>
            <a:ext cx="1728192" cy="707886"/>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Octonet</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Contacts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Superior Ethernet contact system for MIL-DTL-38999 Series III-style connectors</a:t>
            </a:r>
          </a:p>
        </p:txBody>
      </p:sp>
      <p:sp>
        <p:nvSpPr>
          <p:cNvPr id="24" name="Rectangle 23"/>
          <p:cNvSpPr/>
          <p:nvPr/>
        </p:nvSpPr>
        <p:spPr>
          <a:xfrm>
            <a:off x="2322576" y="3575304"/>
            <a:ext cx="1728192" cy="707886"/>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uCom</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10Gb+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speeds in a rugged, micro-miniature interconnect solution</a:t>
            </a:r>
          </a:p>
        </p:txBody>
      </p:sp>
      <p:sp>
        <p:nvSpPr>
          <p:cNvPr id="25" name="Rectangle 24"/>
          <p:cNvSpPr/>
          <p:nvPr/>
        </p:nvSpPr>
        <p:spPr>
          <a:xfrm>
            <a:off x="6019950" y="3500118"/>
            <a:ext cx="158417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Centaur</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Data rates up to 56 Gbps in a ruggedized, lightweight aluminum MIL-DTL-38999 shell</a:t>
            </a:r>
          </a:p>
        </p:txBody>
      </p:sp>
      <p:sp>
        <p:nvSpPr>
          <p:cNvPr id="26" name="Rectangle 25"/>
          <p:cNvSpPr/>
          <p:nvPr/>
        </p:nvSpPr>
        <p:spPr>
          <a:xfrm>
            <a:off x="9695838" y="3500118"/>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Fiber-to-Antenna (FTTA) Connector Solutions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Combines fiber optic LC components and copper contacts in a rugged, affordable package</a:t>
            </a:r>
          </a:p>
        </p:txBody>
      </p:sp>
      <p:pic>
        <p:nvPicPr>
          <p:cNvPr id="25602" name="Picture 2" descr="M:\Shared\AMAO Website\Icons\Technologies\High-Speed.jpg">
            <a:hlinkClick r:id="rId2"/>
          </p:cNvPr>
          <p:cNvPicPr>
            <a:picLocks noChangeAspect="1" noChangeArrowheads="1"/>
          </p:cNvPicPr>
          <p:nvPr/>
        </p:nvPicPr>
        <p:blipFill>
          <a:blip r:embed="rId3" cstate="print"/>
          <a:srcRect/>
          <a:stretch>
            <a:fillRect/>
          </a:stretch>
        </p:blipFill>
        <p:spPr bwMode="auto">
          <a:xfrm>
            <a:off x="768096" y="1234440"/>
            <a:ext cx="1828800" cy="1828800"/>
          </a:xfrm>
          <a:prstGeom prst="rect">
            <a:avLst/>
          </a:prstGeom>
          <a:noFill/>
        </p:spPr>
      </p:pic>
      <p:pic>
        <p:nvPicPr>
          <p:cNvPr id="25603" name="Picture 3" descr="M:\Shared\AMAO Website\Final Product Website Photos\ucomm.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25605" name="Picture 5" descr="M:\Shared\AMAO Website\Final Product Website Photos\FTTA_Fiber_to_Antenna.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25607" name="Picture 7" descr="M:\Shared\AMAO Website\Final Product Website Photos\Thumbnails\R-VPX_VITA_th.jpg">
            <a:hlinkClick r:id="rId8"/>
          </p:cNvPr>
          <p:cNvPicPr>
            <a:picLocks noChangeAspect="1" noChangeArrowheads="1"/>
          </p:cNvPicPr>
          <p:nvPr/>
        </p:nvPicPr>
        <p:blipFill>
          <a:blip r:embed="rId9" cstate="print"/>
          <a:srcRect/>
          <a:stretch>
            <a:fillRect/>
          </a:stretch>
        </p:blipFill>
        <p:spPr bwMode="auto">
          <a:xfrm>
            <a:off x="4434840" y="4846320"/>
            <a:ext cx="1371600" cy="1371600"/>
          </a:xfrm>
          <a:prstGeom prst="rect">
            <a:avLst/>
          </a:prstGeom>
          <a:noFill/>
        </p:spPr>
      </p:pic>
      <p:pic>
        <p:nvPicPr>
          <p:cNvPr id="25608" name="Picture 8" descr="M:\Shared\AMAO Website\Final Product Website Photos\Octonet_Contacts.jpg">
            <a:hlinkClick r:id="rId10"/>
          </p:cNvPr>
          <p:cNvPicPr>
            <a:picLocks noChangeAspect="1" noChangeArrowheads="1"/>
          </p:cNvPicPr>
          <p:nvPr/>
        </p:nvPicPr>
        <p:blipFill>
          <a:blip r:embed="rId11"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CF5E577E-5A3E-DABC-EED3-08451BD7599C}"/>
              </a:ext>
            </a:extLst>
          </p:cNvPr>
          <p:cNvGrpSpPr/>
          <p:nvPr/>
        </p:nvGrpSpPr>
        <p:grpSpPr>
          <a:xfrm>
            <a:off x="3071664" y="6589574"/>
            <a:ext cx="6048672" cy="217130"/>
            <a:chOff x="3071664" y="6614454"/>
            <a:chExt cx="6048672" cy="217130"/>
          </a:xfrm>
        </p:grpSpPr>
        <p:sp>
          <p:nvSpPr>
            <p:cNvPr id="5" name="Rectangle 4">
              <a:hlinkClick r:id="rId12" action="ppaction://hlinksldjump"/>
              <a:extLst>
                <a:ext uri="{FF2B5EF4-FFF2-40B4-BE49-F238E27FC236}">
                  <a16:creationId xmlns:a16="http://schemas.microsoft.com/office/drawing/2014/main" id="{46B7067C-DF7D-1F40-927C-649A7BDDF7E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3" action="ppaction://hlinksldjump"/>
              <a:extLst>
                <a:ext uri="{FF2B5EF4-FFF2-40B4-BE49-F238E27FC236}">
                  <a16:creationId xmlns:a16="http://schemas.microsoft.com/office/drawing/2014/main" id="{64E58974-397F-EFF9-0593-D0F008058644}"/>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4" action="ppaction://hlinksldjump"/>
              <a:extLst>
                <a:ext uri="{FF2B5EF4-FFF2-40B4-BE49-F238E27FC236}">
                  <a16:creationId xmlns:a16="http://schemas.microsoft.com/office/drawing/2014/main" id="{D23EE3D2-0E0F-E65A-77F0-7716642C192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5" action="ppaction://hlinksldjump"/>
              <a:extLst>
                <a:ext uri="{FF2B5EF4-FFF2-40B4-BE49-F238E27FC236}">
                  <a16:creationId xmlns:a16="http://schemas.microsoft.com/office/drawing/2014/main" id="{2F9919CC-DA6A-3245-1322-EFD47A3C18D7}"/>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6" action="ppaction://hlinksldjump"/>
              <a:extLst>
                <a:ext uri="{FF2B5EF4-FFF2-40B4-BE49-F238E27FC236}">
                  <a16:creationId xmlns:a16="http://schemas.microsoft.com/office/drawing/2014/main" id="{5F102150-6AD7-7665-76EC-A463CACD68F7}"/>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7" action="ppaction://hlinksldjump"/>
              <a:extLst>
                <a:ext uri="{FF2B5EF4-FFF2-40B4-BE49-F238E27FC236}">
                  <a16:creationId xmlns:a16="http://schemas.microsoft.com/office/drawing/2014/main" id="{4C6E166A-7F8C-8A42-EB35-20CE3DD99C5D}"/>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3074" name="Picture 2" descr="Product LEAP OBT Rugged (12TRx) &quot;no strings attached&quot;">
            <a:hlinkClick r:id="rId18"/>
            <a:extLst>
              <a:ext uri="{FF2B5EF4-FFF2-40B4-BE49-F238E27FC236}">
                <a16:creationId xmlns:a16="http://schemas.microsoft.com/office/drawing/2014/main" id="{0BD51FED-8F57-8F56-C116-EF71E0C44D0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8830" t="2607" r="38089" b="5149"/>
          <a:stretch/>
        </p:blipFill>
        <p:spPr bwMode="auto">
          <a:xfrm>
            <a:off x="765204" y="4846320"/>
            <a:ext cx="1374480" cy="1333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duct Centaur High Bandwidth 38999 Connectors">
            <a:hlinkClick r:id="rId20"/>
            <a:extLst>
              <a:ext uri="{FF2B5EF4-FFF2-40B4-BE49-F238E27FC236}">
                <a16:creationId xmlns:a16="http://schemas.microsoft.com/office/drawing/2014/main" id="{B3D6B6D4-2BDB-2F4A-DB92-C44FECB441BE}"/>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0218" r="54672"/>
          <a:stretch/>
        </p:blipFill>
        <p:spPr bwMode="auto">
          <a:xfrm>
            <a:off x="4431960" y="3319272"/>
            <a:ext cx="1374480" cy="136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090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 &amp; EMP Protection</a:t>
            </a:r>
          </a:p>
        </p:txBody>
      </p:sp>
      <p:sp>
        <p:nvSpPr>
          <p:cNvPr id="4" name="TextBox 3"/>
          <p:cNvSpPr txBox="1"/>
          <p:nvPr/>
        </p:nvSpPr>
        <p:spPr>
          <a:xfrm>
            <a:off x="2779776" y="1536192"/>
            <a:ext cx="8797862"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EMI &amp; EMP Protection solutions offer the versatility of standard connectors with EMI/EMP protection for sensitive circuits. Internal housing of the EMI/EMP devices eliminates costly and bulky exterior discrete protection devices. Virtually all circular and rectangular connectors can be incorporated with filter devices.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4993586"/>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Filtered ARINC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Filtered rack and panel connectors designed to provide space and cost-effective solutions to avionics EMC compliance issues</a:t>
            </a:r>
          </a:p>
        </p:txBody>
      </p:sp>
      <p:sp>
        <p:nvSpPr>
          <p:cNvPr id="10" name="Rectangle 9"/>
          <p:cNvSpPr/>
          <p:nvPr/>
        </p:nvSpPr>
        <p:spPr>
          <a:xfrm>
            <a:off x="6016752" y="4993586"/>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Grounded Connectors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Feature specific metallic inserts to provide an electrical continuity between the shell and contacts</a:t>
            </a:r>
          </a:p>
        </p:txBody>
      </p:sp>
      <p:sp>
        <p:nvSpPr>
          <p:cNvPr id="11" name="Rectangle 10"/>
          <p:cNvSpPr/>
          <p:nvPr/>
        </p:nvSpPr>
        <p:spPr>
          <a:xfrm>
            <a:off x="9692640" y="4993586"/>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ASR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Compact, easy to use interconnect where shielding, sealing, and space-savings are prime requirements</a:t>
            </a:r>
          </a:p>
        </p:txBody>
      </p:sp>
      <p:sp>
        <p:nvSpPr>
          <p:cNvPr id="24" name="Rectangle 23"/>
          <p:cNvSpPr/>
          <p:nvPr/>
        </p:nvSpPr>
        <p:spPr>
          <a:xfrm>
            <a:off x="2322576" y="3552925"/>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Mil-Spec Circular</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Filter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The versatility of standard connectors with EMI/EMP protection for sensitive circuits</a:t>
            </a:r>
          </a:p>
        </p:txBody>
      </p:sp>
      <p:sp>
        <p:nvSpPr>
          <p:cNvPr id="25" name="Rectangle 24"/>
          <p:cNvSpPr/>
          <p:nvPr/>
        </p:nvSpPr>
        <p:spPr>
          <a:xfrm>
            <a:off x="6016752" y="3552925"/>
            <a:ext cx="1800200" cy="1015663"/>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AlumaLight</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Exceeds performance and functionality of Mil-standards and is more durable than composites with enhanced EMI performance</a:t>
            </a:r>
          </a:p>
        </p:txBody>
      </p:sp>
      <p:sp>
        <p:nvSpPr>
          <p:cNvPr id="26" name="Rectangle 25"/>
          <p:cNvSpPr/>
          <p:nvPr/>
        </p:nvSpPr>
        <p:spPr>
          <a:xfrm>
            <a:off x="9692640" y="3552925"/>
            <a:ext cx="197075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RF DC Block Lightning Protector</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performance series uses a filter circuit to provide lightning protection over the 2000-6000MHz frequency band</a:t>
            </a:r>
          </a:p>
        </p:txBody>
      </p:sp>
      <p:pic>
        <p:nvPicPr>
          <p:cNvPr id="26626" name="Picture 2" descr="M:\Shared\AMAO Website\Icons\Technologies\EMI_EMP_Protection.jpg">
            <a:hlinkClick r:id="rId2"/>
          </p:cNvPr>
          <p:cNvPicPr>
            <a:picLocks noChangeAspect="1" noChangeArrowheads="1"/>
          </p:cNvPicPr>
          <p:nvPr/>
        </p:nvPicPr>
        <p:blipFill>
          <a:blip r:embed="rId3" cstate="print"/>
          <a:srcRect/>
          <a:stretch>
            <a:fillRect/>
          </a:stretch>
        </p:blipFill>
        <p:spPr bwMode="auto">
          <a:xfrm>
            <a:off x="768096" y="1234440"/>
            <a:ext cx="1828800" cy="1828800"/>
          </a:xfrm>
          <a:prstGeom prst="rect">
            <a:avLst/>
          </a:prstGeom>
          <a:noFill/>
        </p:spPr>
      </p:pic>
      <p:pic>
        <p:nvPicPr>
          <p:cNvPr id="26628" name="Picture 4" descr="M:\Shared\AMAO Website\Final Product Website Photos\AlumaLight.JPG">
            <a:hlinkClick r:id="rId4"/>
          </p:cNvPr>
          <p:cNvPicPr>
            <a:picLocks noChangeAspect="1" noChangeArrowheads="1"/>
          </p:cNvPicPr>
          <p:nvPr/>
        </p:nvPicPr>
        <p:blipFill>
          <a:blip r:embed="rId5" cstate="print"/>
          <a:srcRect/>
          <a:stretch>
            <a:fillRect/>
          </a:stretch>
        </p:blipFill>
        <p:spPr bwMode="auto">
          <a:xfrm>
            <a:off x="4416552" y="3319272"/>
            <a:ext cx="1371600" cy="1371600"/>
          </a:xfrm>
          <a:prstGeom prst="rect">
            <a:avLst/>
          </a:prstGeom>
          <a:noFill/>
        </p:spPr>
      </p:pic>
      <p:pic>
        <p:nvPicPr>
          <p:cNvPr id="26629" name="Picture 5" descr="M:\Shared\AMAO Website\Final Product Website Photos\RF_DC_Block_Lightning_Protector.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26630" name="Picture 6" descr="M:\Shared\AMAO Website\Final Product Website Photos\485_Filtered_ARINC.jpg">
            <a:hlinkClick r:id="rId8"/>
          </p:cNvPr>
          <p:cNvPicPr>
            <a:picLocks noChangeAspect="1" noChangeArrowheads="1"/>
          </p:cNvPicPr>
          <p:nvPr/>
        </p:nvPicPr>
        <p:blipFill>
          <a:blip r:embed="rId9" cstate="print"/>
          <a:srcRect/>
          <a:stretch>
            <a:fillRect/>
          </a:stretch>
        </p:blipFill>
        <p:spPr bwMode="auto">
          <a:xfrm>
            <a:off x="768096" y="4846320"/>
            <a:ext cx="1371600" cy="1371600"/>
          </a:xfrm>
          <a:prstGeom prst="rect">
            <a:avLst/>
          </a:prstGeom>
          <a:noFill/>
        </p:spPr>
      </p:pic>
      <p:pic>
        <p:nvPicPr>
          <p:cNvPr id="26631" name="Picture 7" descr="M:\Shared\AMAO Website\Final Product Website Photos\Grounded_Connectors.jpg">
            <a:hlinkClick r:id="rId10"/>
          </p:cNvPr>
          <p:cNvPicPr>
            <a:picLocks noChangeAspect="1" noChangeArrowheads="1"/>
          </p:cNvPicPr>
          <p:nvPr/>
        </p:nvPicPr>
        <p:blipFill>
          <a:blip r:embed="rId11" cstate="print"/>
          <a:srcRect/>
          <a:stretch>
            <a:fillRect/>
          </a:stretch>
        </p:blipFill>
        <p:spPr bwMode="auto">
          <a:xfrm>
            <a:off x="4434840" y="4846320"/>
            <a:ext cx="1371600" cy="1371600"/>
          </a:xfrm>
          <a:prstGeom prst="rect">
            <a:avLst/>
          </a:prstGeom>
          <a:noFill/>
        </p:spPr>
      </p:pic>
      <p:pic>
        <p:nvPicPr>
          <p:cNvPr id="26632" name="Picture 8" descr="M:\Shared\AMAO Website\Final Product Website Photos\ASR_Connectors_2.jpg">
            <a:hlinkClick r:id="rId12"/>
          </p:cNvPr>
          <p:cNvPicPr>
            <a:picLocks noChangeAspect="1" noChangeArrowheads="1"/>
          </p:cNvPicPr>
          <p:nvPr/>
        </p:nvPicPr>
        <p:blipFill>
          <a:blip r:embed="rId13" cstate="print"/>
          <a:srcRect/>
          <a:stretch>
            <a:fillRect/>
          </a:stretch>
        </p:blipFill>
        <p:spPr bwMode="auto">
          <a:xfrm>
            <a:off x="8110728" y="4846320"/>
            <a:ext cx="1371600" cy="1371600"/>
          </a:xfrm>
          <a:prstGeom prst="rect">
            <a:avLst/>
          </a:prstGeom>
          <a:noFill/>
        </p:spPr>
      </p:pic>
      <p:pic>
        <p:nvPicPr>
          <p:cNvPr id="21" name="Picture 2" descr="http://amphenolmao.com/Content/images/products/Mil-Spec_Circular_Filter.jpg">
            <a:hlinkClick r:id="rId14"/>
          </p:cNvPr>
          <p:cNvPicPr>
            <a:picLocks noChangeAspect="1" noChangeArrowheads="1"/>
          </p:cNvPicPr>
          <p:nvPr/>
        </p:nvPicPr>
        <p:blipFill>
          <a:blip r:embed="rId15" cstate="print"/>
          <a:srcRect/>
          <a:stretch>
            <a:fillRect/>
          </a:stretch>
        </p:blipFill>
        <p:spPr bwMode="auto">
          <a:xfrm>
            <a:off x="768096" y="3319272"/>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AE481F3F-C3C9-8AA1-7929-E996245B19A3}"/>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0A72452A-08C8-9907-8746-FF408375B41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FFC5FDBD-60C5-D277-0A02-657C18130C88}"/>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ACACE6FF-BC01-AAAF-E364-70897F0C8CD0}"/>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1DB50126-382D-1437-4657-40B4C9020826}"/>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1A58D82C-6236-38DA-9488-69A71DE31DEE}"/>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FB7BCF9A-32FE-B138-9580-0B0BFEFD56F6}"/>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964404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Transmission</a:t>
            </a:r>
          </a:p>
        </p:txBody>
      </p:sp>
      <p:sp>
        <p:nvSpPr>
          <p:cNvPr id="4" name="TextBox 3"/>
          <p:cNvSpPr txBox="1"/>
          <p:nvPr/>
        </p:nvSpPr>
        <p:spPr>
          <a:xfrm>
            <a:off x="2779776" y="1536192"/>
            <a:ext cx="8797862"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designs and manufactures standard and custom RF/Microwave coaxial connectors, cable assemblies and passive components designed for military, satellite, aerospace, and commercial applications. AMAO has the most extensive RF connector Mil-Spec product offering of any supplier, including adapters, attenuators, and terminations.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Multiport High</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Density Connectors</a:t>
            </a:r>
            <a:r>
              <a:rPr lang="en-US" sz="1000" dirty="0">
                <a:latin typeface="Arial" panose="020B0604020202020204" pitchFamily="34" charset="0"/>
                <a:ea typeface="Open Sans Semibold" pitchFamily="34" charset="0"/>
                <a:cs typeface="Arial" panose="020B0604020202020204" pitchFamily="34" charset="0"/>
              </a:rPr>
              <a:t>: </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Provides connectivity and maintainability with quick mate/de-mate of multiple cable assemblies</a:t>
            </a:r>
          </a:p>
        </p:txBody>
      </p:sp>
      <p:sp>
        <p:nvSpPr>
          <p:cNvPr id="10" name="Rectangle 9"/>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High Speed RF</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Complete line of high frequency cable assemblies featuring low solder wicking and high cable flexibility</a:t>
            </a:r>
          </a:p>
        </p:txBody>
      </p:sp>
      <p:sp>
        <p:nvSpPr>
          <p:cNvPr id="11" name="Rectangle 10"/>
          <p:cNvSpPr/>
          <p:nvPr/>
        </p:nvSpPr>
        <p:spPr>
          <a:xfrm>
            <a:off x="9692640" y="5038344"/>
            <a:ext cx="1728192" cy="861774"/>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PhaseTrack</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Designed for applications demanding minimal phase change over temperature</a:t>
            </a:r>
          </a:p>
        </p:txBody>
      </p:sp>
      <p:sp>
        <p:nvSpPr>
          <p:cNvPr id="24" name="Rectangle 23"/>
          <p:cNvSpPr/>
          <p:nvPr/>
        </p:nvSpPr>
        <p:spPr>
          <a:xfrm>
            <a:off x="2322576" y="357530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VITA 66.5</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Latest addition to the RF/coaxial section of the VPX platform -- VITA 66.5 RF/Fiber Hybrid connectors</a:t>
            </a:r>
          </a:p>
        </p:txBody>
      </p:sp>
      <p:sp>
        <p:nvSpPr>
          <p:cNvPr id="25" name="Rectangle 24"/>
          <p:cNvSpPr/>
          <p:nvPr/>
        </p:nvSpPr>
        <p:spPr>
          <a:xfrm>
            <a:off x="6016752" y="3575304"/>
            <a:ext cx="1800200"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Millimeter Wave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speed 2.92mm, 2.4mm &amp; 1.85mm connectors, cable assemblies &amp; adapters (DC – 67 GHz)</a:t>
            </a:r>
          </a:p>
        </p:txBody>
      </p:sp>
      <p:sp>
        <p:nvSpPr>
          <p:cNvPr id="26" name="Rectangle 25"/>
          <p:cNvSpPr/>
          <p:nvPr/>
        </p:nvSpPr>
        <p:spPr>
          <a:xfrm>
            <a:off x="9692640" y="3575304"/>
            <a:ext cx="1872208"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RF Printed Circuit Boards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Printed circuit board consisting of one or more conductive layers used in High-Frequency antenna and radar applications</a:t>
            </a:r>
          </a:p>
        </p:txBody>
      </p:sp>
      <p:pic>
        <p:nvPicPr>
          <p:cNvPr id="27652" name="Picture 4" descr="M:\Shared\AMAO Website\Final Product Website Photos\RF_Printed_Circuit_Boards.jpg">
            <a:hlinkClick r:id="rId2"/>
          </p:cNvPr>
          <p:cNvPicPr>
            <a:picLocks noChangeAspect="1" noChangeArrowheads="1"/>
          </p:cNvPicPr>
          <p:nvPr/>
        </p:nvPicPr>
        <p:blipFill>
          <a:blip r:embed="rId3" cstate="print"/>
          <a:srcRect/>
          <a:stretch>
            <a:fillRect/>
          </a:stretch>
        </p:blipFill>
        <p:spPr bwMode="auto">
          <a:xfrm>
            <a:off x="8110728" y="3319272"/>
            <a:ext cx="1371600" cy="1371600"/>
          </a:xfrm>
          <a:prstGeom prst="rect">
            <a:avLst/>
          </a:prstGeom>
          <a:noFill/>
        </p:spPr>
      </p:pic>
      <p:pic>
        <p:nvPicPr>
          <p:cNvPr id="27655" name="Picture 7" descr="M:\Shared\AMAO Website\Final Product Website Photos\High_Speed_RF_Cable_Assemblies_2.jpg">
            <a:hlinkClick r:id="rId4"/>
          </p:cNvPr>
          <p:cNvPicPr>
            <a:picLocks noChangeAspect="1" noChangeArrowheads="1"/>
          </p:cNvPicPr>
          <p:nvPr/>
        </p:nvPicPr>
        <p:blipFill>
          <a:blip r:embed="rId5" cstate="print"/>
          <a:srcRect/>
          <a:stretch>
            <a:fillRect/>
          </a:stretch>
        </p:blipFill>
        <p:spPr bwMode="auto">
          <a:xfrm>
            <a:off x="4434840" y="4846320"/>
            <a:ext cx="1371600" cy="1371600"/>
          </a:xfrm>
          <a:prstGeom prst="rect">
            <a:avLst/>
          </a:prstGeom>
          <a:noFill/>
        </p:spPr>
      </p:pic>
      <p:pic>
        <p:nvPicPr>
          <p:cNvPr id="27657" name="Picture 9" descr="M:\Shared\AMAO Website\Icons\Technologies\RF-Transmission.jpg">
            <a:hlinkClick r:id="rId6"/>
          </p:cNvPr>
          <p:cNvPicPr>
            <a:picLocks noChangeAspect="1" noChangeArrowheads="1"/>
          </p:cNvPicPr>
          <p:nvPr/>
        </p:nvPicPr>
        <p:blipFill>
          <a:blip r:embed="rId7" cstate="print"/>
          <a:srcRect/>
          <a:stretch>
            <a:fillRect/>
          </a:stretch>
        </p:blipFill>
        <p:spPr bwMode="auto">
          <a:xfrm>
            <a:off x="768096" y="1234440"/>
            <a:ext cx="1828800" cy="1828800"/>
          </a:xfrm>
          <a:prstGeom prst="rect">
            <a:avLst/>
          </a:prstGeom>
          <a:noFill/>
        </p:spPr>
      </p:pic>
      <p:pic>
        <p:nvPicPr>
          <p:cNvPr id="21" name="Picture 8" descr="M:\Shared\AMAO Website\Final Product Website Photos\Phasetrack_Cable_Assemblies.jpg">
            <a:hlinkClick r:id="rId8"/>
          </p:cNvPr>
          <p:cNvPicPr>
            <a:picLocks noChangeAspect="1" noChangeArrowheads="1"/>
          </p:cNvPicPr>
          <p:nvPr/>
        </p:nvPicPr>
        <p:blipFill>
          <a:blip r:embed="rId9" cstate="print"/>
          <a:srcRect/>
          <a:stretch>
            <a:fillRect/>
          </a:stretch>
        </p:blipFill>
        <p:spPr bwMode="auto">
          <a:xfrm>
            <a:off x="8110728" y="4846320"/>
            <a:ext cx="1371600" cy="1371600"/>
          </a:xfrm>
          <a:prstGeom prst="rect">
            <a:avLst/>
          </a:prstGeom>
          <a:noFill/>
        </p:spPr>
      </p:pic>
      <p:pic>
        <p:nvPicPr>
          <p:cNvPr id="22" name="Picture 2" descr="http://amphenolmao.com/Content/images/products/Multiport.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32" name="Picture 2" descr="F:\Marketing\Public\Photos\1_Photo_Box_Pictures\MM Wave\MM_Wave.png">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6879" b="-16094"/>
          <a:stretch/>
        </p:blipFill>
        <p:spPr bwMode="auto">
          <a:xfrm>
            <a:off x="4434840" y="3319272"/>
            <a:ext cx="1375304" cy="13716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8C63A044-A219-9857-B022-9A2603693EBF}"/>
              </a:ext>
            </a:extLst>
          </p:cNvPr>
          <p:cNvGrpSpPr/>
          <p:nvPr/>
        </p:nvGrpSpPr>
        <p:grpSpPr>
          <a:xfrm>
            <a:off x="3071664" y="6589574"/>
            <a:ext cx="6048672" cy="217130"/>
            <a:chOff x="3071664" y="6614454"/>
            <a:chExt cx="6048672" cy="217130"/>
          </a:xfrm>
        </p:grpSpPr>
        <p:sp>
          <p:nvSpPr>
            <p:cNvPr id="5" name="Rectangle 4">
              <a:hlinkClick r:id="rId14" action="ppaction://hlinksldjump"/>
              <a:extLst>
                <a:ext uri="{FF2B5EF4-FFF2-40B4-BE49-F238E27FC236}">
                  <a16:creationId xmlns:a16="http://schemas.microsoft.com/office/drawing/2014/main" id="{8644EC0A-F4DE-4BC9-B14A-DB9E51BA6A57}"/>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5" action="ppaction://hlinksldjump"/>
              <a:extLst>
                <a:ext uri="{FF2B5EF4-FFF2-40B4-BE49-F238E27FC236}">
                  <a16:creationId xmlns:a16="http://schemas.microsoft.com/office/drawing/2014/main" id="{D34E02B6-9F5A-205D-6C5C-5B97D9C2A399}"/>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6" action="ppaction://hlinksldjump"/>
              <a:extLst>
                <a:ext uri="{FF2B5EF4-FFF2-40B4-BE49-F238E27FC236}">
                  <a16:creationId xmlns:a16="http://schemas.microsoft.com/office/drawing/2014/main" id="{CD8F47CA-45ED-E14B-3013-79CE8FD2F2D7}"/>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7" action="ppaction://hlinksldjump"/>
              <a:extLst>
                <a:ext uri="{FF2B5EF4-FFF2-40B4-BE49-F238E27FC236}">
                  <a16:creationId xmlns:a16="http://schemas.microsoft.com/office/drawing/2014/main" id="{AAEAF14F-5E3E-5A3D-D300-B5A88FC696A7}"/>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8" action="ppaction://hlinksldjump"/>
              <a:extLst>
                <a:ext uri="{FF2B5EF4-FFF2-40B4-BE49-F238E27FC236}">
                  <a16:creationId xmlns:a16="http://schemas.microsoft.com/office/drawing/2014/main" id="{21475E95-1BE7-B0F5-AA90-68FCF1366BC2}"/>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9" action="ppaction://hlinksldjump"/>
              <a:extLst>
                <a:ext uri="{FF2B5EF4-FFF2-40B4-BE49-F238E27FC236}">
                  <a16:creationId xmlns:a16="http://schemas.microsoft.com/office/drawing/2014/main" id="{5C7DCE79-17BE-82A7-AE63-651157CFD974}"/>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4098" name="Picture 2" descr="Picture for category VITA 66.5 RF/Fiber Hybrid Connectors">
            <a:hlinkClick r:id="rId20"/>
            <a:extLst>
              <a:ext uri="{FF2B5EF4-FFF2-40B4-BE49-F238E27FC236}">
                <a16:creationId xmlns:a16="http://schemas.microsoft.com/office/drawing/2014/main" id="{307334AF-5703-7314-CCF6-9730FA0F09E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9083" y="3429000"/>
            <a:ext cx="1369626" cy="109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636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Electronics Packaging</a:t>
            </a:r>
          </a:p>
        </p:txBody>
      </p:sp>
      <p:sp>
        <p:nvSpPr>
          <p:cNvPr id="4" name="TextBox 3"/>
          <p:cNvSpPr txBox="1"/>
          <p:nvPr/>
        </p:nvSpPr>
        <p:spPr>
          <a:xfrm>
            <a:off x="2779776" y="1536192"/>
            <a:ext cx="8797862"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At Amphenol, we understand that high reliability electronics requires state-of-the art equipment, experienced and passionate people, and rigorous process validation. AMAO’s expertise in electronics design, design-for-manufacturer, assembly, and test is second-to-none in the industry.</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Ethernet Switches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Continuous and secure data transmission between all communication equipment</a:t>
            </a:r>
          </a:p>
        </p:txBody>
      </p:sp>
      <p:sp>
        <p:nvSpPr>
          <p:cNvPr id="10" name="Rectangle 9"/>
          <p:cNvSpPr/>
          <p:nvPr/>
        </p:nvSpPr>
        <p:spPr>
          <a:xfrm>
            <a:off x="6016752" y="5038344"/>
            <a:ext cx="1903685"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Remote Data Concentrators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Converts analog and discrete signals to digital format for streaming over the </a:t>
            </a:r>
            <a:r>
              <a:rPr lang="en-US" sz="1000" dirty="0" err="1">
                <a:latin typeface="Arial" panose="020B0604020202020204" pitchFamily="34" charset="0"/>
                <a:ea typeface="Open Sans Light" panose="020B0306030504020204" pitchFamily="34" charset="0"/>
                <a:cs typeface="Arial" panose="020B0604020202020204" pitchFamily="34" charset="0"/>
              </a:rPr>
              <a:t>databus</a:t>
            </a:r>
            <a:r>
              <a:rPr lang="en-US" sz="1000" dirty="0">
                <a:latin typeface="Arial" panose="020B0604020202020204" pitchFamily="34" charset="0"/>
                <a:ea typeface="Open Sans Light" panose="020B0306030504020204" pitchFamily="34" charset="0"/>
                <a:cs typeface="Arial" panose="020B0604020202020204" pitchFamily="34" charset="0"/>
              </a:rPr>
              <a:t> of any aircraft management system</a:t>
            </a:r>
          </a:p>
        </p:txBody>
      </p:sp>
      <p:sp>
        <p:nvSpPr>
          <p:cNvPr id="11" name="Rectangle 10"/>
          <p:cNvSpPr/>
          <p:nvPr/>
        </p:nvSpPr>
        <p:spPr>
          <a:xfrm>
            <a:off x="9692640" y="503834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Electronic Assemblies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High reliability electronics that meet or exceed all requirements and expectations</a:t>
            </a:r>
          </a:p>
        </p:txBody>
      </p:sp>
      <p:sp>
        <p:nvSpPr>
          <p:cNvPr id="24" name="Rectangle 23"/>
          <p:cNvSpPr/>
          <p:nvPr/>
        </p:nvSpPr>
        <p:spPr>
          <a:xfrm>
            <a:off x="2322576" y="3575304"/>
            <a:ext cx="182993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Configurable Interconnects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Custom interconnect devices with embedded intelligence and processing capability</a:t>
            </a:r>
          </a:p>
        </p:txBody>
      </p:sp>
      <p:sp>
        <p:nvSpPr>
          <p:cNvPr id="25" name="Rectangle 24"/>
          <p:cNvSpPr/>
          <p:nvPr/>
        </p:nvSpPr>
        <p:spPr>
          <a:xfrm>
            <a:off x="6016751" y="3575304"/>
            <a:ext cx="1905917"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Harnesses and Cable Assemblies</a:t>
            </a:r>
            <a:r>
              <a:rPr lang="en-US" sz="1000" dirty="0">
                <a:latin typeface="Arial" panose="020B0604020202020204" pitchFamily="34" charset="0"/>
                <a:ea typeface="Open Sans Semibold" pitchFamily="34" charset="0"/>
                <a:cs typeface="Arial" panose="020B0604020202020204" pitchFamily="34" charset="0"/>
              </a:rPr>
              <a:t>: </a:t>
            </a:r>
            <a:r>
              <a:rPr lang="en-US" sz="1000" dirty="0">
                <a:latin typeface="Arial" panose="020B0604020202020204" pitchFamily="34" charset="0"/>
                <a:ea typeface="Open Sans Light" panose="020B0306030504020204" pitchFamily="34" charset="0"/>
                <a:cs typeface="Arial" panose="020B0604020202020204" pitchFamily="34" charset="0"/>
              </a:rPr>
              <a:t>Harnesses are typically open-loomed or over-braided to precise electrical systems, environmental, and mechanical requirements</a:t>
            </a:r>
          </a:p>
        </p:txBody>
      </p:sp>
      <p:sp>
        <p:nvSpPr>
          <p:cNvPr id="26" name="Rectangle 25"/>
          <p:cNvSpPr/>
          <p:nvPr/>
        </p:nvSpPr>
        <p:spPr>
          <a:xfrm>
            <a:off x="9692640" y="3575304"/>
            <a:ext cx="1872208"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Copper-to-Fiber</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Digital Media Converters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Copper-to-fiber and fiber-to-copper media conversion with our hybrid integrated connectors</a:t>
            </a:r>
          </a:p>
        </p:txBody>
      </p:sp>
      <p:pic>
        <p:nvPicPr>
          <p:cNvPr id="28674" name="Picture 2" descr="M:\Shared\AMAO Website\Icons\Technologies\Electronics_Packaging.jpg">
            <a:hlinkClick r:id="rId2"/>
          </p:cNvPr>
          <p:cNvPicPr>
            <a:picLocks noChangeAspect="1" noChangeArrowheads="1"/>
          </p:cNvPicPr>
          <p:nvPr/>
        </p:nvPicPr>
        <p:blipFill>
          <a:blip r:embed="rId3" cstate="print"/>
          <a:srcRect/>
          <a:stretch>
            <a:fillRect/>
          </a:stretch>
        </p:blipFill>
        <p:spPr bwMode="auto">
          <a:xfrm>
            <a:off x="768096" y="1234440"/>
            <a:ext cx="1828800" cy="1828800"/>
          </a:xfrm>
          <a:prstGeom prst="rect">
            <a:avLst/>
          </a:prstGeom>
          <a:noFill/>
        </p:spPr>
      </p:pic>
      <p:pic>
        <p:nvPicPr>
          <p:cNvPr id="28675" name="Picture 3" descr="M:\Shared\AMAO Website\Final Product Website Photos\Configurable_Interconnects.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28676" name="Picture 4" descr="M:\Shared\AMAO Website\Final Product Website Photos\Harnesses_Cable_Assemblies.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28677" name="Picture 5" descr="M:\Shared\AMAO Website\Final Product Website Photos\Copper-to-Fiber_Digital_Media_Converters.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28678" name="Picture 6" descr="M:\Shared\AMAO Website\Final Product Website Photos\Ethernet_Switch.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28679" name="Picture 7" descr="M:\Shared\AMAO Website\Final Product Website Photos\Remote_Data_Concentrators.jpg">
            <a:hlinkClick r:id="rId12"/>
          </p:cNvPr>
          <p:cNvPicPr>
            <a:picLocks noChangeAspect="1" noChangeArrowheads="1"/>
          </p:cNvPicPr>
          <p:nvPr/>
        </p:nvPicPr>
        <p:blipFill>
          <a:blip r:embed="rId13" cstate="print"/>
          <a:srcRect/>
          <a:stretch>
            <a:fillRect/>
          </a:stretch>
        </p:blipFill>
        <p:spPr bwMode="auto">
          <a:xfrm>
            <a:off x="4434840" y="4846320"/>
            <a:ext cx="1371600" cy="1371600"/>
          </a:xfrm>
          <a:prstGeom prst="rect">
            <a:avLst/>
          </a:prstGeom>
          <a:noFill/>
        </p:spPr>
      </p:pic>
      <p:pic>
        <p:nvPicPr>
          <p:cNvPr id="21" name="Picture 10" descr="M:\Shared\AMAO Website\Final Product Website Photos\Electronic_Assemblies.jpg">
            <a:hlinkClick r:id="rId14"/>
          </p:cNvPr>
          <p:cNvPicPr>
            <a:picLocks noChangeAspect="1" noChangeArrowheads="1"/>
          </p:cNvPicPr>
          <p:nvPr/>
        </p:nvPicPr>
        <p:blipFill>
          <a:blip r:embed="rId15"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technology icon or product images above for more information</a:t>
            </a:r>
          </a:p>
        </p:txBody>
      </p:sp>
      <p:grpSp>
        <p:nvGrpSpPr>
          <p:cNvPr id="3" name="Group 2">
            <a:extLst>
              <a:ext uri="{FF2B5EF4-FFF2-40B4-BE49-F238E27FC236}">
                <a16:creationId xmlns:a16="http://schemas.microsoft.com/office/drawing/2014/main" id="{8EC3B03C-FB62-7105-9DF6-C328B8A3CB34}"/>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4704BBCA-E670-DB71-554D-B60D7CDA0C3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7FF4DA5D-3503-0F98-8C17-6FB749339E49}"/>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4457E49F-9579-8C30-4B15-70D657F6B02D}"/>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2C8C2226-9110-749C-352E-1B76DD6812C4}"/>
                </a:ext>
              </a:extLst>
            </p:cNvPr>
            <p:cNvSpPr/>
            <p:nvPr/>
          </p:nvSpPr>
          <p:spPr bwMode="auto">
            <a:xfrm>
              <a:off x="7104112"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BDEC0CDD-419A-20D8-1EC0-502E538B94C8}"/>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CD68654B-FA7A-148E-3254-831E5DBC8140}"/>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495646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AMAO Markets Served Slides</a:t>
            </a:r>
          </a:p>
        </p:txBody>
      </p:sp>
      <p:grpSp>
        <p:nvGrpSpPr>
          <p:cNvPr id="3" name="Group 2">
            <a:extLst>
              <a:ext uri="{FF2B5EF4-FFF2-40B4-BE49-F238E27FC236}">
                <a16:creationId xmlns:a16="http://schemas.microsoft.com/office/drawing/2014/main" id="{9875870E-0FC4-4D78-4489-ED6E55FF1B7E}"/>
              </a:ext>
            </a:extLst>
          </p:cNvPr>
          <p:cNvGrpSpPr/>
          <p:nvPr/>
        </p:nvGrpSpPr>
        <p:grpSpPr>
          <a:xfrm>
            <a:off x="3071664" y="6589574"/>
            <a:ext cx="6048672" cy="217130"/>
            <a:chOff x="3071664" y="6614454"/>
            <a:chExt cx="6048672" cy="217130"/>
          </a:xfrm>
        </p:grpSpPr>
        <p:sp>
          <p:nvSpPr>
            <p:cNvPr id="4" name="Rectangle 3">
              <a:hlinkClick r:id="rId2" action="ppaction://hlinksldjump"/>
              <a:extLst>
                <a:ext uri="{FF2B5EF4-FFF2-40B4-BE49-F238E27FC236}">
                  <a16:creationId xmlns:a16="http://schemas.microsoft.com/office/drawing/2014/main" id="{8190C76A-C7E4-CE3D-6043-48C364E47AF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5" name="Rectangle 4">
              <a:hlinkClick r:id="rId3" action="ppaction://hlinksldjump"/>
              <a:extLst>
                <a:ext uri="{FF2B5EF4-FFF2-40B4-BE49-F238E27FC236}">
                  <a16:creationId xmlns:a16="http://schemas.microsoft.com/office/drawing/2014/main" id="{42812E25-5749-C32C-6E02-FCAF4AD731EB}"/>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6" name="Rectangle 5">
              <a:hlinkClick r:id="rId4" action="ppaction://hlinksldjump"/>
              <a:extLst>
                <a:ext uri="{FF2B5EF4-FFF2-40B4-BE49-F238E27FC236}">
                  <a16:creationId xmlns:a16="http://schemas.microsoft.com/office/drawing/2014/main" id="{9681AB9A-A9A2-7264-BD16-4E7BACAA2EA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7" name="Rectangle 6">
              <a:hlinkClick r:id="rId5" action="ppaction://hlinksldjump"/>
              <a:extLst>
                <a:ext uri="{FF2B5EF4-FFF2-40B4-BE49-F238E27FC236}">
                  <a16:creationId xmlns:a16="http://schemas.microsoft.com/office/drawing/2014/main" id="{D08F2254-14AA-6FDD-2D5E-9EFDF3037582}"/>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8" name="Rectangle 7">
              <a:hlinkClick r:id="rId6" action="ppaction://hlinksldjump"/>
              <a:extLst>
                <a:ext uri="{FF2B5EF4-FFF2-40B4-BE49-F238E27FC236}">
                  <a16:creationId xmlns:a16="http://schemas.microsoft.com/office/drawing/2014/main" id="{4C526D6E-5B37-132E-EED2-B5D2335BAF3E}"/>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9" name="Rectangle 8">
              <a:hlinkClick r:id="rId7" action="ppaction://hlinksldjump"/>
              <a:extLst>
                <a:ext uri="{FF2B5EF4-FFF2-40B4-BE49-F238E27FC236}">
                  <a16:creationId xmlns:a16="http://schemas.microsoft.com/office/drawing/2014/main" id="{2DE29F51-AF96-505F-FC85-0B20D6443BF1}"/>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4157262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Aircraft</a:t>
            </a:r>
          </a:p>
        </p:txBody>
      </p:sp>
      <p:sp>
        <p:nvSpPr>
          <p:cNvPr id="4" name="TextBox 3"/>
          <p:cNvSpPr txBox="1"/>
          <p:nvPr/>
        </p:nvSpPr>
        <p:spPr>
          <a:xfrm>
            <a:off x="4511825" y="1536192"/>
            <a:ext cx="7065813"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designs and builds high-speed, high-reliable, ruggedized product solutions for all subsystems in proven legacy aircraft, the newest unmanned aircraft or rotorcraft, or the most technologically advanced future military aircraft.</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5" y="4993586"/>
            <a:ext cx="2070381"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Analog-to-Digital Media Converters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Integrated Converters support input through HF 50Ω MMCX RF type interconnects in a rugged, SFF MIL-DTL-38999 package</a:t>
            </a:r>
          </a:p>
          <a:p>
            <a:endParaRPr lang="en-US" sz="10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p:cNvSpPr/>
          <p:nvPr/>
        </p:nvSpPr>
        <p:spPr>
          <a:xfrm>
            <a:off x="6016752" y="4993586"/>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VITA 67.1/2 Products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The RF addition to the VPX platform utilizes floating SMPM contacts to ensure excellent RF performance in any mating condition</a:t>
            </a:r>
          </a:p>
        </p:txBody>
      </p:sp>
      <p:sp>
        <p:nvSpPr>
          <p:cNvPr id="11" name="Rectangle 10"/>
          <p:cNvSpPr/>
          <p:nvPr/>
        </p:nvSpPr>
        <p:spPr>
          <a:xfrm>
            <a:off x="9692640" y="4993586"/>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Electro Mechanical Integration</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Robust operations, engineering, and quality systems to build complex assemblies</a:t>
            </a:r>
          </a:p>
        </p:txBody>
      </p:sp>
      <p:sp>
        <p:nvSpPr>
          <p:cNvPr id="24" name="Rectangle 23"/>
          <p:cNvSpPr/>
          <p:nvPr/>
        </p:nvSpPr>
        <p:spPr>
          <a:xfrm>
            <a:off x="2322576" y="3575304"/>
            <a:ext cx="1878548"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RNJ</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Connects electrical or optical rack and panel without any coupling / uncoupling system. MIL DTL 38999 derivative.</a:t>
            </a:r>
          </a:p>
        </p:txBody>
      </p:sp>
      <p:sp>
        <p:nvSpPr>
          <p:cNvPr id="25" name="Rectangle 24"/>
          <p:cNvSpPr/>
          <p:nvPr/>
        </p:nvSpPr>
        <p:spPr>
          <a:xfrm>
            <a:off x="6016752" y="3575304"/>
            <a:ext cx="1800200"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LRM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Meet the high density needs of today’s integrated electronic modules</a:t>
            </a:r>
          </a:p>
        </p:txBody>
      </p:sp>
      <p:sp>
        <p:nvSpPr>
          <p:cNvPr id="26" name="Rectangle 25"/>
          <p:cNvSpPr/>
          <p:nvPr/>
        </p:nvSpPr>
        <p:spPr>
          <a:xfrm>
            <a:off x="9692640" y="3575304"/>
            <a:ext cx="1944216" cy="861774"/>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MilTech</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Designed and qualified to the harshest operating conditions and requirements of military aircraft</a:t>
            </a:r>
          </a:p>
        </p:txBody>
      </p:sp>
      <p:pic>
        <p:nvPicPr>
          <p:cNvPr id="29698" name="Picture 2" descr="M:\Shared\AMAO Website\Markets\Markets Photos\Military_Aircraft.jpg">
            <a:hlinkClick r:id="rId2"/>
          </p:cNvPr>
          <p:cNvPicPr>
            <a:picLocks noChangeAspect="1" noChangeArrowheads="1"/>
          </p:cNvPicPr>
          <p:nvPr/>
        </p:nvPicPr>
        <p:blipFill>
          <a:blip r:embed="rId3" cstate="print"/>
          <a:srcRect/>
          <a:stretch>
            <a:fillRect/>
          </a:stretch>
        </p:blipFill>
        <p:spPr bwMode="auto">
          <a:xfrm>
            <a:off x="768096" y="1234440"/>
            <a:ext cx="3327288" cy="1828800"/>
          </a:xfrm>
          <a:prstGeom prst="rect">
            <a:avLst/>
          </a:prstGeom>
          <a:noFill/>
        </p:spPr>
      </p:pic>
      <p:pic>
        <p:nvPicPr>
          <p:cNvPr id="29700" name="Picture 4" descr="M:\Shared\AMAO Website\Final Product Website Photos\LRM.jpg">
            <a:hlinkClick r:id="rId4"/>
          </p:cNvPr>
          <p:cNvPicPr>
            <a:picLocks noChangeAspect="1" noChangeArrowheads="1"/>
          </p:cNvPicPr>
          <p:nvPr/>
        </p:nvPicPr>
        <p:blipFill>
          <a:blip r:embed="rId5" cstate="print"/>
          <a:srcRect/>
          <a:stretch>
            <a:fillRect/>
          </a:stretch>
        </p:blipFill>
        <p:spPr bwMode="auto">
          <a:xfrm>
            <a:off x="4434840" y="3319272"/>
            <a:ext cx="1371600" cy="1371600"/>
          </a:xfrm>
          <a:prstGeom prst="rect">
            <a:avLst/>
          </a:prstGeom>
          <a:noFill/>
        </p:spPr>
      </p:pic>
      <p:pic>
        <p:nvPicPr>
          <p:cNvPr id="29701" name="Picture 5" descr="M:\Shared\AMAO Website\Final Product Website Photos\Miltech_Microwave_Assemblies.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29702" name="Picture 6" descr="M:\Shared\AMAO Website\Final Product Website Photos\Analog-to-Digital_Media_Converters.jpg">
            <a:hlinkClick r:id="rId8"/>
          </p:cNvPr>
          <p:cNvPicPr>
            <a:picLocks noChangeAspect="1" noChangeArrowheads="1"/>
          </p:cNvPicPr>
          <p:nvPr/>
        </p:nvPicPr>
        <p:blipFill>
          <a:blip r:embed="rId9" cstate="print"/>
          <a:srcRect/>
          <a:stretch>
            <a:fillRect/>
          </a:stretch>
        </p:blipFill>
        <p:spPr bwMode="auto">
          <a:xfrm>
            <a:off x="768096" y="4846320"/>
            <a:ext cx="1371600" cy="1371600"/>
          </a:xfrm>
          <a:prstGeom prst="rect">
            <a:avLst/>
          </a:prstGeom>
          <a:noFill/>
        </p:spPr>
      </p:pic>
      <p:pic>
        <p:nvPicPr>
          <p:cNvPr id="29704" name="Picture 8" descr="M:\Shared\AMAO Website\Final Product Website Photos\Electro-Mechanical_Integration.jpg">
            <a:hlinkClick r:id="rId10"/>
          </p:cNvPr>
          <p:cNvPicPr>
            <a:picLocks noChangeAspect="1" noChangeArrowheads="1"/>
          </p:cNvPicPr>
          <p:nvPr/>
        </p:nvPicPr>
        <p:blipFill>
          <a:blip r:embed="rId11" cstate="print"/>
          <a:srcRect/>
          <a:stretch>
            <a:fillRect/>
          </a:stretch>
        </p:blipFill>
        <p:spPr bwMode="auto">
          <a:xfrm>
            <a:off x="8110728" y="4846320"/>
            <a:ext cx="1371600" cy="1371600"/>
          </a:xfrm>
          <a:prstGeom prst="rect">
            <a:avLst/>
          </a:prstGeom>
          <a:noFill/>
        </p:spPr>
      </p:pic>
      <p:pic>
        <p:nvPicPr>
          <p:cNvPr id="38" name="Picture 37" descr="RNJ_Rack_Panel_Circular.jpg">
            <a:hlinkClick r:id="rId12"/>
          </p:cNvPr>
          <p:cNvPicPr>
            <a:picLocks noChangeAspect="1"/>
          </p:cNvPicPr>
          <p:nvPr/>
        </p:nvPicPr>
        <p:blipFill>
          <a:blip r:embed="rId13" cstate="print"/>
          <a:stretch>
            <a:fillRect/>
          </a:stretch>
        </p:blipFill>
        <p:spPr>
          <a:xfrm>
            <a:off x="768096" y="3319272"/>
            <a:ext cx="1371600" cy="1371600"/>
          </a:xfrm>
          <a:prstGeom prst="rect">
            <a:avLst/>
          </a:prstGeom>
        </p:spPr>
      </p:pic>
      <p:pic>
        <p:nvPicPr>
          <p:cNvPr id="29" name="Picture 4" descr="F:\Marketing\Public\Photos\1_Photo_Box_Pictures\Vita\VITA_67_Block_Fade.png">
            <a:hlinkClick r:id="rId14"/>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5930" r="9458" b="11591"/>
          <a:stretch/>
        </p:blipFill>
        <p:spPr bwMode="auto">
          <a:xfrm>
            <a:off x="4434840" y="484632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446A6685-709B-C629-964D-8B8BDE171B4E}"/>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69CAF4C5-772A-3CCB-F8AD-6826A38C136C}"/>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319579AA-57E9-0AF0-AAE3-19F47B00877B}"/>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0AC192A9-6861-ED03-F0B5-64696564D9A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C6397E42-7418-EB2E-8F2C-667E864CD2D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8272E5BA-4A00-927A-80AF-434F0DDF6633}"/>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0D77F34A-1982-0E5C-9BAE-7E472C6927C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891629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Aircraft</a:t>
            </a:r>
          </a:p>
        </p:txBody>
      </p:sp>
      <p:sp>
        <p:nvSpPr>
          <p:cNvPr id="4" name="TextBox 3"/>
          <p:cNvSpPr txBox="1"/>
          <p:nvPr/>
        </p:nvSpPr>
        <p:spPr>
          <a:xfrm>
            <a:off x="4511824" y="1536192"/>
            <a:ext cx="7065814"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follows the latest trends in the commercial aerospace market to ensure we provide the right product solutions for the smallest general aviation and business jet to the largest commercial airliner.</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EN 4165 / SIM</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Monomodule</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Mono-modular, push-pull connector ideal for IFE, Cabin Service Systems, and other system requirements</a:t>
            </a:r>
          </a:p>
        </p:txBody>
      </p:sp>
      <p:sp>
        <p:nvSpPr>
          <p:cNvPr id="10" name="Rectangle 9"/>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Engine &amp;</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Systems Controls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Manufacture electronic assemblies that control and operate APUs, turbine engines, and other systems</a:t>
            </a:r>
          </a:p>
        </p:txBody>
      </p:sp>
      <p:sp>
        <p:nvSpPr>
          <p:cNvPr id="11" name="Rectangle 10"/>
          <p:cNvSpPr/>
          <p:nvPr/>
        </p:nvSpPr>
        <p:spPr>
          <a:xfrm>
            <a:off x="9692640" y="5038344"/>
            <a:ext cx="1728192" cy="1015663"/>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Aerostructure</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Build-to-spec and/or build- to-print requirements to form boards of electrical harnesses</a:t>
            </a:r>
          </a:p>
        </p:txBody>
      </p:sp>
      <p:sp>
        <p:nvSpPr>
          <p:cNvPr id="24" name="Rectangle 23"/>
          <p:cNvSpPr/>
          <p:nvPr/>
        </p:nvSpPr>
        <p:spPr>
          <a:xfrm>
            <a:off x="2322576" y="357530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HTC Titanium</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Titanium connectors with comparable performance to Stainless Steel, but with a 30% weight-savings</a:t>
            </a:r>
          </a:p>
        </p:txBody>
      </p:sp>
      <p:sp>
        <p:nvSpPr>
          <p:cNvPr id="25" name="Rectangle 24"/>
          <p:cNvSpPr/>
          <p:nvPr/>
        </p:nvSpPr>
        <p:spPr>
          <a:xfrm>
            <a:off x="6016752" y="3575304"/>
            <a:ext cx="1800200" cy="707886"/>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Luminus</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Lightweight, cost-effective connectors that are highly reliable and simple to use</a:t>
            </a:r>
          </a:p>
        </p:txBody>
      </p:sp>
      <p:sp>
        <p:nvSpPr>
          <p:cNvPr id="26" name="Rectangle 25"/>
          <p:cNvSpPr/>
          <p:nvPr/>
        </p:nvSpPr>
        <p:spPr>
          <a:xfrm>
            <a:off x="9692640" y="357530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Bantam Micro</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Bayonet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Where electrical performance must be met with affordability in aerospace applications</a:t>
            </a:r>
          </a:p>
        </p:txBody>
      </p:sp>
      <p:pic>
        <p:nvPicPr>
          <p:cNvPr id="30722" name="Picture 2" descr="M:\Shared\AMAO Website\Markets\Markets Photos\Commercial_Aircraft.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0723" name="Picture 3" descr="M:\Shared\AMAO Website\Final Product Website Photos\HTC_Titanium.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0724" name="Picture 4" descr="M:\Shared\AMAO Website\Final Product Website Photos\Luminus_Series.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30725" name="Picture 5" descr="M:\Shared\AMAO Website\Final Product Website Photos\Bantam.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30726" name="Picture 6" descr="M:\Shared\AMAO Website\Final Product Website Photos\Monomodule_EN4165_SIM.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30727" name="Picture 7" descr="M:\Shared\AMAO Website\Final Product Website Photos\Engines_Systems_Controls.jpg">
            <a:hlinkClick r:id="rId12"/>
          </p:cNvPr>
          <p:cNvPicPr>
            <a:picLocks noChangeAspect="1" noChangeArrowheads="1"/>
          </p:cNvPicPr>
          <p:nvPr/>
        </p:nvPicPr>
        <p:blipFill>
          <a:blip r:embed="rId13" cstate="print"/>
          <a:srcRect/>
          <a:stretch>
            <a:fillRect/>
          </a:stretch>
        </p:blipFill>
        <p:spPr bwMode="auto">
          <a:xfrm>
            <a:off x="4434840" y="4846320"/>
            <a:ext cx="1371600" cy="1371600"/>
          </a:xfrm>
          <a:prstGeom prst="rect">
            <a:avLst/>
          </a:prstGeom>
          <a:noFill/>
        </p:spPr>
      </p:pic>
      <p:pic>
        <p:nvPicPr>
          <p:cNvPr id="30728" name="Picture 8" descr="M:\Shared\AMAO Website\Final Product Website Photos\Aerostructure_Cable_Assemblies_2.jpg">
            <a:hlinkClick r:id="rId14"/>
          </p:cNvPr>
          <p:cNvPicPr>
            <a:picLocks noChangeAspect="1" noChangeArrowheads="1"/>
          </p:cNvPicPr>
          <p:nvPr/>
        </p:nvPicPr>
        <p:blipFill>
          <a:blip r:embed="rId15"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700014CF-139B-DEC9-8D0E-6065D517E44A}"/>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7EFA37C1-2B46-D648-EB77-97E7E582525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4D17666F-93E6-213E-202F-9678671EA9D7}"/>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43BF4485-B2C3-EBE9-5EF4-6B2593722C6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967F06BB-3DDD-D6C2-A3B9-F3DAC3AE6456}"/>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00823F0F-E9C4-A8C5-E31C-CFEA21015843}"/>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13DCE065-30C1-C0EE-46F4-348915D5CB97}"/>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13107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Avionics</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product portfolio, from terminal blocks and relay sockets to complex solutions combining fiber optics, EMI/EMP protection, backplane assemblies, and custom metal machining, meet the high-speed, high-density demands of flight control systems.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R-VPX Ruggedized VITA 46</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Ruggedized, high-speed, board-to-board interconnect system with data rates up to 10 GB/s</a:t>
            </a:r>
          </a:p>
        </p:txBody>
      </p:sp>
      <p:sp>
        <p:nvSpPr>
          <p:cNvPr id="10" name="Rectangle 9"/>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RF Printed Circuit Boards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Printed circuit board consisting of one or more conductive layers used in High-Frequency antenna and radar applications</a:t>
            </a:r>
          </a:p>
        </p:txBody>
      </p:sp>
      <p:sp>
        <p:nvSpPr>
          <p:cNvPr id="11" name="Rectangle 10"/>
          <p:cNvSpPr/>
          <p:nvPr/>
        </p:nvSpPr>
        <p:spPr>
          <a:xfrm>
            <a:off x="9692640" y="5038344"/>
            <a:ext cx="1872208"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High Speed</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RF 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Complete line of high frequency cable assemblies featuring low solder wicking and high cable flexibility</a:t>
            </a:r>
          </a:p>
        </p:txBody>
      </p:sp>
      <p:sp>
        <p:nvSpPr>
          <p:cNvPr id="24" name="Rectangle 23"/>
          <p:cNvSpPr/>
          <p:nvPr/>
        </p:nvSpPr>
        <p:spPr>
          <a:xfrm>
            <a:off x="2322576" y="3575304"/>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Multiport High Density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Provides connectivity and maintainability with quick mate/de-mate of multiple cable assemblies</a:t>
            </a:r>
          </a:p>
        </p:txBody>
      </p:sp>
      <p:sp>
        <p:nvSpPr>
          <p:cNvPr id="25" name="Rectangle 24"/>
          <p:cNvSpPr/>
          <p:nvPr/>
        </p:nvSpPr>
        <p:spPr>
          <a:xfrm>
            <a:off x="6016752" y="3575304"/>
            <a:ext cx="1800200"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PTNC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Precision version of the TNC offers users superior electrical characteristics</a:t>
            </a:r>
          </a:p>
        </p:txBody>
      </p:sp>
      <p:sp>
        <p:nvSpPr>
          <p:cNvPr id="26" name="Rectangle 25"/>
          <p:cNvSpPr/>
          <p:nvPr/>
        </p:nvSpPr>
        <p:spPr>
          <a:xfrm>
            <a:off x="9695837" y="3498359"/>
            <a:ext cx="2051720"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Board Level/Rectangular</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Fiber Optics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Wide range of rectangular connectors containing M29504, HD20, MT Ferrule Fiber Optic Termini, ARINC 801 Termini, &amp; </a:t>
            </a:r>
            <a:r>
              <a:rPr lang="en-US" sz="1000" dirty="0" err="1">
                <a:latin typeface="Arial" panose="020B0604020202020204" pitchFamily="34" charset="0"/>
                <a:ea typeface="Open Sans Light" panose="020B0306030504020204" pitchFamily="34" charset="0"/>
                <a:cs typeface="Arial" panose="020B0604020202020204" pitchFamily="34" charset="0"/>
              </a:rPr>
              <a:t>LuxBeam</a:t>
            </a:r>
            <a:r>
              <a:rPr lang="en-US" sz="1000" dirty="0">
                <a:latin typeface="Arial" panose="020B0604020202020204" pitchFamily="34" charset="0"/>
                <a:ea typeface="Open Sans Light" panose="020B0306030504020204" pitchFamily="34" charset="0"/>
                <a:cs typeface="Arial" panose="020B0604020202020204" pitchFamily="34" charset="0"/>
              </a:rPr>
              <a:t> FO termini</a:t>
            </a:r>
          </a:p>
        </p:txBody>
      </p:sp>
      <p:pic>
        <p:nvPicPr>
          <p:cNvPr id="31746" name="Picture 2" descr="M:\Shared\AMAO Website\Markets\Markets Photos\Avionics.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1747" name="Picture 3" descr="M:\Shared\AMAO Website\Final Product Website Photos\PTNC_Series.jpg">
            <a:hlinkClick r:id="rId4"/>
          </p:cNvPr>
          <p:cNvPicPr>
            <a:picLocks noChangeAspect="1" noChangeArrowheads="1"/>
          </p:cNvPicPr>
          <p:nvPr/>
        </p:nvPicPr>
        <p:blipFill>
          <a:blip r:embed="rId5" cstate="print"/>
          <a:srcRect/>
          <a:stretch>
            <a:fillRect/>
          </a:stretch>
        </p:blipFill>
        <p:spPr bwMode="auto">
          <a:xfrm>
            <a:off x="4434840" y="3319272"/>
            <a:ext cx="1371600" cy="1371600"/>
          </a:xfrm>
          <a:prstGeom prst="rect">
            <a:avLst/>
          </a:prstGeom>
          <a:noFill/>
        </p:spPr>
      </p:pic>
      <p:pic>
        <p:nvPicPr>
          <p:cNvPr id="31748" name="Picture 4" descr="M:\Shared\AMAO Website\Final Product Website Photos\Board_Level-Rectangular_Fiber_Optics.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31749" name="Picture 5" descr="M:\Shared\AMAO Website\Final Product Website Photos\Thumbnails\R-VPX_VITA_th.jpg">
            <a:hlinkClick r:id="rId8"/>
          </p:cNvPr>
          <p:cNvPicPr>
            <a:picLocks noChangeAspect="1" noChangeArrowheads="1"/>
          </p:cNvPicPr>
          <p:nvPr/>
        </p:nvPicPr>
        <p:blipFill>
          <a:blip r:embed="rId9" cstate="print"/>
          <a:srcRect/>
          <a:stretch>
            <a:fillRect/>
          </a:stretch>
        </p:blipFill>
        <p:spPr bwMode="auto">
          <a:xfrm>
            <a:off x="768096" y="4846320"/>
            <a:ext cx="1371600" cy="1371600"/>
          </a:xfrm>
          <a:prstGeom prst="rect">
            <a:avLst/>
          </a:prstGeom>
          <a:noFill/>
        </p:spPr>
      </p:pic>
      <p:pic>
        <p:nvPicPr>
          <p:cNvPr id="27" name="Picture 4" descr="M:\Shared\AMAO Website\Final Product Website Photos\RF_Printed_Circuit_Boards.jpg">
            <a:hlinkClick r:id="rId10"/>
          </p:cNvPr>
          <p:cNvPicPr>
            <a:picLocks noChangeAspect="1" noChangeArrowheads="1"/>
          </p:cNvPicPr>
          <p:nvPr/>
        </p:nvPicPr>
        <p:blipFill>
          <a:blip r:embed="rId11" cstate="print"/>
          <a:srcRect/>
          <a:stretch>
            <a:fillRect/>
          </a:stretch>
        </p:blipFill>
        <p:spPr bwMode="auto">
          <a:xfrm>
            <a:off x="4434840" y="4846320"/>
            <a:ext cx="1371600" cy="1371600"/>
          </a:xfrm>
          <a:prstGeom prst="rect">
            <a:avLst/>
          </a:prstGeom>
          <a:noFill/>
        </p:spPr>
      </p:pic>
      <p:pic>
        <p:nvPicPr>
          <p:cNvPr id="31750" name="Picture 6" descr="M:\Shared\AMAO Website\Final Product Website Photos\High_Speed_RF_Cable_Assemblies_2.jpg">
            <a:hlinkClick r:id="rId12"/>
          </p:cNvPr>
          <p:cNvPicPr>
            <a:picLocks noChangeAspect="1" noChangeArrowheads="1"/>
          </p:cNvPicPr>
          <p:nvPr/>
        </p:nvPicPr>
        <p:blipFill>
          <a:blip r:embed="rId13" cstate="print"/>
          <a:srcRect/>
          <a:stretch>
            <a:fillRect/>
          </a:stretch>
        </p:blipFill>
        <p:spPr bwMode="auto">
          <a:xfrm>
            <a:off x="8110728" y="4846320"/>
            <a:ext cx="1371600" cy="1371600"/>
          </a:xfrm>
          <a:prstGeom prst="rect">
            <a:avLst/>
          </a:prstGeom>
          <a:noFill/>
        </p:spPr>
      </p:pic>
      <p:pic>
        <p:nvPicPr>
          <p:cNvPr id="22" name="Picture 2" descr="http://amphenolmao.com/Content/images/products/Multiport.jpg">
            <a:hlinkClick r:id="rId14"/>
          </p:cNvPr>
          <p:cNvPicPr>
            <a:picLocks noChangeAspect="1" noChangeArrowheads="1"/>
          </p:cNvPicPr>
          <p:nvPr/>
        </p:nvPicPr>
        <p:blipFill>
          <a:blip r:embed="rId15" cstate="print"/>
          <a:srcRect/>
          <a:stretch>
            <a:fillRect/>
          </a:stretch>
        </p:blipFill>
        <p:spPr bwMode="auto">
          <a:xfrm>
            <a:off x="768096" y="3319272"/>
            <a:ext cx="1371600" cy="1371600"/>
          </a:xfrm>
          <a:prstGeom prst="rect">
            <a:avLst/>
          </a:prstGeom>
          <a:noFill/>
        </p:spPr>
      </p:pic>
      <p:sp>
        <p:nvSpPr>
          <p:cNvPr id="42" name="TextBox 41"/>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1A51F1CC-E0D3-3920-1E55-DCD95F5BA9F3}"/>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27C8E551-64B3-8758-830B-819A4E77EEC9}"/>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A6BA5DF9-DDD9-AF20-CD13-FEEA38BCD3D1}"/>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C12CAB6C-AE2A-7A19-F445-1D470C24DEDC}"/>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3B669CFF-A03D-4A6F-5A3F-D63E7D5F8CD1}"/>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0808CE07-58FB-CC1B-5F9A-7E47E24B66AD}"/>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FE9C1A2E-A8AB-6EF3-24D4-9017C880100F}"/>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679022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Unmanned Systems</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product innovations continue to expand as the unmanned systems market expands, where the newest projects place a premium on small, lightweight, high-speed developments for air, land, and sea unmanned systems.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Pegasus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Lightweight, small size, and EMI shielding in a rugged, harsh environment connector</a:t>
            </a:r>
          </a:p>
        </p:txBody>
      </p:sp>
      <p:sp>
        <p:nvSpPr>
          <p:cNvPr id="10" name="Rectangle 9"/>
          <p:cNvSpPr/>
          <p:nvPr/>
        </p:nvSpPr>
        <p:spPr>
          <a:xfrm>
            <a:off x="6016752" y="5038344"/>
            <a:ext cx="1800200"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Mil/Aero SIM Splices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Modular composite splice provides a reliable and simple connection between two EN4165 / SIM modules</a:t>
            </a:r>
          </a:p>
        </p:txBody>
      </p:sp>
      <p:sp>
        <p:nvSpPr>
          <p:cNvPr id="11" name="Rectangle 10"/>
          <p:cNvSpPr/>
          <p:nvPr/>
        </p:nvSpPr>
        <p:spPr>
          <a:xfrm>
            <a:off x="9692639" y="5038344"/>
            <a:ext cx="1989939"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Encapsulated Harnesses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Where extra protection is needed for harsh environments, reduced susceptibility to ingress from FOD</a:t>
            </a:r>
          </a:p>
        </p:txBody>
      </p:sp>
      <p:sp>
        <p:nvSpPr>
          <p:cNvPr id="24" name="Rectangle 23"/>
          <p:cNvSpPr/>
          <p:nvPr/>
        </p:nvSpPr>
        <p:spPr>
          <a:xfrm>
            <a:off x="2322576" y="3575304"/>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Micro-D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Small interconnect solutions, which exceed M83513 requirements, can be designed for many custom solutions</a:t>
            </a:r>
          </a:p>
        </p:txBody>
      </p:sp>
      <p:sp>
        <p:nvSpPr>
          <p:cNvPr id="25" name="Rectangle 24"/>
          <p:cNvSpPr/>
          <p:nvPr/>
        </p:nvSpPr>
        <p:spPr>
          <a:xfrm>
            <a:off x="6016751" y="3495182"/>
            <a:ext cx="1883665"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Blind Mate</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Antenna Solutions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Enables design engineers to convert most existing RF antennas into Blind mate "plug in and forget" quick release antennas</a:t>
            </a:r>
          </a:p>
        </p:txBody>
      </p:sp>
      <p:sp>
        <p:nvSpPr>
          <p:cNvPr id="26" name="Rectangle 25"/>
          <p:cNvSpPr/>
          <p:nvPr/>
        </p:nvSpPr>
        <p:spPr>
          <a:xfrm>
            <a:off x="9692640" y="3575304"/>
            <a:ext cx="1944216" cy="707886"/>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uCom</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10GB+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speeds in a rugged, micro-miniature interconnect solution</a:t>
            </a:r>
          </a:p>
        </p:txBody>
      </p:sp>
      <p:pic>
        <p:nvPicPr>
          <p:cNvPr id="32770" name="Picture 2" descr="M:\Shared\AMAO Website\Markets\Markets Photos\Unmanned_Systems.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2771" name="Picture 3" descr="M:\Shared\AMAO Website\Final Product Website Photos\Micro-D.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2772" name="Picture 4" descr="M:\Shared\AMAO Website\Final Product Website Photos\Blind_Mate_Antenna_Solutions.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32773" name="Picture 5" descr="M:\Shared\AMAO Website\Final Product Website Photos\ucomm.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23" name="Picture 4" descr="M:\Shared\AMAO Website\Final Product Website Photos\Pegasus_2.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32774" name="Picture 6" descr="M:\Shared\AMAO Website\Final Product Website Photos\Mil-Aero_SIM_Splices.jpg">
            <a:hlinkClick r:id="rId12"/>
          </p:cNvPr>
          <p:cNvPicPr>
            <a:picLocks noChangeAspect="1" noChangeArrowheads="1"/>
          </p:cNvPicPr>
          <p:nvPr/>
        </p:nvPicPr>
        <p:blipFill>
          <a:blip r:embed="rId13" cstate="print"/>
          <a:srcRect/>
          <a:stretch>
            <a:fillRect/>
          </a:stretch>
        </p:blipFill>
        <p:spPr bwMode="auto">
          <a:xfrm>
            <a:off x="4434840" y="4846320"/>
            <a:ext cx="1371600" cy="1371600"/>
          </a:xfrm>
          <a:prstGeom prst="rect">
            <a:avLst/>
          </a:prstGeom>
          <a:noFill/>
        </p:spPr>
      </p:pic>
      <p:pic>
        <p:nvPicPr>
          <p:cNvPr id="32775" name="Picture 7" descr="M:\Shared\AMAO Website\Final Product Website Photos\Encapsulated_Harnesses.jpg">
            <a:hlinkClick r:id="rId14"/>
          </p:cNvPr>
          <p:cNvPicPr>
            <a:picLocks noChangeAspect="1" noChangeArrowheads="1"/>
          </p:cNvPicPr>
          <p:nvPr/>
        </p:nvPicPr>
        <p:blipFill>
          <a:blip r:embed="rId15"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97DB68EB-FD0B-F41D-9193-857107A01B6E}"/>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AEDAA55D-6C55-0318-1264-1589DD74AAF2}"/>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E853CD0C-5257-7F70-8AB2-BECD9A9A7D8C}"/>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83025317-FBDB-66E4-27BB-302B95629359}"/>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B4A06F29-4421-21BB-F697-268C78FE93E3}"/>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29DAF7C6-10D6-5639-E48A-9639A8F03ABE}"/>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EF166369-86FF-F48D-A36D-6973FDBE9891}"/>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00853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Object 107" hidden="1"/>
          <p:cNvGraphicFramePr>
            <a:graphicFrameLocks noChangeAspect="1"/>
          </p:cNvGraphicFramePr>
          <p:nvPr>
            <p:custDataLst>
              <p:tags r:id="rId1"/>
            </p:custDataLst>
          </p:nvPr>
        </p:nvGraphicFramePr>
        <p:xfrm>
          <a:off x="2668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8" name="Object 10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192" y="85844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 name="Picture 59" descr="Logo&#10;&#10;Description automatically generated">
            <a:extLst>
              <a:ext uri="{FF2B5EF4-FFF2-40B4-BE49-F238E27FC236}">
                <a16:creationId xmlns:a16="http://schemas.microsoft.com/office/drawing/2014/main" id="{5F840C88-468D-49FD-9BE2-9E78B5719B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78095" y="466249"/>
            <a:ext cx="2726183" cy="447333"/>
          </a:xfrm>
          <a:prstGeom prst="rect">
            <a:avLst/>
          </a:prstGeom>
        </p:spPr>
      </p:pic>
      <p:sp>
        <p:nvSpPr>
          <p:cNvPr id="19" name="Title 18"/>
          <p:cNvSpPr>
            <a:spLocks noGrp="1"/>
          </p:cNvSpPr>
          <p:nvPr>
            <p:ph type="title"/>
          </p:nvPr>
        </p:nvSpPr>
        <p:spPr/>
        <p:txBody>
          <a:bodyPr/>
          <a:lstStyle/>
          <a:p>
            <a:r>
              <a:rPr lang="en-US" dirty="0"/>
              <a:t>ACAG Group Operations</a:t>
            </a:r>
          </a:p>
        </p:txBody>
      </p:sp>
      <p:sp>
        <p:nvSpPr>
          <p:cNvPr id="2" name="Rectangle 1">
            <a:extLst>
              <a:ext uri="{FF2B5EF4-FFF2-40B4-BE49-F238E27FC236}">
                <a16:creationId xmlns:a16="http://schemas.microsoft.com/office/drawing/2014/main" id="{A6FC919C-BEF0-422C-21D5-94C1857F1852}"/>
              </a:ext>
            </a:extLst>
          </p:cNvPr>
          <p:cNvSpPr/>
          <p:nvPr/>
        </p:nvSpPr>
        <p:spPr>
          <a:xfrm>
            <a:off x="117150" y="2268153"/>
            <a:ext cx="5331888" cy="422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DE8FF4-D267-7034-90A5-EB6C2C762E79}"/>
              </a:ext>
            </a:extLst>
          </p:cNvPr>
          <p:cNvSpPr/>
          <p:nvPr/>
        </p:nvSpPr>
        <p:spPr>
          <a:xfrm>
            <a:off x="5526654" y="2268153"/>
            <a:ext cx="3515036" cy="422815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6EACE8-A86F-0550-1CB9-9B80422CF201}"/>
              </a:ext>
            </a:extLst>
          </p:cNvPr>
          <p:cNvSpPr/>
          <p:nvPr/>
        </p:nvSpPr>
        <p:spPr>
          <a:xfrm>
            <a:off x="9132140" y="2268153"/>
            <a:ext cx="2941608" cy="422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6E509C-E374-8705-EAB6-992A952E5F47}"/>
              </a:ext>
            </a:extLst>
          </p:cNvPr>
          <p:cNvSpPr/>
          <p:nvPr/>
        </p:nvSpPr>
        <p:spPr>
          <a:xfrm>
            <a:off x="212980"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046FAC-D49D-2A02-2F9F-B57734A144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298580" y="3985261"/>
            <a:ext cx="1183369" cy="663404"/>
          </a:xfrm>
          <a:prstGeom prst="rect">
            <a:avLst/>
          </a:prstGeom>
        </p:spPr>
      </p:pic>
      <p:pic>
        <p:nvPicPr>
          <p:cNvPr id="11" name="Picture 10">
            <a:extLst>
              <a:ext uri="{FF2B5EF4-FFF2-40B4-BE49-F238E27FC236}">
                <a16:creationId xmlns:a16="http://schemas.microsoft.com/office/drawing/2014/main" id="{5E8AD44C-EA89-EB80-987C-2F987A1A8A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9959" y="4959847"/>
            <a:ext cx="955487" cy="653609"/>
          </a:xfrm>
          <a:prstGeom prst="rect">
            <a:avLst/>
          </a:prstGeom>
        </p:spPr>
      </p:pic>
      <p:sp>
        <p:nvSpPr>
          <p:cNvPr id="12" name="TextBox 11">
            <a:extLst>
              <a:ext uri="{FF2B5EF4-FFF2-40B4-BE49-F238E27FC236}">
                <a16:creationId xmlns:a16="http://schemas.microsoft.com/office/drawing/2014/main" id="{F17763B2-2852-074B-066B-F55B7F5BA254}"/>
              </a:ext>
            </a:extLst>
          </p:cNvPr>
          <p:cNvSpPr txBox="1"/>
          <p:nvPr/>
        </p:nvSpPr>
        <p:spPr>
          <a:xfrm>
            <a:off x="374244" y="3188377"/>
            <a:ext cx="1031051"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AirLB</a:t>
            </a:r>
            <a:r>
              <a:rPr lang="en-US" b="1" dirty="0">
                <a:solidFill>
                  <a:srgbClr val="005EB8"/>
                </a:solidFill>
                <a:latin typeface="Arial" panose="020B0604020202020204" pitchFamily="34" charset="0"/>
                <a:cs typeface="Arial" panose="020B0604020202020204" pitchFamily="34" charset="0"/>
              </a:rPr>
              <a:t>-F</a:t>
            </a:r>
          </a:p>
        </p:txBody>
      </p:sp>
      <p:sp>
        <p:nvSpPr>
          <p:cNvPr id="13" name="Rectangle 12">
            <a:extLst>
              <a:ext uri="{FF2B5EF4-FFF2-40B4-BE49-F238E27FC236}">
                <a16:creationId xmlns:a16="http://schemas.microsoft.com/office/drawing/2014/main" id="{4346438D-D122-FFB6-D5FF-B5D919B81FD8}"/>
              </a:ext>
            </a:extLst>
          </p:cNvPr>
          <p:cNvSpPr/>
          <p:nvPr/>
        </p:nvSpPr>
        <p:spPr>
          <a:xfrm>
            <a:off x="1683022"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2FE41EF-DBCA-7159-2274-1F1C5A159C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8068" y="3636192"/>
            <a:ext cx="992210" cy="804742"/>
          </a:xfrm>
          <a:prstGeom prst="rect">
            <a:avLst/>
          </a:prstGeom>
        </p:spPr>
      </p:pic>
      <p:pic>
        <p:nvPicPr>
          <p:cNvPr id="16" name="Picture 15">
            <a:extLst>
              <a:ext uri="{FF2B5EF4-FFF2-40B4-BE49-F238E27FC236}">
                <a16:creationId xmlns:a16="http://schemas.microsoft.com/office/drawing/2014/main" id="{F850259B-6594-2224-A5CA-EE83EFE20A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95462" y="4305257"/>
            <a:ext cx="795750" cy="804742"/>
          </a:xfrm>
          <a:prstGeom prst="rect">
            <a:avLst/>
          </a:prstGeom>
        </p:spPr>
      </p:pic>
      <p:pic>
        <p:nvPicPr>
          <p:cNvPr id="22" name="Picture 21">
            <a:extLst>
              <a:ext uri="{FF2B5EF4-FFF2-40B4-BE49-F238E27FC236}">
                <a16:creationId xmlns:a16="http://schemas.microsoft.com/office/drawing/2014/main" id="{3065D01C-3294-0510-A28F-EA71ACCEC1E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8584756" flipH="1">
            <a:off x="2100146" y="5035357"/>
            <a:ext cx="604371" cy="585869"/>
          </a:xfrm>
          <a:prstGeom prst="rect">
            <a:avLst/>
          </a:prstGeom>
        </p:spPr>
      </p:pic>
      <p:sp>
        <p:nvSpPr>
          <p:cNvPr id="23" name="TextBox 22">
            <a:extLst>
              <a:ext uri="{FF2B5EF4-FFF2-40B4-BE49-F238E27FC236}">
                <a16:creationId xmlns:a16="http://schemas.microsoft.com/office/drawing/2014/main" id="{9DDF583B-ABB9-B2E1-8CD6-20C8CF299CD8}"/>
              </a:ext>
            </a:extLst>
          </p:cNvPr>
          <p:cNvSpPr txBox="1"/>
          <p:nvPr/>
        </p:nvSpPr>
        <p:spPr>
          <a:xfrm>
            <a:off x="1875059" y="3188377"/>
            <a:ext cx="1018227"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Canada</a:t>
            </a:r>
          </a:p>
        </p:txBody>
      </p:sp>
      <p:sp>
        <p:nvSpPr>
          <p:cNvPr id="25" name="Rectangle 24">
            <a:extLst>
              <a:ext uri="{FF2B5EF4-FFF2-40B4-BE49-F238E27FC236}">
                <a16:creationId xmlns:a16="http://schemas.microsoft.com/office/drawing/2014/main" id="{4CCA0833-E314-4CA2-B0C2-AD3E62F9B97F}"/>
              </a:ext>
            </a:extLst>
          </p:cNvPr>
          <p:cNvSpPr/>
          <p:nvPr/>
        </p:nvSpPr>
        <p:spPr>
          <a:xfrm>
            <a:off x="4626220"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AB8AF4B-9BE7-0F6D-F528-6D21B62D7C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76096" y="3936516"/>
            <a:ext cx="992210" cy="994304"/>
          </a:xfrm>
          <a:prstGeom prst="rect">
            <a:avLst/>
          </a:prstGeom>
        </p:spPr>
      </p:pic>
      <p:pic>
        <p:nvPicPr>
          <p:cNvPr id="27" name="Picture 26">
            <a:extLst>
              <a:ext uri="{FF2B5EF4-FFF2-40B4-BE49-F238E27FC236}">
                <a16:creationId xmlns:a16="http://schemas.microsoft.com/office/drawing/2014/main" id="{655073DC-5D3F-71A6-DD82-65371BAC530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72019" y="3514975"/>
            <a:ext cx="750740" cy="748694"/>
          </a:xfrm>
          <a:prstGeom prst="rect">
            <a:avLst/>
          </a:prstGeom>
        </p:spPr>
      </p:pic>
      <p:pic>
        <p:nvPicPr>
          <p:cNvPr id="28" name="Picture 27">
            <a:extLst>
              <a:ext uri="{FF2B5EF4-FFF2-40B4-BE49-F238E27FC236}">
                <a16:creationId xmlns:a16="http://schemas.microsoft.com/office/drawing/2014/main" id="{4F8D59C7-08CF-98C3-29C2-DAA893C3730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02653" y="4852931"/>
            <a:ext cx="678666" cy="654619"/>
          </a:xfrm>
          <a:prstGeom prst="rect">
            <a:avLst/>
          </a:prstGeom>
        </p:spPr>
      </p:pic>
      <p:sp>
        <p:nvSpPr>
          <p:cNvPr id="34" name="TextBox 33">
            <a:extLst>
              <a:ext uri="{FF2B5EF4-FFF2-40B4-BE49-F238E27FC236}">
                <a16:creationId xmlns:a16="http://schemas.microsoft.com/office/drawing/2014/main" id="{FD6932C4-1613-632D-357B-F9E7AE4B15C2}"/>
              </a:ext>
            </a:extLst>
          </p:cNvPr>
          <p:cNvSpPr txBox="1"/>
          <p:nvPr/>
        </p:nvSpPr>
        <p:spPr>
          <a:xfrm>
            <a:off x="4891404" y="3188377"/>
            <a:ext cx="851515"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ACAD</a:t>
            </a:r>
          </a:p>
        </p:txBody>
      </p:sp>
      <p:sp>
        <p:nvSpPr>
          <p:cNvPr id="35" name="Rectangle 34">
            <a:extLst>
              <a:ext uri="{FF2B5EF4-FFF2-40B4-BE49-F238E27FC236}">
                <a16:creationId xmlns:a16="http://schemas.microsoft.com/office/drawing/2014/main" id="{FD324302-D437-7CB2-0F54-A7C5994261C1}"/>
              </a:ext>
            </a:extLst>
          </p:cNvPr>
          <p:cNvSpPr/>
          <p:nvPr/>
        </p:nvSpPr>
        <p:spPr>
          <a:xfrm>
            <a:off x="10647060"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1BC81791-E579-89E8-8DBA-DE860B1A48EA}"/>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10483909" y="4189155"/>
            <a:ext cx="1692220" cy="625889"/>
          </a:xfrm>
          <a:prstGeom prst="rect">
            <a:avLst/>
          </a:prstGeom>
        </p:spPr>
      </p:pic>
      <p:sp>
        <p:nvSpPr>
          <p:cNvPr id="47" name="TextBox 46">
            <a:extLst>
              <a:ext uri="{FF2B5EF4-FFF2-40B4-BE49-F238E27FC236}">
                <a16:creationId xmlns:a16="http://schemas.microsoft.com/office/drawing/2014/main" id="{ACA5CA89-347C-8C5C-CE03-D81BA664E358}"/>
              </a:ext>
            </a:extLst>
          </p:cNvPr>
          <p:cNvSpPr txBox="1"/>
          <p:nvPr/>
        </p:nvSpPr>
        <p:spPr>
          <a:xfrm>
            <a:off x="10968381" y="3188377"/>
            <a:ext cx="723275"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Ionix</a:t>
            </a:r>
            <a:endParaRPr lang="en-US" b="1" dirty="0">
              <a:solidFill>
                <a:srgbClr val="005EB8"/>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698ED7DF-7219-72E6-C1E5-878F33673632}"/>
              </a:ext>
            </a:extLst>
          </p:cNvPr>
          <p:cNvSpPr/>
          <p:nvPr/>
        </p:nvSpPr>
        <p:spPr>
          <a:xfrm>
            <a:off x="6101352"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9BFDFB82-0627-8B8A-8864-086EAD12EF6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275515" y="3361012"/>
            <a:ext cx="1021699" cy="1024506"/>
          </a:xfrm>
          <a:prstGeom prst="rect">
            <a:avLst/>
          </a:prstGeom>
        </p:spPr>
      </p:pic>
      <p:pic>
        <p:nvPicPr>
          <p:cNvPr id="68" name="Picture 67">
            <a:extLst>
              <a:ext uri="{FF2B5EF4-FFF2-40B4-BE49-F238E27FC236}">
                <a16:creationId xmlns:a16="http://schemas.microsoft.com/office/drawing/2014/main" id="{F503C256-BA64-3E9D-F94E-F47718B6C4A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5158264">
            <a:off x="6460934" y="4262726"/>
            <a:ext cx="678751" cy="678751"/>
          </a:xfrm>
          <a:prstGeom prst="rect">
            <a:avLst/>
          </a:prstGeom>
        </p:spPr>
      </p:pic>
      <p:pic>
        <p:nvPicPr>
          <p:cNvPr id="69" name="Picture 68">
            <a:extLst>
              <a:ext uri="{FF2B5EF4-FFF2-40B4-BE49-F238E27FC236}">
                <a16:creationId xmlns:a16="http://schemas.microsoft.com/office/drawing/2014/main" id="{CD8ED934-B922-6681-76A8-274EE1583367}"/>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437928" y="4867743"/>
            <a:ext cx="714391" cy="570599"/>
          </a:xfrm>
          <a:prstGeom prst="rect">
            <a:avLst/>
          </a:prstGeom>
        </p:spPr>
      </p:pic>
      <p:sp>
        <p:nvSpPr>
          <p:cNvPr id="84" name="TextBox 83">
            <a:extLst>
              <a:ext uri="{FF2B5EF4-FFF2-40B4-BE49-F238E27FC236}">
                <a16:creationId xmlns:a16="http://schemas.microsoft.com/office/drawing/2014/main" id="{D0623B44-7E47-843A-1ACB-852C030B1A86}"/>
              </a:ext>
            </a:extLst>
          </p:cNvPr>
          <p:cNvSpPr txBox="1"/>
          <p:nvPr/>
        </p:nvSpPr>
        <p:spPr>
          <a:xfrm>
            <a:off x="6469517" y="3188377"/>
            <a:ext cx="671979"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PCD</a:t>
            </a:r>
          </a:p>
        </p:txBody>
      </p:sp>
      <p:sp>
        <p:nvSpPr>
          <p:cNvPr id="87" name="Rectangle 86">
            <a:extLst>
              <a:ext uri="{FF2B5EF4-FFF2-40B4-BE49-F238E27FC236}">
                <a16:creationId xmlns:a16="http://schemas.microsoft.com/office/drawing/2014/main" id="{36F451A5-9C6E-18B4-8561-0B44F9FD4815}"/>
              </a:ext>
            </a:extLst>
          </p:cNvPr>
          <p:cNvSpPr/>
          <p:nvPr/>
        </p:nvSpPr>
        <p:spPr>
          <a:xfrm>
            <a:off x="7579278" y="2406519"/>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5B9BBCA5-E563-3F15-9BE2-B4EC0988B0D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35302" y="3665588"/>
            <a:ext cx="626418" cy="594412"/>
          </a:xfrm>
          <a:prstGeom prst="rect">
            <a:avLst/>
          </a:prstGeom>
        </p:spPr>
      </p:pic>
      <p:pic>
        <p:nvPicPr>
          <p:cNvPr id="89" name="Picture 88">
            <a:extLst>
              <a:ext uri="{FF2B5EF4-FFF2-40B4-BE49-F238E27FC236}">
                <a16:creationId xmlns:a16="http://schemas.microsoft.com/office/drawing/2014/main" id="{D69B7C8A-8F0D-259A-9AAF-1ED4C352EAB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56866" y="3968662"/>
            <a:ext cx="1163859" cy="1160342"/>
          </a:xfrm>
          <a:prstGeom prst="rect">
            <a:avLst/>
          </a:prstGeom>
        </p:spPr>
      </p:pic>
      <p:pic>
        <p:nvPicPr>
          <p:cNvPr id="90" name="Picture 89">
            <a:extLst>
              <a:ext uri="{FF2B5EF4-FFF2-40B4-BE49-F238E27FC236}">
                <a16:creationId xmlns:a16="http://schemas.microsoft.com/office/drawing/2014/main" id="{455E32BB-9800-013A-C309-FF8D9C96621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824750" y="5036717"/>
            <a:ext cx="816815" cy="536456"/>
          </a:xfrm>
          <a:prstGeom prst="rect">
            <a:avLst/>
          </a:prstGeom>
        </p:spPr>
      </p:pic>
      <p:sp>
        <p:nvSpPr>
          <p:cNvPr id="91" name="TextBox 90">
            <a:extLst>
              <a:ext uri="{FF2B5EF4-FFF2-40B4-BE49-F238E27FC236}">
                <a16:creationId xmlns:a16="http://schemas.microsoft.com/office/drawing/2014/main" id="{F0636878-24D3-6380-2DDB-B17363394D9B}"/>
              </a:ext>
            </a:extLst>
          </p:cNvPr>
          <p:cNvSpPr txBox="1"/>
          <p:nvPr/>
        </p:nvSpPr>
        <p:spPr>
          <a:xfrm>
            <a:off x="7794575" y="3188377"/>
            <a:ext cx="877163"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Nexus</a:t>
            </a:r>
          </a:p>
        </p:txBody>
      </p:sp>
      <p:sp>
        <p:nvSpPr>
          <p:cNvPr id="92" name="Rectangle 91">
            <a:extLst>
              <a:ext uri="{FF2B5EF4-FFF2-40B4-BE49-F238E27FC236}">
                <a16:creationId xmlns:a16="http://schemas.microsoft.com/office/drawing/2014/main" id="{34657BA4-B22F-C9B6-6117-4C6892F5168D}"/>
              </a:ext>
            </a:extLst>
          </p:cNvPr>
          <p:cNvSpPr/>
          <p:nvPr/>
        </p:nvSpPr>
        <p:spPr>
          <a:xfrm>
            <a:off x="3153960" y="2408001"/>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29F15AE9-A618-338A-B641-A3C10C659D7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370745" y="3569241"/>
            <a:ext cx="968939" cy="725894"/>
          </a:xfrm>
          <a:prstGeom prst="rect">
            <a:avLst/>
          </a:prstGeom>
        </p:spPr>
      </p:pic>
      <p:pic>
        <p:nvPicPr>
          <p:cNvPr id="94" name="Picture 93">
            <a:extLst>
              <a:ext uri="{FF2B5EF4-FFF2-40B4-BE49-F238E27FC236}">
                <a16:creationId xmlns:a16="http://schemas.microsoft.com/office/drawing/2014/main" id="{3225BB0E-245B-108E-2DC6-30986F2C64B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263373" y="4226903"/>
            <a:ext cx="966898" cy="659249"/>
          </a:xfrm>
          <a:prstGeom prst="rect">
            <a:avLst/>
          </a:prstGeom>
        </p:spPr>
      </p:pic>
      <p:pic>
        <p:nvPicPr>
          <p:cNvPr id="95" name="Picture 94">
            <a:extLst>
              <a:ext uri="{FF2B5EF4-FFF2-40B4-BE49-F238E27FC236}">
                <a16:creationId xmlns:a16="http://schemas.microsoft.com/office/drawing/2014/main" id="{2FF04AB0-E7AA-6D7C-B037-C6CA10A4BA7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471250" y="4974713"/>
            <a:ext cx="721231" cy="541786"/>
          </a:xfrm>
          <a:prstGeom prst="rect">
            <a:avLst/>
          </a:prstGeom>
        </p:spPr>
      </p:pic>
      <p:sp>
        <p:nvSpPr>
          <p:cNvPr id="96" name="TextBox 95">
            <a:extLst>
              <a:ext uri="{FF2B5EF4-FFF2-40B4-BE49-F238E27FC236}">
                <a16:creationId xmlns:a16="http://schemas.microsoft.com/office/drawing/2014/main" id="{03791882-881B-FCE9-ED89-C70E79157236}"/>
              </a:ext>
            </a:extLst>
          </p:cNvPr>
          <p:cNvSpPr txBox="1"/>
          <p:nvPr/>
        </p:nvSpPr>
        <p:spPr>
          <a:xfrm>
            <a:off x="3463815" y="3188377"/>
            <a:ext cx="736099"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POSI</a:t>
            </a:r>
          </a:p>
        </p:txBody>
      </p:sp>
      <p:sp>
        <p:nvSpPr>
          <p:cNvPr id="97" name="Rectangle 96">
            <a:extLst>
              <a:ext uri="{FF2B5EF4-FFF2-40B4-BE49-F238E27FC236}">
                <a16:creationId xmlns:a16="http://schemas.microsoft.com/office/drawing/2014/main" id="{B5596118-82B3-2D8F-6C80-E681D61B9437}"/>
              </a:ext>
            </a:extLst>
          </p:cNvPr>
          <p:cNvSpPr/>
          <p:nvPr/>
        </p:nvSpPr>
        <p:spPr>
          <a:xfrm>
            <a:off x="9203770" y="2408001"/>
            <a:ext cx="1371600"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a:extLst>
              <a:ext uri="{FF2B5EF4-FFF2-40B4-BE49-F238E27FC236}">
                <a16:creationId xmlns:a16="http://schemas.microsoft.com/office/drawing/2014/main" id="{7CB018CD-AF04-01EF-1AA4-B5F1C303183C}"/>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530753" y="4512969"/>
            <a:ext cx="717633" cy="1084954"/>
          </a:xfrm>
          <a:prstGeom prst="rect">
            <a:avLst/>
          </a:prstGeom>
        </p:spPr>
      </p:pic>
      <p:sp>
        <p:nvSpPr>
          <p:cNvPr id="99" name="TextBox 98">
            <a:extLst>
              <a:ext uri="{FF2B5EF4-FFF2-40B4-BE49-F238E27FC236}">
                <a16:creationId xmlns:a16="http://schemas.microsoft.com/office/drawing/2014/main" id="{C1CA81B1-D565-08C0-2E45-49379172A497}"/>
              </a:ext>
            </a:extLst>
          </p:cNvPr>
          <p:cNvSpPr txBox="1"/>
          <p:nvPr/>
        </p:nvSpPr>
        <p:spPr>
          <a:xfrm>
            <a:off x="9417670" y="3188377"/>
            <a:ext cx="941283"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SEFEE</a:t>
            </a:r>
          </a:p>
        </p:txBody>
      </p:sp>
      <p:pic>
        <p:nvPicPr>
          <p:cNvPr id="100" name="Picture 99">
            <a:extLst>
              <a:ext uri="{FF2B5EF4-FFF2-40B4-BE49-F238E27FC236}">
                <a16:creationId xmlns:a16="http://schemas.microsoft.com/office/drawing/2014/main" id="{0516B995-8A7F-7F73-355A-1988DC9B8E0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275477" y="3725278"/>
            <a:ext cx="744448" cy="744448"/>
          </a:xfrm>
          <a:prstGeom prst="rect">
            <a:avLst/>
          </a:prstGeom>
        </p:spPr>
      </p:pic>
      <p:pic>
        <p:nvPicPr>
          <p:cNvPr id="101" name="Picture 100">
            <a:extLst>
              <a:ext uri="{FF2B5EF4-FFF2-40B4-BE49-F238E27FC236}">
                <a16:creationId xmlns:a16="http://schemas.microsoft.com/office/drawing/2014/main" id="{07BE7AFB-8A5F-24A9-941E-BD648B01A332}"/>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9907397" y="3718652"/>
            <a:ext cx="524045" cy="594412"/>
          </a:xfrm>
          <a:prstGeom prst="rect">
            <a:avLst/>
          </a:prstGeom>
        </p:spPr>
      </p:pic>
      <p:sp>
        <p:nvSpPr>
          <p:cNvPr id="102" name="TextBox 101">
            <a:extLst>
              <a:ext uri="{FF2B5EF4-FFF2-40B4-BE49-F238E27FC236}">
                <a16:creationId xmlns:a16="http://schemas.microsoft.com/office/drawing/2014/main" id="{1C8E68C5-1430-B625-6957-5385393235D1}"/>
              </a:ext>
            </a:extLst>
          </p:cNvPr>
          <p:cNvSpPr txBox="1"/>
          <p:nvPr/>
        </p:nvSpPr>
        <p:spPr>
          <a:xfrm>
            <a:off x="9132140" y="5807879"/>
            <a:ext cx="294160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Value-Add</a:t>
            </a:r>
          </a:p>
        </p:txBody>
      </p:sp>
      <p:sp>
        <p:nvSpPr>
          <p:cNvPr id="103" name="TextBox 102">
            <a:extLst>
              <a:ext uri="{FF2B5EF4-FFF2-40B4-BE49-F238E27FC236}">
                <a16:creationId xmlns:a16="http://schemas.microsoft.com/office/drawing/2014/main" id="{5A07A584-4085-C58B-CD0B-4C7C1585E9B4}"/>
              </a:ext>
            </a:extLst>
          </p:cNvPr>
          <p:cNvSpPr txBox="1"/>
          <p:nvPr/>
        </p:nvSpPr>
        <p:spPr>
          <a:xfrm>
            <a:off x="5529077" y="5807878"/>
            <a:ext cx="3512612"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Core Products &amp; Resale</a:t>
            </a:r>
          </a:p>
        </p:txBody>
      </p:sp>
      <p:sp>
        <p:nvSpPr>
          <p:cNvPr id="104" name="TextBox 103">
            <a:extLst>
              <a:ext uri="{FF2B5EF4-FFF2-40B4-BE49-F238E27FC236}">
                <a16:creationId xmlns:a16="http://schemas.microsoft.com/office/drawing/2014/main" id="{52553501-7B73-2B88-F59E-06581875F33E}"/>
              </a:ext>
            </a:extLst>
          </p:cNvPr>
          <p:cNvSpPr txBox="1"/>
          <p:nvPr/>
        </p:nvSpPr>
        <p:spPr>
          <a:xfrm>
            <a:off x="117150" y="5809596"/>
            <a:ext cx="5327076"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Core Products Components and Accessories</a:t>
            </a:r>
          </a:p>
        </p:txBody>
      </p:sp>
      <p:sp>
        <p:nvSpPr>
          <p:cNvPr id="105" name="Rectangle 104">
            <a:extLst>
              <a:ext uri="{FF2B5EF4-FFF2-40B4-BE49-F238E27FC236}">
                <a16:creationId xmlns:a16="http://schemas.microsoft.com/office/drawing/2014/main" id="{1D59E1B7-9063-D0B3-9A5C-C4AC3A4D3481}"/>
              </a:ext>
            </a:extLst>
          </p:cNvPr>
          <p:cNvSpPr/>
          <p:nvPr/>
        </p:nvSpPr>
        <p:spPr>
          <a:xfrm>
            <a:off x="3229833" y="6135375"/>
            <a:ext cx="2214393" cy="360928"/>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B86EE8F1-AB3E-0878-257D-FC7C1ABDE25C}"/>
              </a:ext>
            </a:extLst>
          </p:cNvPr>
          <p:cNvSpPr txBox="1"/>
          <p:nvPr/>
        </p:nvSpPr>
        <p:spPr>
          <a:xfrm>
            <a:off x="3229832" y="6159003"/>
            <a:ext cx="2206371"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Power</a:t>
            </a:r>
          </a:p>
        </p:txBody>
      </p:sp>
      <p:sp>
        <p:nvSpPr>
          <p:cNvPr id="107" name="Rectangle 106">
            <a:extLst>
              <a:ext uri="{FF2B5EF4-FFF2-40B4-BE49-F238E27FC236}">
                <a16:creationId xmlns:a16="http://schemas.microsoft.com/office/drawing/2014/main" id="{199465DF-FCCA-8712-1127-274589070B7F}"/>
              </a:ext>
            </a:extLst>
          </p:cNvPr>
          <p:cNvSpPr/>
          <p:nvPr/>
        </p:nvSpPr>
        <p:spPr>
          <a:xfrm>
            <a:off x="9132140" y="6142525"/>
            <a:ext cx="2941608" cy="353778"/>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43FB947A-FB09-0584-0662-BCF5508392B9}"/>
              </a:ext>
            </a:extLst>
          </p:cNvPr>
          <p:cNvSpPr txBox="1"/>
          <p:nvPr/>
        </p:nvSpPr>
        <p:spPr>
          <a:xfrm>
            <a:off x="9132139" y="6165525"/>
            <a:ext cx="2941609"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EWIS/Electronics and Engines</a:t>
            </a:r>
          </a:p>
        </p:txBody>
      </p:sp>
      <p:sp>
        <p:nvSpPr>
          <p:cNvPr id="110" name="Rectangle 109">
            <a:extLst>
              <a:ext uri="{FF2B5EF4-FFF2-40B4-BE49-F238E27FC236}">
                <a16:creationId xmlns:a16="http://schemas.microsoft.com/office/drawing/2014/main" id="{CD01C922-B5C9-95FA-1D3B-069A28152B69}"/>
              </a:ext>
            </a:extLst>
          </p:cNvPr>
          <p:cNvSpPr/>
          <p:nvPr/>
        </p:nvSpPr>
        <p:spPr>
          <a:xfrm>
            <a:off x="5529078" y="6142525"/>
            <a:ext cx="3512611" cy="35377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41C133C8-A9AC-182D-084A-65A88917A867}"/>
              </a:ext>
            </a:extLst>
          </p:cNvPr>
          <p:cNvSpPr txBox="1"/>
          <p:nvPr/>
        </p:nvSpPr>
        <p:spPr>
          <a:xfrm>
            <a:off x="5529077" y="6165525"/>
            <a:ext cx="3512612"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Interconnect and Accessories</a:t>
            </a:r>
          </a:p>
        </p:txBody>
      </p:sp>
      <p:pic>
        <p:nvPicPr>
          <p:cNvPr id="112" name="Picture 111">
            <a:extLst>
              <a:ext uri="{FF2B5EF4-FFF2-40B4-BE49-F238E27FC236}">
                <a16:creationId xmlns:a16="http://schemas.microsoft.com/office/drawing/2014/main" id="{09E43186-2FF1-5CEB-7EC1-7DE6D9E7637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40955" y="2443549"/>
            <a:ext cx="1312196" cy="588226"/>
          </a:xfrm>
          <a:prstGeom prst="rect">
            <a:avLst/>
          </a:prstGeom>
        </p:spPr>
      </p:pic>
      <p:pic>
        <p:nvPicPr>
          <p:cNvPr id="113" name="Picture 112">
            <a:extLst>
              <a:ext uri="{FF2B5EF4-FFF2-40B4-BE49-F238E27FC236}">
                <a16:creationId xmlns:a16="http://schemas.microsoft.com/office/drawing/2014/main" id="{2A33A8FB-BCA0-C21E-B614-DDFA38656D2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713383" y="2438334"/>
            <a:ext cx="1312764" cy="593441"/>
          </a:xfrm>
          <a:prstGeom prst="rect">
            <a:avLst/>
          </a:prstGeom>
        </p:spPr>
      </p:pic>
      <p:pic>
        <p:nvPicPr>
          <p:cNvPr id="115" name="Picture 114">
            <a:extLst>
              <a:ext uri="{FF2B5EF4-FFF2-40B4-BE49-F238E27FC236}">
                <a16:creationId xmlns:a16="http://schemas.microsoft.com/office/drawing/2014/main" id="{AAA840F0-9D8C-3475-A813-F9046CDED7EA}"/>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54511" y="2433030"/>
            <a:ext cx="1309871" cy="608881"/>
          </a:xfrm>
          <a:prstGeom prst="rect">
            <a:avLst/>
          </a:prstGeom>
        </p:spPr>
      </p:pic>
      <p:pic>
        <p:nvPicPr>
          <p:cNvPr id="116" name="Picture 115">
            <a:extLst>
              <a:ext uri="{FF2B5EF4-FFF2-40B4-BE49-F238E27FC236}">
                <a16:creationId xmlns:a16="http://schemas.microsoft.com/office/drawing/2014/main" id="{1523ED75-9D4E-032B-F18C-98554E805DEF}"/>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130028" y="2433030"/>
            <a:ext cx="1309863" cy="605673"/>
          </a:xfrm>
          <a:prstGeom prst="rect">
            <a:avLst/>
          </a:prstGeom>
        </p:spPr>
      </p:pic>
      <p:pic>
        <p:nvPicPr>
          <p:cNvPr id="117" name="Picture 116">
            <a:extLst>
              <a:ext uri="{FF2B5EF4-FFF2-40B4-BE49-F238E27FC236}">
                <a16:creationId xmlns:a16="http://schemas.microsoft.com/office/drawing/2014/main" id="{BC010A39-9C60-91D4-0CA6-D80D01130AF1}"/>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606271" y="2433031"/>
            <a:ext cx="1316056" cy="603778"/>
          </a:xfrm>
          <a:prstGeom prst="rect">
            <a:avLst/>
          </a:prstGeom>
        </p:spPr>
      </p:pic>
      <p:pic>
        <p:nvPicPr>
          <p:cNvPr id="118" name="Picture 117">
            <a:extLst>
              <a:ext uri="{FF2B5EF4-FFF2-40B4-BE49-F238E27FC236}">
                <a16:creationId xmlns:a16="http://schemas.microsoft.com/office/drawing/2014/main" id="{487645E4-D0B4-505E-2B6A-9B453C2A63EB}"/>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9233317" y="2443530"/>
            <a:ext cx="1309991" cy="597763"/>
          </a:xfrm>
          <a:prstGeom prst="rect">
            <a:avLst/>
          </a:prstGeom>
        </p:spPr>
      </p:pic>
      <p:pic>
        <p:nvPicPr>
          <p:cNvPr id="119" name="Picture 118">
            <a:extLst>
              <a:ext uri="{FF2B5EF4-FFF2-40B4-BE49-F238E27FC236}">
                <a16:creationId xmlns:a16="http://schemas.microsoft.com/office/drawing/2014/main" id="{4477ED74-D015-3CE1-15B2-CA604351975F}"/>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671559" y="2443939"/>
            <a:ext cx="1316920" cy="596943"/>
          </a:xfrm>
          <a:prstGeom prst="rect">
            <a:avLst/>
          </a:prstGeom>
        </p:spPr>
      </p:pic>
      <p:pic>
        <p:nvPicPr>
          <p:cNvPr id="129" name="Picture 128" descr="Graphical user interface, timeline&#10;&#10;Description automatically generated">
            <a:extLst>
              <a:ext uri="{FF2B5EF4-FFF2-40B4-BE49-F238E27FC236}">
                <a16:creationId xmlns:a16="http://schemas.microsoft.com/office/drawing/2014/main" id="{14857DA7-8198-470F-D56B-57F7AD4DBEF7}"/>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a:stretch/>
        </p:blipFill>
        <p:spPr>
          <a:xfrm>
            <a:off x="5338429" y="1100899"/>
            <a:ext cx="1509844" cy="902554"/>
          </a:xfrm>
          <a:prstGeom prst="rect">
            <a:avLst/>
          </a:prstGeom>
        </p:spPr>
      </p:pic>
      <p:grpSp>
        <p:nvGrpSpPr>
          <p:cNvPr id="3" name="Group 2">
            <a:extLst>
              <a:ext uri="{FF2B5EF4-FFF2-40B4-BE49-F238E27FC236}">
                <a16:creationId xmlns:a16="http://schemas.microsoft.com/office/drawing/2014/main" id="{6F3DEB6C-AFF1-25EE-A2DB-4AC170A0F85E}"/>
              </a:ext>
            </a:extLst>
          </p:cNvPr>
          <p:cNvGrpSpPr/>
          <p:nvPr/>
        </p:nvGrpSpPr>
        <p:grpSpPr>
          <a:xfrm>
            <a:off x="3071664" y="6589574"/>
            <a:ext cx="6048672" cy="217130"/>
            <a:chOff x="3071664" y="6614454"/>
            <a:chExt cx="6048672" cy="217130"/>
          </a:xfrm>
        </p:grpSpPr>
        <p:sp>
          <p:nvSpPr>
            <p:cNvPr id="5" name="Rectangle 4">
              <a:hlinkClick r:id="rId37" action="ppaction://hlinksldjump"/>
              <a:extLst>
                <a:ext uri="{FF2B5EF4-FFF2-40B4-BE49-F238E27FC236}">
                  <a16:creationId xmlns:a16="http://schemas.microsoft.com/office/drawing/2014/main" id="{FC82361B-3CDE-B7CD-1A08-867CD99DE70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38" action="ppaction://hlinksldjump"/>
              <a:extLst>
                <a:ext uri="{FF2B5EF4-FFF2-40B4-BE49-F238E27FC236}">
                  <a16:creationId xmlns:a16="http://schemas.microsoft.com/office/drawing/2014/main" id="{3E3C782A-514D-15BC-3547-038AFCFA9682}"/>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39" action="ppaction://hlinksldjump"/>
              <a:extLst>
                <a:ext uri="{FF2B5EF4-FFF2-40B4-BE49-F238E27FC236}">
                  <a16:creationId xmlns:a16="http://schemas.microsoft.com/office/drawing/2014/main" id="{33BAAE08-A4A8-3991-656A-68E49F7967B0}"/>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4" name="Rectangle 13">
              <a:hlinkClick r:id="rId40" action="ppaction://hlinksldjump"/>
              <a:extLst>
                <a:ext uri="{FF2B5EF4-FFF2-40B4-BE49-F238E27FC236}">
                  <a16:creationId xmlns:a16="http://schemas.microsoft.com/office/drawing/2014/main" id="{571DD746-0FB3-6D98-3CAA-EB91482F8502}"/>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7" name="Rectangle 16">
              <a:hlinkClick r:id="rId41" action="ppaction://hlinksldjump"/>
              <a:extLst>
                <a:ext uri="{FF2B5EF4-FFF2-40B4-BE49-F238E27FC236}">
                  <a16:creationId xmlns:a16="http://schemas.microsoft.com/office/drawing/2014/main" id="{84BB910D-5C3E-DBC1-0C74-FD3394F99459}"/>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8" name="Rectangle 17">
              <a:hlinkClick r:id="rId42" action="ppaction://hlinksldjump"/>
              <a:extLst>
                <a:ext uri="{FF2B5EF4-FFF2-40B4-BE49-F238E27FC236}">
                  <a16:creationId xmlns:a16="http://schemas.microsoft.com/office/drawing/2014/main" id="{D2E7D5BE-95DD-6850-7E7D-3D1EDC7D8DB4}"/>
                </a:ext>
              </a:extLst>
            </p:cNvPr>
            <p:cNvSpPr/>
            <p:nvPr/>
          </p:nvSpPr>
          <p:spPr bwMode="auto">
            <a:xfrm>
              <a:off x="4079776" y="6614454"/>
              <a:ext cx="1008112" cy="217130"/>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D502CC07-757F-11A9-B7FB-00998E5069D9}"/>
              </a:ext>
            </a:extLst>
          </p:cNvPr>
          <p:cNvPicPr>
            <a:picLocks noChangeAspect="1"/>
          </p:cNvPicPr>
          <p:nvPr/>
        </p:nvPicPr>
        <p:blipFill>
          <a:blip r:embed="rId43"/>
          <a:stretch>
            <a:fillRect/>
          </a:stretch>
        </p:blipFill>
        <p:spPr>
          <a:xfrm>
            <a:off x="3176046" y="2426767"/>
            <a:ext cx="1319269" cy="598745"/>
          </a:xfrm>
          <a:prstGeom prst="rect">
            <a:avLst/>
          </a:prstGeom>
        </p:spPr>
      </p:pic>
    </p:spTree>
    <p:extLst>
      <p:ext uri="{BB962C8B-B14F-4D97-AF65-F5344CB8AC3E}">
        <p14:creationId xmlns:p14="http://schemas.microsoft.com/office/powerpoint/2010/main" val="923994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Systems</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rich history with space-related product developments found on landmark space achievements has evolved into the leading manufacturer designing interconnect solutions for the next generation of space exploration to Mars and beyond.</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11" name="Rectangle 10"/>
          <p:cNvSpPr/>
          <p:nvPr/>
        </p:nvSpPr>
        <p:spPr>
          <a:xfrm>
            <a:off x="9692640" y="5038344"/>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Electronic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reliability electronics</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that meet or exceed all requirements and expectations</a:t>
            </a:r>
          </a:p>
        </p:txBody>
      </p:sp>
      <p:sp>
        <p:nvSpPr>
          <p:cNvPr id="24" name="Rectangle 23"/>
          <p:cNvSpPr/>
          <p:nvPr/>
        </p:nvSpPr>
        <p:spPr>
          <a:xfrm>
            <a:off x="2322576" y="357530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Rectangular 38999 (R39)</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Delivers the same reliable, familiar benefits found in the circular 38999 connector</a:t>
            </a:r>
          </a:p>
        </p:txBody>
      </p:sp>
      <p:sp>
        <p:nvSpPr>
          <p:cNvPr id="25" name="Rectangle 24"/>
          <p:cNvSpPr/>
          <p:nvPr/>
        </p:nvSpPr>
        <p:spPr>
          <a:xfrm>
            <a:off x="6016752" y="357530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Space ST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Fiber optic M83522 style connector and strain relief boot compliant to NASAEEE-INST-002 for space applications</a:t>
            </a:r>
          </a:p>
        </p:txBody>
      </p:sp>
      <p:sp>
        <p:nvSpPr>
          <p:cNvPr id="26" name="Rectangle 25"/>
          <p:cNvSpPr/>
          <p:nvPr/>
        </p:nvSpPr>
        <p:spPr>
          <a:xfrm>
            <a:off x="9692640" y="357530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Hermetic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Hermetic connectors providing seals able to withstand pressures of up to 60,000psi for use in hostile environments</a:t>
            </a:r>
          </a:p>
        </p:txBody>
      </p:sp>
      <p:pic>
        <p:nvPicPr>
          <p:cNvPr id="33794" name="Picture 2" descr="M:\Shared\AMAO Website\Markets\Markets Photos\Space.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3795" name="Picture 3" descr="M:\Shared\AMAO Website\Final Product Website Photos\Rectangular_38999.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3796" name="Picture 4" descr="M:\Shared\AMAO Website\Final Product Website Photos\Space_ST.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33797" name="Picture 5" descr="M:\Shared\AMAO Website\Final Product Website Photos\Hermetic_Connectors.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33800" name="Picture 8" descr="M:\Shared\AMAO Website\Final Product Website Photos\Electronic_Assemblies.jpg">
            <a:hlinkClick r:id="rId10"/>
          </p:cNvPr>
          <p:cNvPicPr>
            <a:picLocks noChangeAspect="1" noChangeArrowheads="1"/>
          </p:cNvPicPr>
          <p:nvPr/>
        </p:nvPicPr>
        <p:blipFill>
          <a:blip r:embed="rId11"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5CCCA5F7-048E-7F59-93EF-4989DE572038}"/>
              </a:ext>
            </a:extLst>
          </p:cNvPr>
          <p:cNvGrpSpPr/>
          <p:nvPr/>
        </p:nvGrpSpPr>
        <p:grpSpPr>
          <a:xfrm>
            <a:off x="3071664" y="6589574"/>
            <a:ext cx="6048672" cy="217130"/>
            <a:chOff x="3071664" y="6614454"/>
            <a:chExt cx="6048672" cy="217130"/>
          </a:xfrm>
        </p:grpSpPr>
        <p:sp>
          <p:nvSpPr>
            <p:cNvPr id="5" name="Rectangle 4">
              <a:hlinkClick r:id="rId12" action="ppaction://hlinksldjump"/>
              <a:extLst>
                <a:ext uri="{FF2B5EF4-FFF2-40B4-BE49-F238E27FC236}">
                  <a16:creationId xmlns:a16="http://schemas.microsoft.com/office/drawing/2014/main" id="{52734930-8695-E69A-9CC8-0E0D630F1731}"/>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3" action="ppaction://hlinksldjump"/>
              <a:extLst>
                <a:ext uri="{FF2B5EF4-FFF2-40B4-BE49-F238E27FC236}">
                  <a16:creationId xmlns:a16="http://schemas.microsoft.com/office/drawing/2014/main" id="{66B0680E-F292-180C-0C69-840E456FCDA3}"/>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4" action="ppaction://hlinksldjump"/>
              <a:extLst>
                <a:ext uri="{FF2B5EF4-FFF2-40B4-BE49-F238E27FC236}">
                  <a16:creationId xmlns:a16="http://schemas.microsoft.com/office/drawing/2014/main" id="{274FB2E1-8D1D-315D-EF79-AB946568DEE0}"/>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5" action="ppaction://hlinksldjump"/>
              <a:extLst>
                <a:ext uri="{FF2B5EF4-FFF2-40B4-BE49-F238E27FC236}">
                  <a16:creationId xmlns:a16="http://schemas.microsoft.com/office/drawing/2014/main" id="{34191CA3-D9B2-E183-9C16-A98165A204F0}"/>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6" action="ppaction://hlinksldjump"/>
              <a:extLst>
                <a:ext uri="{FF2B5EF4-FFF2-40B4-BE49-F238E27FC236}">
                  <a16:creationId xmlns:a16="http://schemas.microsoft.com/office/drawing/2014/main" id="{110FC08D-BB3C-BD38-FC74-BFED499A08CD}"/>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7" action="ppaction://hlinksldjump"/>
              <a:extLst>
                <a:ext uri="{FF2B5EF4-FFF2-40B4-BE49-F238E27FC236}">
                  <a16:creationId xmlns:a16="http://schemas.microsoft.com/office/drawing/2014/main" id="{B0E37222-E7F1-1664-A3C0-22EC70E679BD}"/>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
        <p:nvSpPr>
          <p:cNvPr id="16" name="Rectangle 15">
            <a:extLst>
              <a:ext uri="{FF2B5EF4-FFF2-40B4-BE49-F238E27FC236}">
                <a16:creationId xmlns:a16="http://schemas.microsoft.com/office/drawing/2014/main" id="{0BC06311-8B83-2238-E270-CA5FA46D9FA2}"/>
              </a:ext>
            </a:extLst>
          </p:cNvPr>
          <p:cNvSpPr/>
          <p:nvPr/>
        </p:nvSpPr>
        <p:spPr>
          <a:xfrm>
            <a:off x="2322576" y="5110216"/>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Series Five</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D38999 performance, but 20% smaller and 50% lighter. Standard mil-spec interfaces.</a:t>
            </a:r>
          </a:p>
        </p:txBody>
      </p:sp>
      <p:pic>
        <p:nvPicPr>
          <p:cNvPr id="17" name="Picture 2" descr="Featured Product Series Five Connectors">
            <a:hlinkClick r:id="rId18"/>
            <a:extLst>
              <a:ext uri="{FF2B5EF4-FFF2-40B4-BE49-F238E27FC236}">
                <a16:creationId xmlns:a16="http://schemas.microsoft.com/office/drawing/2014/main" id="{10D2434F-8E3C-C1AE-C014-FAFB2BF519D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1211" r="18775"/>
          <a:stretch/>
        </p:blipFill>
        <p:spPr bwMode="auto">
          <a:xfrm>
            <a:off x="762246" y="4846320"/>
            <a:ext cx="1509340" cy="13805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6C640E8-24A5-C968-9243-271408EAB68E}"/>
              </a:ext>
            </a:extLst>
          </p:cNvPr>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RF Printed Circuit Boards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Printed circuit board consisting of one or more conductive layers used in High-Frequency antenna and radar applications</a:t>
            </a:r>
          </a:p>
        </p:txBody>
      </p:sp>
      <p:pic>
        <p:nvPicPr>
          <p:cNvPr id="20" name="Picture 4" descr="M:\Shared\AMAO Website\Final Product Website Photos\RF_Printed_Circuit_Boards.jpg">
            <a:hlinkClick r:id="rId20"/>
            <a:extLst>
              <a:ext uri="{FF2B5EF4-FFF2-40B4-BE49-F238E27FC236}">
                <a16:creationId xmlns:a16="http://schemas.microsoft.com/office/drawing/2014/main" id="{30BF547C-CA35-64D3-8E9A-1A603B677D2B}"/>
              </a:ext>
            </a:extLst>
          </p:cNvPr>
          <p:cNvPicPr>
            <a:picLocks noChangeAspect="1" noChangeArrowheads="1"/>
          </p:cNvPicPr>
          <p:nvPr/>
        </p:nvPicPr>
        <p:blipFill>
          <a:blip r:embed="rId21" cstate="print"/>
          <a:srcRect/>
          <a:stretch>
            <a:fillRect/>
          </a:stretch>
        </p:blipFill>
        <p:spPr bwMode="auto">
          <a:xfrm>
            <a:off x="4434840" y="4846320"/>
            <a:ext cx="1371600" cy="1371600"/>
          </a:xfrm>
          <a:prstGeom prst="rect">
            <a:avLst/>
          </a:prstGeom>
          <a:noFill/>
        </p:spPr>
      </p:pic>
    </p:spTree>
    <p:extLst>
      <p:ext uri="{BB962C8B-B14F-4D97-AF65-F5344CB8AC3E}">
        <p14:creationId xmlns:p14="http://schemas.microsoft.com/office/powerpoint/2010/main" val="4164236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Systems &amp; Vehicles</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innovative engineering and diverse product offerings meet and exceed the challenges of </a:t>
            </a:r>
            <a:r>
              <a:rPr lang="en-US" sz="1600" dirty="0" err="1">
                <a:latin typeface="Arial" panose="020B0604020202020204" pitchFamily="34" charset="0"/>
                <a:ea typeface="Open Sans Light" panose="020B0306030504020204" pitchFamily="34" charset="0"/>
                <a:cs typeface="Arial" panose="020B0604020202020204" pitchFamily="34" charset="0"/>
              </a:rPr>
              <a:t>SWaP</a:t>
            </a:r>
            <a:r>
              <a:rPr lang="en-US" sz="1600" dirty="0">
                <a:latin typeface="Arial" panose="020B0604020202020204" pitchFamily="34" charset="0"/>
                <a:ea typeface="Open Sans Light" panose="020B0306030504020204" pitchFamily="34" charset="0"/>
                <a:cs typeface="Arial" panose="020B0604020202020204" pitchFamily="34" charset="0"/>
              </a:rPr>
              <a:t>, high speed, and material restrictions for any vehicle sub-system, such as C4I systems, power distribution, and active protection systems.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Multi-Channel Fiber Optic 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Custom cable assemblies using all connector standards for virtually any application</a:t>
            </a:r>
          </a:p>
        </p:txBody>
      </p:sp>
      <p:sp>
        <p:nvSpPr>
          <p:cNvPr id="10" name="Rectangle 9"/>
          <p:cNvSpPr/>
          <p:nvPr/>
        </p:nvSpPr>
        <p:spPr>
          <a:xfrm>
            <a:off x="6016752" y="5038344"/>
            <a:ext cx="1800200"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RF High Power Cable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power TNC/Type N rugged cable assemblies for harsh environments</a:t>
            </a:r>
          </a:p>
        </p:txBody>
      </p:sp>
      <p:sp>
        <p:nvSpPr>
          <p:cNvPr id="11" name="Rectangle 10"/>
          <p:cNvSpPr/>
          <p:nvPr/>
        </p:nvSpPr>
        <p:spPr>
          <a:xfrm>
            <a:off x="9692640" y="5038344"/>
            <a:ext cx="1944216" cy="1169551"/>
          </a:xfrm>
          <a:prstGeom prst="rect">
            <a:avLst/>
          </a:prstGeom>
        </p:spPr>
        <p:txBody>
          <a:bodyPr wrap="square">
            <a:spAutoFit/>
          </a:bodyPr>
          <a:lstStyle/>
          <a:p>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Voltarius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High-power interconnect system optimized for high voltage applications up to 1000VDC and 450A and features proven RADSOK® technology</a:t>
            </a:r>
          </a:p>
        </p:txBody>
      </p:sp>
      <p:sp>
        <p:nvSpPr>
          <p:cNvPr id="24" name="Rectangle 23"/>
          <p:cNvSpPr/>
          <p:nvPr/>
        </p:nvSpPr>
        <p:spPr>
          <a:xfrm>
            <a:off x="2322576" y="3575304"/>
            <a:ext cx="1728192"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MIL-DTL-38999 Series III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Highest performance capabilities for both general duty and severe environment applications</a:t>
            </a:r>
          </a:p>
        </p:txBody>
      </p:sp>
      <p:sp>
        <p:nvSpPr>
          <p:cNvPr id="25" name="Rectangle 24"/>
          <p:cNvSpPr/>
          <p:nvPr/>
        </p:nvSpPr>
        <p:spPr>
          <a:xfrm>
            <a:off x="6016752" y="3575304"/>
            <a:ext cx="1800200"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MMA Blind Mate</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MMA combines the best features from product lines including ARINC 600, RF, Fiber Optic, and </a:t>
            </a:r>
            <a:r>
              <a:rPr lang="en-US" sz="1000" dirty="0" err="1">
                <a:latin typeface="Arial" panose="020B0604020202020204" pitchFamily="34" charset="0"/>
                <a:ea typeface="Open Sans Light" panose="020B0306030504020204" pitchFamily="34" charset="0"/>
                <a:cs typeface="Arial" panose="020B0604020202020204" pitchFamily="34" charset="0"/>
              </a:rPr>
              <a:t>Quadrax</a:t>
            </a:r>
            <a:endParaRPr lang="en-US" sz="1000" dirty="0">
              <a:latin typeface="Arial" panose="020B0604020202020204" pitchFamily="34" charset="0"/>
              <a:ea typeface="Open Sans Light" panose="020B0306030504020204" pitchFamily="34" charset="0"/>
              <a:cs typeface="Arial" panose="020B0604020202020204" pitchFamily="34" charset="0"/>
            </a:endParaRPr>
          </a:p>
        </p:txBody>
      </p:sp>
      <p:sp>
        <p:nvSpPr>
          <p:cNvPr id="26" name="Rectangle 25"/>
          <p:cNvSpPr/>
          <p:nvPr/>
        </p:nvSpPr>
        <p:spPr>
          <a:xfrm>
            <a:off x="9692640" y="3575304"/>
            <a:ext cx="1944216" cy="707886"/>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Rhino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High power &amp; voltage applications in harsh environment conditions</a:t>
            </a:r>
          </a:p>
        </p:txBody>
      </p:sp>
      <p:pic>
        <p:nvPicPr>
          <p:cNvPr id="34818" name="Picture 2" descr="M:\Shared\AMAO Website\Markets\Markets Photos\Ground_Systems.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4819" name="Picture 3" descr="M:\Shared\AMAO Website\Final Product Website Photos\MIL-DTL-38999_Series_III.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4820" name="Picture 4" descr="M:\Shared\AMAO Website\Final Product Website Photos\MMA_Blind_Mate.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34821" name="Picture 5" descr="M:\Shared\AMAO Website\Final Product Website Photos\Rhino.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34822" name="Picture 6" descr="M:\Shared\AMAO Website\Final Product Website Photos\Multi-Channel_Fiber_Optic_Cable_Assemblies.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29" name="Picture 2" descr="F:\Marketing\Public\Photos\1_Photo_Box_Pictures\Com_Air_Photos\kelley7.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0270" r="372" b="4102"/>
          <a:stretch/>
        </p:blipFill>
        <p:spPr bwMode="auto">
          <a:xfrm rot="16200000">
            <a:off x="4434840" y="4846320"/>
            <a:ext cx="1356784" cy="1371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2CC311BC-9113-1742-71CC-B6999453BF1B}"/>
              </a:ext>
            </a:extLst>
          </p:cNvPr>
          <p:cNvGrpSpPr/>
          <p:nvPr/>
        </p:nvGrpSpPr>
        <p:grpSpPr>
          <a:xfrm>
            <a:off x="3071664" y="6589574"/>
            <a:ext cx="6048672" cy="217130"/>
            <a:chOff x="3071664" y="6614454"/>
            <a:chExt cx="6048672" cy="217130"/>
          </a:xfrm>
        </p:grpSpPr>
        <p:sp>
          <p:nvSpPr>
            <p:cNvPr id="5" name="Rectangle 4">
              <a:hlinkClick r:id="rId13" action="ppaction://hlinksldjump"/>
              <a:extLst>
                <a:ext uri="{FF2B5EF4-FFF2-40B4-BE49-F238E27FC236}">
                  <a16:creationId xmlns:a16="http://schemas.microsoft.com/office/drawing/2014/main" id="{28DB7F51-3831-8183-5E81-94998CF932A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4" action="ppaction://hlinksldjump"/>
              <a:extLst>
                <a:ext uri="{FF2B5EF4-FFF2-40B4-BE49-F238E27FC236}">
                  <a16:creationId xmlns:a16="http://schemas.microsoft.com/office/drawing/2014/main" id="{4609AA00-B131-DBDB-C88C-049038720AD4}"/>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5" action="ppaction://hlinksldjump"/>
              <a:extLst>
                <a:ext uri="{FF2B5EF4-FFF2-40B4-BE49-F238E27FC236}">
                  <a16:creationId xmlns:a16="http://schemas.microsoft.com/office/drawing/2014/main" id="{F79E4DE7-EB89-B4F6-6794-CA6741EFEB32}"/>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6" action="ppaction://hlinksldjump"/>
              <a:extLst>
                <a:ext uri="{FF2B5EF4-FFF2-40B4-BE49-F238E27FC236}">
                  <a16:creationId xmlns:a16="http://schemas.microsoft.com/office/drawing/2014/main" id="{56A3236F-2FFE-0EC9-7FCF-FC9B4D69C7EA}"/>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7" action="ppaction://hlinksldjump"/>
              <a:extLst>
                <a:ext uri="{FF2B5EF4-FFF2-40B4-BE49-F238E27FC236}">
                  <a16:creationId xmlns:a16="http://schemas.microsoft.com/office/drawing/2014/main" id="{63C2C791-002A-1DDB-C360-C58B978E4A10}"/>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8" action="ppaction://hlinksldjump"/>
              <a:extLst>
                <a:ext uri="{FF2B5EF4-FFF2-40B4-BE49-F238E27FC236}">
                  <a16:creationId xmlns:a16="http://schemas.microsoft.com/office/drawing/2014/main" id="{D48AAA4D-B484-C64B-E27B-770833BDDF1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5122" name="Picture 2" descr="Product Voltarius">
            <a:hlinkClick r:id="rId19"/>
            <a:extLst>
              <a:ext uri="{FF2B5EF4-FFF2-40B4-BE49-F238E27FC236}">
                <a16:creationId xmlns:a16="http://schemas.microsoft.com/office/drawing/2014/main" id="{72735461-3D93-FE17-36B8-626D67AE4E13}"/>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5056" r="50051"/>
          <a:stretch/>
        </p:blipFill>
        <p:spPr bwMode="auto">
          <a:xfrm>
            <a:off x="8096616" y="4822222"/>
            <a:ext cx="1385712" cy="138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798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C4ISR</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provides a reliable, rugged, and innovative array of products to support the important task of information collection. From powering individual systems to providing secure and efficient transfer of data, Amphenol has the technology to accommodate any C4ISR application.</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Mil-Spec RF Connectors, Adapters, and Components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Extensive RF connector</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Mil-Spec offering</a:t>
            </a:r>
          </a:p>
          <a:p>
            <a:endParaRPr lang="en-US" sz="10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p:cNvSpPr/>
          <p:nvPr/>
        </p:nvSpPr>
        <p:spPr>
          <a:xfrm>
            <a:off x="6016752" y="5038344"/>
            <a:ext cx="194050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M55116 Filtered Audio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Meet or exceed all M55116 requirements, including mating durability, environmental sealing, and thermal cycling</a:t>
            </a:r>
          </a:p>
        </p:txBody>
      </p:sp>
      <p:sp>
        <p:nvSpPr>
          <p:cNvPr id="11" name="Rectangle 10"/>
          <p:cNvSpPr/>
          <p:nvPr/>
        </p:nvSpPr>
        <p:spPr>
          <a:xfrm>
            <a:off x="9692640"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Ethernet Switches </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and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Continuous and secure data transmission between all communication equipment</a:t>
            </a:r>
          </a:p>
        </p:txBody>
      </p:sp>
      <p:sp>
        <p:nvSpPr>
          <p:cNvPr id="24" name="Rectangle 23"/>
          <p:cNvSpPr/>
          <p:nvPr/>
        </p:nvSpPr>
        <p:spPr>
          <a:xfrm>
            <a:off x="2322576" y="357530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TAC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Meets MIL-DTL-55116 requirements at half the size of the standard connectors</a:t>
            </a:r>
          </a:p>
        </p:txBody>
      </p:sp>
      <p:sp>
        <p:nvSpPr>
          <p:cNvPr id="25" name="Rectangle 24"/>
          <p:cNvSpPr/>
          <p:nvPr/>
        </p:nvSpPr>
        <p:spPr>
          <a:xfrm>
            <a:off x="6016752" y="357530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AN/PRC 117G and</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AN/PRC 152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Designed to interface with the AN/PRC-117G and AN/PRC-152 military radio data connector</a:t>
            </a:r>
          </a:p>
        </p:txBody>
      </p:sp>
      <p:sp>
        <p:nvSpPr>
          <p:cNvPr id="26" name="Rectangle 25"/>
          <p:cNvSpPr/>
          <p:nvPr/>
        </p:nvSpPr>
        <p:spPr>
          <a:xfrm>
            <a:off x="9692640" y="3575304"/>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Headset and Soldier Accessory Cables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Design and build soldier-worn and ruggedized tactical communication cable assemblies</a:t>
            </a:r>
          </a:p>
        </p:txBody>
      </p:sp>
      <p:pic>
        <p:nvPicPr>
          <p:cNvPr id="35842" name="Picture 2" descr="M:\Shared\AMAO Website\Markets\Markets Photos\C4ISR.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5843" name="Picture 3" descr="M:\Shared\AMAO Website\Final Product Website Photos\TAC_Connectors.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5844" name="Picture 4" descr="M:\Shared\AMAO Website\Final Product Website Photos\AN-PRC_117G_AN-PRC_152_Military_Radio_Data_Connectors.jpg">
            <a:hlinkClick r:id="rId6"/>
          </p:cNvPr>
          <p:cNvPicPr>
            <a:picLocks noChangeAspect="1" noChangeArrowheads="1"/>
          </p:cNvPicPr>
          <p:nvPr/>
        </p:nvPicPr>
        <p:blipFill>
          <a:blip r:embed="rId7" cstate="print"/>
          <a:srcRect/>
          <a:stretch>
            <a:fillRect/>
          </a:stretch>
        </p:blipFill>
        <p:spPr bwMode="auto">
          <a:xfrm>
            <a:off x="4434840" y="3319272"/>
            <a:ext cx="1371600" cy="1371600"/>
          </a:xfrm>
          <a:prstGeom prst="rect">
            <a:avLst/>
          </a:prstGeom>
          <a:noFill/>
        </p:spPr>
      </p:pic>
      <p:pic>
        <p:nvPicPr>
          <p:cNvPr id="35845" name="Picture 5" descr="M:\Shared\AMAO Website\Final Product Website Photos\Headset_Soldier_Accessory_Cables.jpg">
            <a:hlinkClick r:id="rId8"/>
          </p:cNvPr>
          <p:cNvPicPr>
            <a:picLocks noChangeAspect="1" noChangeArrowheads="1"/>
          </p:cNvPicPr>
          <p:nvPr/>
        </p:nvPicPr>
        <p:blipFill>
          <a:blip r:embed="rId9" cstate="print"/>
          <a:srcRect/>
          <a:stretch>
            <a:fillRect/>
          </a:stretch>
        </p:blipFill>
        <p:spPr bwMode="auto">
          <a:xfrm>
            <a:off x="8110728" y="3319272"/>
            <a:ext cx="1371600" cy="1371600"/>
          </a:xfrm>
          <a:prstGeom prst="rect">
            <a:avLst/>
          </a:prstGeom>
          <a:noFill/>
        </p:spPr>
      </p:pic>
      <p:pic>
        <p:nvPicPr>
          <p:cNvPr id="35846" name="Picture 6" descr="M:\Shared\AMAO Website\Final Product Website Photos\Mil-Spec_RF_Connectors_Adapters_Components.jpg">
            <a:hlinkClick r:id="rId10"/>
          </p:cNvPr>
          <p:cNvPicPr>
            <a:picLocks noChangeAspect="1" noChangeArrowheads="1"/>
          </p:cNvPicPr>
          <p:nvPr/>
        </p:nvPicPr>
        <p:blipFill>
          <a:blip r:embed="rId11" cstate="print"/>
          <a:srcRect/>
          <a:stretch>
            <a:fillRect/>
          </a:stretch>
        </p:blipFill>
        <p:spPr bwMode="auto">
          <a:xfrm>
            <a:off x="768096" y="4846320"/>
            <a:ext cx="1371600" cy="1371600"/>
          </a:xfrm>
          <a:prstGeom prst="rect">
            <a:avLst/>
          </a:prstGeom>
          <a:noFill/>
        </p:spPr>
      </p:pic>
      <p:pic>
        <p:nvPicPr>
          <p:cNvPr id="35848" name="Picture 8" descr="M:\Shared\AMAO Website\Final Product Website Photos\Ethernet_Switch.jpg">
            <a:hlinkClick r:id="rId12"/>
          </p:cNvPr>
          <p:cNvPicPr>
            <a:picLocks noChangeAspect="1" noChangeArrowheads="1"/>
          </p:cNvPicPr>
          <p:nvPr/>
        </p:nvPicPr>
        <p:blipFill>
          <a:blip r:embed="rId13" cstate="print"/>
          <a:srcRect/>
          <a:stretch>
            <a:fillRect/>
          </a:stretch>
        </p:blipFill>
        <p:spPr bwMode="auto">
          <a:xfrm>
            <a:off x="8110728" y="4846320"/>
            <a:ext cx="1371600" cy="1371600"/>
          </a:xfrm>
          <a:prstGeom prst="rect">
            <a:avLst/>
          </a:prstGeom>
          <a:noFill/>
        </p:spPr>
      </p:pic>
      <p:pic>
        <p:nvPicPr>
          <p:cNvPr id="27" name="Picture 7" descr="M:\Shared\AMAO Website\Final Product Website Photos\MIL-DTL-55116_Audio_Connectors.jpg">
            <a:hlinkClick r:id="rId14"/>
          </p:cNvPr>
          <p:cNvPicPr>
            <a:picLocks noChangeAspect="1" noChangeArrowheads="1"/>
          </p:cNvPicPr>
          <p:nvPr/>
        </p:nvPicPr>
        <p:blipFill>
          <a:blip r:embed="rId15" cstate="print"/>
          <a:srcRect/>
          <a:stretch>
            <a:fillRect/>
          </a:stretch>
        </p:blipFill>
        <p:spPr bwMode="auto">
          <a:xfrm>
            <a:off x="4434840" y="4846320"/>
            <a:ext cx="1371600" cy="1371600"/>
          </a:xfrm>
          <a:prstGeom prst="rect">
            <a:avLst/>
          </a:prstGeom>
          <a:noFill/>
        </p:spPr>
      </p:pic>
      <p:sp>
        <p:nvSpPr>
          <p:cNvPr id="42" name="TextBox 41"/>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59299896-2080-AC13-08DC-5F5DEC8E8756}"/>
              </a:ext>
            </a:extLst>
          </p:cNvPr>
          <p:cNvGrpSpPr/>
          <p:nvPr/>
        </p:nvGrpSpPr>
        <p:grpSpPr>
          <a:xfrm>
            <a:off x="3071664" y="6589574"/>
            <a:ext cx="6048672" cy="217130"/>
            <a:chOff x="3071664" y="6614454"/>
            <a:chExt cx="6048672" cy="217130"/>
          </a:xfrm>
        </p:grpSpPr>
        <p:sp>
          <p:nvSpPr>
            <p:cNvPr id="5" name="Rectangle 4">
              <a:hlinkClick r:id="rId16" action="ppaction://hlinksldjump"/>
              <a:extLst>
                <a:ext uri="{FF2B5EF4-FFF2-40B4-BE49-F238E27FC236}">
                  <a16:creationId xmlns:a16="http://schemas.microsoft.com/office/drawing/2014/main" id="{B3F86B5C-EA45-E309-686A-3EEC8A24D8FA}"/>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7" action="ppaction://hlinksldjump"/>
              <a:extLst>
                <a:ext uri="{FF2B5EF4-FFF2-40B4-BE49-F238E27FC236}">
                  <a16:creationId xmlns:a16="http://schemas.microsoft.com/office/drawing/2014/main" id="{45C34D02-B5F5-0597-0F1D-4798626467CC}"/>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8" action="ppaction://hlinksldjump"/>
              <a:extLst>
                <a:ext uri="{FF2B5EF4-FFF2-40B4-BE49-F238E27FC236}">
                  <a16:creationId xmlns:a16="http://schemas.microsoft.com/office/drawing/2014/main" id="{7F4BDF06-3F0C-9BD0-C086-EAAAF9E11D93}"/>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9" action="ppaction://hlinksldjump"/>
              <a:extLst>
                <a:ext uri="{FF2B5EF4-FFF2-40B4-BE49-F238E27FC236}">
                  <a16:creationId xmlns:a16="http://schemas.microsoft.com/office/drawing/2014/main" id="{7B4D85C3-0491-DA77-1357-83EFAC01DEE1}"/>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20" action="ppaction://hlinksldjump"/>
              <a:extLst>
                <a:ext uri="{FF2B5EF4-FFF2-40B4-BE49-F238E27FC236}">
                  <a16:creationId xmlns:a16="http://schemas.microsoft.com/office/drawing/2014/main" id="{754E43A0-BEDE-F89B-A7A8-C21489D8E15F}"/>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21" action="ppaction://hlinksldjump"/>
              <a:extLst>
                <a:ext uri="{FF2B5EF4-FFF2-40B4-BE49-F238E27FC236}">
                  <a16:creationId xmlns:a16="http://schemas.microsoft.com/office/drawing/2014/main" id="{20ABA128-8E4E-497E-5A12-5DD78A896F51}"/>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531659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Soldier Systems</a:t>
            </a:r>
          </a:p>
        </p:txBody>
      </p:sp>
      <p:sp>
        <p:nvSpPr>
          <p:cNvPr id="4" name="TextBox 3"/>
          <p:cNvSpPr txBox="1"/>
          <p:nvPr/>
        </p:nvSpPr>
        <p:spPr>
          <a:xfrm>
            <a:off x="4511824" y="1536192"/>
            <a:ext cx="7065814" cy="830997"/>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micro-miniature, high-speed interconnect solutions are ideal for keeping the soldier connected to multiple sensors, their command, and each other -- all while being lightweight, rugged, and ergonomic at the same time.</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Quarterback Series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Quarter turn bayonet style coupling nut with a locking feature for standard SMP/SMPM interfaces</a:t>
            </a:r>
          </a:p>
        </p:txBody>
      </p:sp>
      <p:sp>
        <p:nvSpPr>
          <p:cNvPr id="10" name="Rectangle 9"/>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Stingray</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Optimized for body-worn applications, low profile, magnetic mating connectors. Non-keyed, magnetic ‘blind’ mating </a:t>
            </a:r>
          </a:p>
        </p:txBody>
      </p:sp>
      <p:sp>
        <p:nvSpPr>
          <p:cNvPr id="11" name="Rectangle 10"/>
          <p:cNvSpPr/>
          <p:nvPr/>
        </p:nvSpPr>
        <p:spPr>
          <a:xfrm>
            <a:off x="9692640"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2M Micro38999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Smaller, high density, lightweight connector that meets the requirements of D38999</a:t>
            </a:r>
          </a:p>
        </p:txBody>
      </p:sp>
      <p:sp>
        <p:nvSpPr>
          <p:cNvPr id="24" name="Rectangle 23"/>
          <p:cNvSpPr/>
          <p:nvPr/>
        </p:nvSpPr>
        <p:spPr>
          <a:xfrm>
            <a:off x="2322576" y="3575304"/>
            <a:ext cx="1728192"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Terrapin, SCE2</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Miniature series of circular push-pull connectors for harsh-environment applications</a:t>
            </a:r>
          </a:p>
        </p:txBody>
      </p:sp>
      <p:sp>
        <p:nvSpPr>
          <p:cNvPr id="25" name="Rectangle 24"/>
          <p:cNvSpPr/>
          <p:nvPr/>
        </p:nvSpPr>
        <p:spPr>
          <a:xfrm>
            <a:off x="6016752" y="3575304"/>
            <a:ext cx="1800200"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Warrior Grip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Soldier-Worn Push-Pull Connectors to offer a solution designed to exceed the rigorous requirements of the US Army’s </a:t>
            </a:r>
            <a:r>
              <a:rPr lang="en-US" sz="1000" dirty="0" err="1">
                <a:latin typeface="Arial" panose="020B0604020202020204" pitchFamily="34" charset="0"/>
                <a:ea typeface="Open Sans Light" panose="020B0306030504020204" pitchFamily="34" charset="0"/>
                <a:cs typeface="Arial" panose="020B0604020202020204" pitchFamily="34" charset="0"/>
              </a:rPr>
              <a:t>Nett</a:t>
            </a:r>
            <a:r>
              <a:rPr lang="en-US" sz="1000" dirty="0">
                <a:latin typeface="Arial" panose="020B0604020202020204" pitchFamily="34" charset="0"/>
                <a:ea typeface="Open Sans Light" panose="020B0306030504020204" pitchFamily="34" charset="0"/>
                <a:cs typeface="Arial" panose="020B0604020202020204" pitchFamily="34" charset="0"/>
              </a:rPr>
              <a:t> Warrior program.</a:t>
            </a:r>
          </a:p>
        </p:txBody>
      </p:sp>
      <p:sp>
        <p:nvSpPr>
          <p:cNvPr id="26" name="Rectangle 25"/>
          <p:cNvSpPr/>
          <p:nvPr/>
        </p:nvSpPr>
        <p:spPr>
          <a:xfrm>
            <a:off x="9692640" y="3575304"/>
            <a:ext cx="1944216" cy="553998"/>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Adapters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Complete range of high-performance Cable Adapters</a:t>
            </a:r>
          </a:p>
        </p:txBody>
      </p:sp>
      <p:pic>
        <p:nvPicPr>
          <p:cNvPr id="36866" name="Picture 2" descr="M:\Shared\AMAO Website\Markets\Markets Photos\Soldier_Systems.jpg">
            <a:hlinkClick r:id="rId2"/>
          </p:cNvPr>
          <p:cNvPicPr>
            <a:picLocks noChangeAspect="1" noChangeArrowheads="1"/>
          </p:cNvPicPr>
          <p:nvPr/>
        </p:nvPicPr>
        <p:blipFill>
          <a:blip r:embed="rId3" cstate="print"/>
          <a:srcRect/>
          <a:stretch>
            <a:fillRect/>
          </a:stretch>
        </p:blipFill>
        <p:spPr bwMode="auto">
          <a:xfrm>
            <a:off x="768096" y="1234440"/>
            <a:ext cx="3327288" cy="1828800"/>
          </a:xfrm>
          <a:prstGeom prst="rect">
            <a:avLst/>
          </a:prstGeom>
          <a:noFill/>
        </p:spPr>
      </p:pic>
      <p:pic>
        <p:nvPicPr>
          <p:cNvPr id="36867" name="Picture 3" descr="M:\Shared\AMAO Website\Final Product Website Photos\Terrapin-SCE2.jpg">
            <a:hlinkClick r:id="rId4"/>
          </p:cNvPr>
          <p:cNvPicPr>
            <a:picLocks noChangeAspect="1" noChangeArrowheads="1"/>
          </p:cNvPicPr>
          <p:nvPr/>
        </p:nvPicPr>
        <p:blipFill>
          <a:blip r:embed="rId5" cstate="print"/>
          <a:srcRect/>
          <a:stretch>
            <a:fillRect/>
          </a:stretch>
        </p:blipFill>
        <p:spPr bwMode="auto">
          <a:xfrm>
            <a:off x="768096" y="3319272"/>
            <a:ext cx="1371600" cy="1371600"/>
          </a:xfrm>
          <a:prstGeom prst="rect">
            <a:avLst/>
          </a:prstGeom>
          <a:noFill/>
        </p:spPr>
      </p:pic>
      <p:pic>
        <p:nvPicPr>
          <p:cNvPr id="36869" name="Picture 5" descr="M:\Shared\AMAO Website\Final Product Website Photos\Cable_Adapters.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36870" name="Picture 6" descr="M:\Shared\AMAO Website\Final Product Website Photos\Quarterback.jpg">
            <a:hlinkClick r:id="rId8"/>
          </p:cNvPr>
          <p:cNvPicPr>
            <a:picLocks noChangeAspect="1" noChangeArrowheads="1"/>
          </p:cNvPicPr>
          <p:nvPr/>
        </p:nvPicPr>
        <p:blipFill>
          <a:blip r:embed="rId9" cstate="print"/>
          <a:srcRect/>
          <a:stretch>
            <a:fillRect/>
          </a:stretch>
        </p:blipFill>
        <p:spPr bwMode="auto">
          <a:xfrm>
            <a:off x="768096" y="4846320"/>
            <a:ext cx="1371600" cy="1371600"/>
          </a:xfrm>
          <a:prstGeom prst="rect">
            <a:avLst/>
          </a:prstGeom>
          <a:noFill/>
        </p:spPr>
      </p:pic>
      <p:pic>
        <p:nvPicPr>
          <p:cNvPr id="36872" name="Picture 8" descr="M:\Shared\AMAO Website\Final Product Website Photos\2M_Micro38999.jpg">
            <a:hlinkClick r:id="rId10"/>
          </p:cNvPr>
          <p:cNvPicPr>
            <a:picLocks noChangeAspect="1" noChangeArrowheads="1"/>
          </p:cNvPicPr>
          <p:nvPr/>
        </p:nvPicPr>
        <p:blipFill>
          <a:blip r:embed="rId11" cstate="print"/>
          <a:srcRect/>
          <a:stretch>
            <a:fillRect/>
          </a:stretch>
        </p:blipFill>
        <p:spPr bwMode="auto">
          <a:xfrm>
            <a:off x="8110728" y="4846320"/>
            <a:ext cx="1371600" cy="1371600"/>
          </a:xfrm>
          <a:prstGeom prst="rect">
            <a:avLst/>
          </a:prstGeom>
          <a:noFill/>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212033AD-9F09-6256-0A70-715028EEE425}"/>
              </a:ext>
            </a:extLst>
          </p:cNvPr>
          <p:cNvGrpSpPr/>
          <p:nvPr/>
        </p:nvGrpSpPr>
        <p:grpSpPr>
          <a:xfrm>
            <a:off x="3071664" y="6589574"/>
            <a:ext cx="6048672" cy="217130"/>
            <a:chOff x="3071664" y="6614454"/>
            <a:chExt cx="6048672" cy="217130"/>
          </a:xfrm>
        </p:grpSpPr>
        <p:sp>
          <p:nvSpPr>
            <p:cNvPr id="5" name="Rectangle 4">
              <a:hlinkClick r:id="rId12" action="ppaction://hlinksldjump"/>
              <a:extLst>
                <a:ext uri="{FF2B5EF4-FFF2-40B4-BE49-F238E27FC236}">
                  <a16:creationId xmlns:a16="http://schemas.microsoft.com/office/drawing/2014/main" id="{FAA4AB18-9B8A-B9B7-105D-27271B8F8E34}"/>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3" action="ppaction://hlinksldjump"/>
              <a:extLst>
                <a:ext uri="{FF2B5EF4-FFF2-40B4-BE49-F238E27FC236}">
                  <a16:creationId xmlns:a16="http://schemas.microsoft.com/office/drawing/2014/main" id="{B210DE1E-B731-4E55-A212-D2DF2EDF6869}"/>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4" action="ppaction://hlinksldjump"/>
              <a:extLst>
                <a:ext uri="{FF2B5EF4-FFF2-40B4-BE49-F238E27FC236}">
                  <a16:creationId xmlns:a16="http://schemas.microsoft.com/office/drawing/2014/main" id="{7D0BDC55-0C58-9BF6-6214-C5D07E6B5D71}"/>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5" action="ppaction://hlinksldjump"/>
              <a:extLst>
                <a:ext uri="{FF2B5EF4-FFF2-40B4-BE49-F238E27FC236}">
                  <a16:creationId xmlns:a16="http://schemas.microsoft.com/office/drawing/2014/main" id="{5018C419-91EA-AE64-14C7-F9CA1CFB899C}"/>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6" action="ppaction://hlinksldjump"/>
              <a:extLst>
                <a:ext uri="{FF2B5EF4-FFF2-40B4-BE49-F238E27FC236}">
                  <a16:creationId xmlns:a16="http://schemas.microsoft.com/office/drawing/2014/main" id="{F69153C8-3C2B-F82C-6FD3-9AF1FA38A2F5}"/>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7" action="ppaction://hlinksldjump"/>
              <a:extLst>
                <a:ext uri="{FF2B5EF4-FFF2-40B4-BE49-F238E27FC236}">
                  <a16:creationId xmlns:a16="http://schemas.microsoft.com/office/drawing/2014/main" id="{A8C3C147-174C-39FB-2454-CAC0E1335E45}"/>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7170" name="Picture 2">
            <a:hlinkClick r:id="rId18"/>
            <a:extLst>
              <a:ext uri="{FF2B5EF4-FFF2-40B4-BE49-F238E27FC236}">
                <a16:creationId xmlns:a16="http://schemas.microsoft.com/office/drawing/2014/main" id="{EE7130B7-66F9-7598-41A9-AC213CB45DC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968" t="20769" r="26211" b="25409"/>
          <a:stretch/>
        </p:blipFill>
        <p:spPr bwMode="auto">
          <a:xfrm>
            <a:off x="4454236" y="4846320"/>
            <a:ext cx="1375072" cy="13750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hlinkClick r:id="rId20"/>
            <a:extLst>
              <a:ext uri="{FF2B5EF4-FFF2-40B4-BE49-F238E27FC236}">
                <a16:creationId xmlns:a16="http://schemas.microsoft.com/office/drawing/2014/main" id="{64B47D11-E242-AFD6-40FD-D8D7C5B3124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1080" y="3657870"/>
            <a:ext cx="1617296" cy="88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90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Missiles &amp; Missile Defense</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 has a wide range of high-reliable, high-speed, high-bandwidth products that reduce </a:t>
            </a:r>
            <a:r>
              <a:rPr lang="en-US" sz="1600" dirty="0" err="1">
                <a:latin typeface="Arial" panose="020B0604020202020204" pitchFamily="34" charset="0"/>
                <a:ea typeface="Open Sans Light" panose="020B0306030504020204" pitchFamily="34" charset="0"/>
                <a:cs typeface="Arial" panose="020B0604020202020204" pitchFamily="34" charset="0"/>
              </a:rPr>
              <a:t>SWaP</a:t>
            </a:r>
            <a:r>
              <a:rPr lang="en-US" sz="1600" dirty="0">
                <a:latin typeface="Arial" panose="020B0604020202020204" pitchFamily="34" charset="0"/>
                <a:ea typeface="Open Sans Light" panose="020B0306030504020204" pitchFamily="34" charset="0"/>
                <a:cs typeface="Arial" panose="020B0604020202020204" pitchFamily="34" charset="0"/>
              </a:rPr>
              <a:t> -- from micro-miniature and backplane connectors to RF, power cables and rigid-flex assemblies, to ensure effective missile defense, especially in high-temperature applications.</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SiO2 Semi-Rigid Assemblies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Used in applications demanding the ultimate in phase tracking performance and extreme environments.</a:t>
            </a:r>
          </a:p>
        </p:txBody>
      </p:sp>
      <p:sp>
        <p:nvSpPr>
          <p:cNvPr id="10" name="Rectangle 9"/>
          <p:cNvSpPr/>
          <p:nvPr/>
        </p:nvSpPr>
        <p:spPr>
          <a:xfrm>
            <a:off x="6016752" y="503834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Breakaway Fail-Safe Lanyard Release Plugs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Designed to provide quick disconnect of a connector plug and receptacle with an axial pull on the lanyard</a:t>
            </a:r>
          </a:p>
        </p:txBody>
      </p:sp>
      <p:sp>
        <p:nvSpPr>
          <p:cNvPr id="11" name="Rectangle 10"/>
          <p:cNvSpPr/>
          <p:nvPr/>
        </p:nvSpPr>
        <p:spPr>
          <a:xfrm>
            <a:off x="9692640" y="5038344"/>
            <a:ext cx="1944216"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Micro-D MIL-C-83513 Style Filter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Small filter connectors in a rugged, high-density package for space/weight restricted applications. Twist-pin and stamped &amp; formed contacts.</a:t>
            </a:r>
          </a:p>
        </p:txBody>
      </p:sp>
      <p:sp>
        <p:nvSpPr>
          <p:cNvPr id="24" name="Rectangle 23"/>
          <p:cNvSpPr/>
          <p:nvPr/>
        </p:nvSpPr>
        <p:spPr>
          <a:xfrm>
            <a:off x="2322576" y="3575304"/>
            <a:ext cx="1872208"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MIL-DTL-83538</a:t>
            </a:r>
            <a:br>
              <a:rPr lang="en-US" sz="1000" b="1" dirty="0">
                <a:solidFill>
                  <a:srgbClr val="005EB8"/>
                </a:solidFill>
                <a:latin typeface="Arial" panose="020B0604020202020204" pitchFamily="34" charset="0"/>
                <a:ea typeface="Open Sans Semibold" pitchFamily="34" charset="0"/>
                <a:cs typeface="Arial" panose="020B0604020202020204" pitchFamily="34" charset="0"/>
              </a:rPr>
            </a:br>
            <a:r>
              <a:rPr lang="en-US" sz="1000" b="1" dirty="0">
                <a:solidFill>
                  <a:srgbClr val="005EB8"/>
                </a:solidFill>
                <a:latin typeface="Arial" panose="020B0604020202020204" pitchFamily="34" charset="0"/>
                <a:ea typeface="Open Sans Semibold" pitchFamily="34" charset="0"/>
                <a:cs typeface="Arial" panose="020B0604020202020204" pitchFamily="34" charset="0"/>
              </a:rPr>
              <a:t>(1760 Rail Launch)</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Consists of three components; an aircraft connector (ASI), a missile connector (MSI), and a buffer</a:t>
            </a:r>
          </a:p>
        </p:txBody>
      </p:sp>
      <p:sp>
        <p:nvSpPr>
          <p:cNvPr id="25" name="Rectangle 24"/>
          <p:cNvSpPr/>
          <p:nvPr/>
        </p:nvSpPr>
        <p:spPr>
          <a:xfrm>
            <a:off x="6016752" y="3575304"/>
            <a:ext cx="1800200"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Flex &amp; Flex-Rigid</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Integrates multiple PCB assemblies, eliminates components, replacing them with flexible substrate between rigid sections</a:t>
            </a:r>
          </a:p>
        </p:txBody>
      </p:sp>
      <p:sp>
        <p:nvSpPr>
          <p:cNvPr id="26" name="Rectangle 25"/>
          <p:cNvSpPr/>
          <p:nvPr/>
        </p:nvSpPr>
        <p:spPr>
          <a:xfrm>
            <a:off x="9692640" y="357530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Cable and Wire Harnesses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Fully-designed wire harnesses and point-to-point cables for a broad range of defense and aerospace applications. </a:t>
            </a:r>
          </a:p>
        </p:txBody>
      </p:sp>
      <p:pic>
        <p:nvPicPr>
          <p:cNvPr id="37890" name="Picture 2" descr="M:\Shared\AMAO Website\Markets\Markets Photos\Missile_Defense.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7894" name="Picture 6" descr="M:\Shared\AMAO Website\Final Product Website Photos\Breakaway_Lanyard.jpg">
            <a:hlinkClick r:id="rId4"/>
          </p:cNvPr>
          <p:cNvPicPr>
            <a:picLocks noChangeAspect="1" noChangeArrowheads="1"/>
          </p:cNvPicPr>
          <p:nvPr/>
        </p:nvPicPr>
        <p:blipFill>
          <a:blip r:embed="rId5" cstate="print"/>
          <a:srcRect/>
          <a:stretch>
            <a:fillRect/>
          </a:stretch>
        </p:blipFill>
        <p:spPr bwMode="auto">
          <a:xfrm>
            <a:off x="4434840" y="4846320"/>
            <a:ext cx="1371600" cy="1371600"/>
          </a:xfrm>
          <a:prstGeom prst="rect">
            <a:avLst/>
          </a:prstGeom>
          <a:noFill/>
        </p:spPr>
      </p:pic>
      <p:pic>
        <p:nvPicPr>
          <p:cNvPr id="32" name="Picture 2" descr="http://amphenolmao.com/Content/images/products/MIL-DTL-83538.jpg">
            <a:hlinkClick r:id="rId6"/>
          </p:cNvPr>
          <p:cNvPicPr>
            <a:picLocks noChangeAspect="1" noChangeArrowheads="1"/>
          </p:cNvPicPr>
          <p:nvPr/>
        </p:nvPicPr>
        <p:blipFill>
          <a:blip r:embed="rId7" cstate="print"/>
          <a:srcRect/>
          <a:stretch>
            <a:fillRect/>
          </a:stretch>
        </p:blipFill>
        <p:spPr bwMode="auto">
          <a:xfrm>
            <a:off x="768096" y="3319272"/>
            <a:ext cx="1371600" cy="1371600"/>
          </a:xfrm>
          <a:prstGeom prst="rect">
            <a:avLst/>
          </a:prstGeom>
          <a:noFill/>
        </p:spPr>
      </p:pic>
      <p:pic>
        <p:nvPicPr>
          <p:cNvPr id="33" name="Picture 6" descr="http://amphenolmao.com/Content/images/products/Flex_Rigid_Flex.jpg">
            <a:hlinkClick r:id="rId8"/>
          </p:cNvPr>
          <p:cNvPicPr>
            <a:picLocks noChangeAspect="1" noChangeArrowheads="1"/>
          </p:cNvPicPr>
          <p:nvPr/>
        </p:nvPicPr>
        <p:blipFill>
          <a:blip r:embed="rId9" cstate="print"/>
          <a:srcRect/>
          <a:stretch>
            <a:fillRect/>
          </a:stretch>
        </p:blipFill>
        <p:spPr bwMode="auto">
          <a:xfrm>
            <a:off x="4434840" y="3319272"/>
            <a:ext cx="1371600" cy="1371600"/>
          </a:xfrm>
          <a:prstGeom prst="rect">
            <a:avLst/>
          </a:prstGeom>
          <a:noFill/>
        </p:spPr>
      </p:pic>
      <p:pic>
        <p:nvPicPr>
          <p:cNvPr id="34" name="Picture 4" descr="http://amphenolmao.com/Content/images/products/M13-MIL-C-83513-Style_Filter_Connectors.jpg">
            <a:hlinkClick r:id="rId10"/>
          </p:cNvPr>
          <p:cNvPicPr>
            <a:picLocks noChangeAspect="1" noChangeArrowheads="1"/>
          </p:cNvPicPr>
          <p:nvPr/>
        </p:nvPicPr>
        <p:blipFill>
          <a:blip r:embed="rId11" cstate="print"/>
          <a:srcRect/>
          <a:stretch>
            <a:fillRect/>
          </a:stretch>
        </p:blipFill>
        <p:spPr bwMode="auto">
          <a:xfrm>
            <a:off x="8110728" y="4846320"/>
            <a:ext cx="1371600" cy="1371600"/>
          </a:xfrm>
          <a:prstGeom prst="rect">
            <a:avLst/>
          </a:prstGeom>
          <a:noFill/>
        </p:spPr>
      </p:pic>
      <p:sp>
        <p:nvSpPr>
          <p:cNvPr id="44" name="TextBox 43"/>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3" name="Group 2">
            <a:extLst>
              <a:ext uri="{FF2B5EF4-FFF2-40B4-BE49-F238E27FC236}">
                <a16:creationId xmlns:a16="http://schemas.microsoft.com/office/drawing/2014/main" id="{579D989D-DD1D-0651-DA76-B49A2A05195E}"/>
              </a:ext>
            </a:extLst>
          </p:cNvPr>
          <p:cNvGrpSpPr/>
          <p:nvPr/>
        </p:nvGrpSpPr>
        <p:grpSpPr>
          <a:xfrm>
            <a:off x="3071664" y="6589574"/>
            <a:ext cx="6048672" cy="217130"/>
            <a:chOff x="3071664" y="6614454"/>
            <a:chExt cx="6048672" cy="217130"/>
          </a:xfrm>
        </p:grpSpPr>
        <p:sp>
          <p:nvSpPr>
            <p:cNvPr id="5" name="Rectangle 4">
              <a:hlinkClick r:id="rId12" action="ppaction://hlinksldjump"/>
              <a:extLst>
                <a:ext uri="{FF2B5EF4-FFF2-40B4-BE49-F238E27FC236}">
                  <a16:creationId xmlns:a16="http://schemas.microsoft.com/office/drawing/2014/main" id="{23BA52EF-E485-B90A-1FA1-982EF98FAAE0}"/>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6" name="Rectangle 5">
              <a:hlinkClick r:id="rId13" action="ppaction://hlinksldjump"/>
              <a:extLst>
                <a:ext uri="{FF2B5EF4-FFF2-40B4-BE49-F238E27FC236}">
                  <a16:creationId xmlns:a16="http://schemas.microsoft.com/office/drawing/2014/main" id="{CCD93283-EC30-514E-461C-1EB0419AB4D5}"/>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8" name="Rectangle 7">
              <a:hlinkClick r:id="rId14" action="ppaction://hlinksldjump"/>
              <a:extLst>
                <a:ext uri="{FF2B5EF4-FFF2-40B4-BE49-F238E27FC236}">
                  <a16:creationId xmlns:a16="http://schemas.microsoft.com/office/drawing/2014/main" id="{0627A8ED-3B47-4691-66D2-B47ADA766E05}"/>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2" name="Rectangle 11">
              <a:hlinkClick r:id="rId15" action="ppaction://hlinksldjump"/>
              <a:extLst>
                <a:ext uri="{FF2B5EF4-FFF2-40B4-BE49-F238E27FC236}">
                  <a16:creationId xmlns:a16="http://schemas.microsoft.com/office/drawing/2014/main" id="{509EE57C-13AD-835E-C2DE-EFA687F1C77B}"/>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3" name="Rectangle 12">
              <a:hlinkClick r:id="rId16" action="ppaction://hlinksldjump"/>
              <a:extLst>
                <a:ext uri="{FF2B5EF4-FFF2-40B4-BE49-F238E27FC236}">
                  <a16:creationId xmlns:a16="http://schemas.microsoft.com/office/drawing/2014/main" id="{CE374DBB-B2EB-6FD6-C3D0-4E6FCDC16EAA}"/>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4" name="Rectangle 13">
              <a:hlinkClick r:id="rId17" action="ppaction://hlinksldjump"/>
              <a:extLst>
                <a:ext uri="{FF2B5EF4-FFF2-40B4-BE49-F238E27FC236}">
                  <a16:creationId xmlns:a16="http://schemas.microsoft.com/office/drawing/2014/main" id="{9E139CFD-6F99-AC1E-4CDF-816BB61E89AE}"/>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9218" name="Picture 2">
            <a:hlinkClick r:id="rId18"/>
            <a:extLst>
              <a:ext uri="{FF2B5EF4-FFF2-40B4-BE49-F238E27FC236}">
                <a16:creationId xmlns:a16="http://schemas.microsoft.com/office/drawing/2014/main" id="{D3F0DD7C-9BFA-8FA6-0467-825B69A3C6A5}"/>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3404" r="13885"/>
          <a:stretch/>
        </p:blipFill>
        <p:spPr bwMode="auto">
          <a:xfrm>
            <a:off x="758952" y="4899226"/>
            <a:ext cx="1380744" cy="1353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hlinkClick r:id="rId20"/>
            <a:extLst>
              <a:ext uri="{FF2B5EF4-FFF2-40B4-BE49-F238E27FC236}">
                <a16:creationId xmlns:a16="http://schemas.microsoft.com/office/drawing/2014/main" id="{505C57A9-76BD-9D1A-776B-60B82DA1FE41}"/>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3630"/>
          <a:stretch/>
        </p:blipFill>
        <p:spPr bwMode="auto">
          <a:xfrm>
            <a:off x="8110728" y="3315714"/>
            <a:ext cx="1371600" cy="137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57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Naval Systems</a:t>
            </a:r>
          </a:p>
        </p:txBody>
      </p:sp>
      <p:sp>
        <p:nvSpPr>
          <p:cNvPr id="4" name="TextBox 3"/>
          <p:cNvSpPr txBox="1"/>
          <p:nvPr/>
        </p:nvSpPr>
        <p:spPr>
          <a:xfrm>
            <a:off x="4511824" y="1536192"/>
            <a:ext cx="7065814" cy="1077218"/>
          </a:xfrm>
          <a:prstGeom prst="rect">
            <a:avLst/>
          </a:prstGeom>
          <a:noFill/>
        </p:spPr>
        <p:txBody>
          <a:bodyPr wrap="square" rtlCol="0">
            <a:spAutoFit/>
          </a:bodyPr>
          <a:lstStyle/>
          <a:p>
            <a:r>
              <a:rPr lang="en-US" sz="1600" dirty="0">
                <a:latin typeface="Arial" panose="020B0604020202020204" pitchFamily="34" charset="0"/>
                <a:ea typeface="Open Sans Light" panose="020B0306030504020204" pitchFamily="34" charset="0"/>
                <a:cs typeface="Arial" panose="020B0604020202020204" pitchFamily="34" charset="0"/>
              </a:rPr>
              <a:t>Amphenol’s broad product offering of harsh environment electronic interconnects ensure a safe and successful Naval mission, whether powering vital control systems, initiating countermeasures, or transmitting critical communication data.</a:t>
            </a:r>
          </a:p>
        </p:txBody>
      </p:sp>
      <p:sp>
        <p:nvSpPr>
          <p:cNvPr id="7" name="TextBox 6"/>
          <p:cNvSpPr txBox="1"/>
          <p:nvPr/>
        </p:nvSpPr>
        <p:spPr>
          <a:xfrm>
            <a:off x="1524000" y="2852937"/>
            <a:ext cx="9144000" cy="307777"/>
          </a:xfrm>
          <a:prstGeom prst="rect">
            <a:avLst/>
          </a:prstGeom>
          <a:noFill/>
        </p:spPr>
        <p:txBody>
          <a:bodyPr wrap="square" rtlCol="0">
            <a:spAutoFit/>
          </a:bodyPr>
          <a:lstStyle/>
          <a:p>
            <a:pPr algn="ctr"/>
            <a:r>
              <a:rPr lang="en-US" sz="1400" b="1" dirty="0">
                <a:solidFill>
                  <a:srgbClr val="005EB8"/>
                </a:solidFill>
                <a:latin typeface="Arial" panose="020B0604020202020204" pitchFamily="34" charset="0"/>
                <a:ea typeface="Open Sans Semibold" pitchFamily="34" charset="0"/>
                <a:cs typeface="Arial" panose="020B0604020202020204" pitchFamily="34" charset="0"/>
              </a:rPr>
              <a:t>Product Highlights:</a:t>
            </a:r>
          </a:p>
        </p:txBody>
      </p:sp>
      <p:sp>
        <p:nvSpPr>
          <p:cNvPr id="9" name="Rectangle 8"/>
          <p:cNvSpPr/>
          <p:nvPr/>
        </p:nvSpPr>
        <p:spPr>
          <a:xfrm>
            <a:off x="2322576" y="5038344"/>
            <a:ext cx="194421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M28840 Connectors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Shipboard application connectors are precision-machined, highly reliable, and meet superior mechanical shock performances</a:t>
            </a:r>
          </a:p>
        </p:txBody>
      </p:sp>
      <p:sp>
        <p:nvSpPr>
          <p:cNvPr id="10" name="Rectangle 9"/>
          <p:cNvSpPr/>
          <p:nvPr/>
        </p:nvSpPr>
        <p:spPr>
          <a:xfrm>
            <a:off x="6016752" y="5038344"/>
            <a:ext cx="2084832" cy="1015663"/>
          </a:xfrm>
          <a:prstGeom prst="rect">
            <a:avLst/>
          </a:prstGeom>
        </p:spPr>
        <p:txBody>
          <a:bodyPr wrap="square">
            <a:spAutoFit/>
          </a:bodyPr>
          <a:lstStyle/>
          <a:p>
            <a:r>
              <a:rPr lang="en-US" sz="1000" b="1" spc="-50" dirty="0">
                <a:solidFill>
                  <a:srgbClr val="005EB8"/>
                </a:solidFill>
                <a:latin typeface="Arial" panose="020B0604020202020204" pitchFamily="34" charset="0"/>
                <a:ea typeface="Open Sans Semibold" pitchFamily="34" charset="0"/>
                <a:cs typeface="Arial" panose="020B0604020202020204" pitchFamily="34" charset="0"/>
              </a:rPr>
              <a:t>RJSMLAC-8MG-CAPS-VAC-NAV</a:t>
            </a:r>
            <a:r>
              <a:rPr lang="en-US" sz="1000" spc="-8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MIL-STD fully managed military-grade network </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switch offering 8 triple </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speed (10/100/1000) ports for harsh environments</a:t>
            </a:r>
          </a:p>
        </p:txBody>
      </p:sp>
      <p:sp>
        <p:nvSpPr>
          <p:cNvPr id="11" name="Rectangle 10"/>
          <p:cNvSpPr/>
          <p:nvPr/>
        </p:nvSpPr>
        <p:spPr>
          <a:xfrm>
            <a:off x="9692640" y="5038344"/>
            <a:ext cx="1944216" cy="861774"/>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Low Smoke Zero Halogen Coaxial Cables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Complete range of military approved low-smoke, non-halogen cables</a:t>
            </a:r>
          </a:p>
        </p:txBody>
      </p:sp>
      <p:sp>
        <p:nvSpPr>
          <p:cNvPr id="24" name="Rectangle 23"/>
          <p:cNvSpPr/>
          <p:nvPr/>
        </p:nvSpPr>
        <p:spPr>
          <a:xfrm>
            <a:off x="2322576" y="3575304"/>
            <a:ext cx="1872208" cy="1169551"/>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SMPM Spring Bullets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Maximum RF performance by eliminating gaps between the bullet and shroud during gang mating -- for radar systems usage in modular scalable RADARS</a:t>
            </a:r>
          </a:p>
        </p:txBody>
      </p:sp>
      <p:sp>
        <p:nvSpPr>
          <p:cNvPr id="25" name="Rectangle 24"/>
          <p:cNvSpPr/>
          <p:nvPr/>
        </p:nvSpPr>
        <p:spPr>
          <a:xfrm>
            <a:off x="6016752" y="3575304"/>
            <a:ext cx="1883664"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FS12 </a:t>
            </a:r>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Pierside</a:t>
            </a:r>
            <a:r>
              <a:rPr lang="en-US" sz="1000" b="1" dirty="0">
                <a:solidFill>
                  <a:srgbClr val="005EB8"/>
                </a:solidFill>
                <a:latin typeface="Arial" panose="020B0604020202020204" pitchFamily="34" charset="0"/>
                <a:ea typeface="Open Sans Semibold" pitchFamily="34" charset="0"/>
                <a:cs typeface="Arial" panose="020B0604020202020204" pitchFamily="34" charset="0"/>
              </a:rPr>
              <a:t> 12-Channel Fiber Optic Connector</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Semibold"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For harsh environment, broadcast and </a:t>
            </a:r>
            <a:r>
              <a:rPr lang="en-US" sz="1000" dirty="0" err="1">
                <a:latin typeface="Arial" panose="020B0604020202020204" pitchFamily="34" charset="0"/>
                <a:ea typeface="Open Sans Light" panose="020B0306030504020204" pitchFamily="34" charset="0"/>
                <a:cs typeface="Arial" panose="020B0604020202020204" pitchFamily="34" charset="0"/>
              </a:rPr>
              <a:t>pierside</a:t>
            </a:r>
            <a:r>
              <a:rPr lang="en-US" sz="1000" dirty="0">
                <a:latin typeface="Arial" panose="020B0604020202020204" pitchFamily="34" charset="0"/>
                <a:ea typeface="Open Sans Light" panose="020B0306030504020204" pitchFamily="34" charset="0"/>
                <a:cs typeface="Arial" panose="020B0604020202020204" pitchFamily="34" charset="0"/>
              </a:rPr>
              <a:t> applications available in either single mode or multimode</a:t>
            </a:r>
          </a:p>
        </p:txBody>
      </p:sp>
      <p:sp>
        <p:nvSpPr>
          <p:cNvPr id="26" name="Rectangle 25"/>
          <p:cNvSpPr/>
          <p:nvPr/>
        </p:nvSpPr>
        <p:spPr>
          <a:xfrm>
            <a:off x="9692640" y="3575304"/>
            <a:ext cx="2093976" cy="1015663"/>
          </a:xfrm>
          <a:prstGeom prst="rect">
            <a:avLst/>
          </a:prstGeom>
        </p:spPr>
        <p:txBody>
          <a:bodyPr wrap="square">
            <a:spAutoFit/>
          </a:bodyPr>
          <a:lstStyle/>
          <a:p>
            <a:r>
              <a:rPr lang="en-US" sz="1000" b="1" dirty="0">
                <a:solidFill>
                  <a:srgbClr val="005EB8"/>
                </a:solidFill>
                <a:latin typeface="Arial" panose="020B0604020202020204" pitchFamily="34" charset="0"/>
                <a:ea typeface="Open Sans Semibold" pitchFamily="34" charset="0"/>
                <a:cs typeface="Arial" panose="020B0604020202020204" pitchFamily="34" charset="0"/>
              </a:rPr>
              <a:t>Environmental EFI/RFI </a:t>
            </a:r>
            <a:r>
              <a:rPr lang="en-US" sz="1000" b="1" dirty="0" err="1">
                <a:solidFill>
                  <a:srgbClr val="005EB8"/>
                </a:solidFill>
                <a:latin typeface="Arial" panose="020B0604020202020204" pitchFamily="34" charset="0"/>
                <a:ea typeface="Open Sans Semibold" pitchFamily="34" charset="0"/>
                <a:cs typeface="Arial" panose="020B0604020202020204" pitchFamily="34" charset="0"/>
              </a:rPr>
              <a:t>Backshells</a:t>
            </a:r>
            <a:r>
              <a:rPr lang="en-US" sz="1000" dirty="0">
                <a:latin typeface="Arial" panose="020B0604020202020204" pitchFamily="34" charset="0"/>
                <a:ea typeface="Open Sans Semibold" pitchFamily="34" charset="0"/>
                <a:cs typeface="Arial" panose="020B0604020202020204" pitchFamily="34" charset="0"/>
              </a:rPr>
              <a:t>:</a:t>
            </a:r>
            <a:br>
              <a:rPr lang="en-US" sz="1000" dirty="0">
                <a:latin typeface="Arial" panose="020B0604020202020204" pitchFamily="34" charset="0"/>
                <a:ea typeface="Open Sans Light" panose="020B0306030504020204" pitchFamily="34" charset="0"/>
                <a:cs typeface="Arial" panose="020B0604020202020204" pitchFamily="34" charset="0"/>
              </a:rPr>
            </a:br>
            <a:r>
              <a:rPr lang="en-US" sz="1000" dirty="0">
                <a:latin typeface="Arial" panose="020B0604020202020204" pitchFamily="34" charset="0"/>
                <a:ea typeface="Open Sans Light" panose="020B0306030504020204" pitchFamily="34" charset="0"/>
                <a:cs typeface="Arial" panose="020B0604020202020204" pitchFamily="34" charset="0"/>
              </a:rPr>
              <a:t>Ideal choice for heavy duty cabling solutions in harsh environment situations where EMI and RF noise need to be isolated</a:t>
            </a:r>
          </a:p>
        </p:txBody>
      </p:sp>
      <p:pic>
        <p:nvPicPr>
          <p:cNvPr id="38914" name="Picture 2" descr="M:\Shared\AMAO Website\Markets\Markets Photos\Naval.jpg">
            <a:hlinkClick r:id="rId2"/>
          </p:cNvPr>
          <p:cNvPicPr>
            <a:picLocks noChangeAspect="1" noChangeArrowheads="1"/>
          </p:cNvPicPr>
          <p:nvPr/>
        </p:nvPicPr>
        <p:blipFill>
          <a:blip r:embed="rId3" cstate="print"/>
          <a:srcRect/>
          <a:stretch>
            <a:fillRect/>
          </a:stretch>
        </p:blipFill>
        <p:spPr bwMode="auto">
          <a:xfrm>
            <a:off x="768096" y="1234440"/>
            <a:ext cx="3327289" cy="1828800"/>
          </a:xfrm>
          <a:prstGeom prst="rect">
            <a:avLst/>
          </a:prstGeom>
          <a:noFill/>
        </p:spPr>
      </p:pic>
      <p:pic>
        <p:nvPicPr>
          <p:cNvPr id="38916" name="Picture 4" descr="M:\Shared\AMAO Website\Final Product Website Photos\FS12H_Pierside_12-Channel_Fiber_Optic_Connector.jpg">
            <a:hlinkClick r:id="rId4"/>
          </p:cNvPr>
          <p:cNvPicPr>
            <a:picLocks noChangeAspect="1" noChangeArrowheads="1"/>
          </p:cNvPicPr>
          <p:nvPr/>
        </p:nvPicPr>
        <p:blipFill>
          <a:blip r:embed="rId5" cstate="print"/>
          <a:srcRect/>
          <a:stretch>
            <a:fillRect/>
          </a:stretch>
        </p:blipFill>
        <p:spPr bwMode="auto">
          <a:xfrm>
            <a:off x="4434840" y="3319272"/>
            <a:ext cx="1371600" cy="1371600"/>
          </a:xfrm>
          <a:prstGeom prst="rect">
            <a:avLst/>
          </a:prstGeom>
          <a:noFill/>
        </p:spPr>
      </p:pic>
      <p:pic>
        <p:nvPicPr>
          <p:cNvPr id="38917" name="Picture 5" descr="M:\Shared\AMAO Website\Final Product Website Photos\Environmental_EMI-RFI_Backshells.JPG">
            <a:hlinkClick r:id="rId6"/>
          </p:cNvPr>
          <p:cNvPicPr>
            <a:picLocks noChangeAspect="1" noChangeArrowheads="1"/>
          </p:cNvPicPr>
          <p:nvPr/>
        </p:nvPicPr>
        <p:blipFill>
          <a:blip r:embed="rId7" cstate="print"/>
          <a:srcRect/>
          <a:stretch>
            <a:fillRect/>
          </a:stretch>
        </p:blipFill>
        <p:spPr bwMode="auto">
          <a:xfrm>
            <a:off x="8110728" y="3319272"/>
            <a:ext cx="1371600" cy="1371600"/>
          </a:xfrm>
          <a:prstGeom prst="rect">
            <a:avLst/>
          </a:prstGeom>
          <a:noFill/>
        </p:spPr>
      </p:pic>
      <p:pic>
        <p:nvPicPr>
          <p:cNvPr id="38920" name="Picture 8" descr="M:\Shared\AMAO Website\Final Product Website Photos\Low_Smoke_Zero_Halogen_Coaxial_Cables.jpg">
            <a:hlinkClick r:id="rId8"/>
          </p:cNvPr>
          <p:cNvPicPr>
            <a:picLocks noChangeAspect="1" noChangeArrowheads="1"/>
          </p:cNvPicPr>
          <p:nvPr/>
        </p:nvPicPr>
        <p:blipFill>
          <a:blip r:embed="rId9" cstate="print"/>
          <a:srcRect/>
          <a:stretch>
            <a:fillRect/>
          </a:stretch>
        </p:blipFill>
        <p:spPr bwMode="auto">
          <a:xfrm>
            <a:off x="8110728" y="4846320"/>
            <a:ext cx="1371600" cy="1371600"/>
          </a:xfrm>
          <a:prstGeom prst="rect">
            <a:avLst/>
          </a:prstGeom>
          <a:noFill/>
        </p:spPr>
      </p:pic>
      <p:pic>
        <p:nvPicPr>
          <p:cNvPr id="3" name="Picture 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34840" y="5118466"/>
            <a:ext cx="1371600" cy="747523"/>
          </a:xfrm>
          <a:prstGeom prst="rect">
            <a:avLst/>
          </a:prstGeom>
        </p:spPr>
      </p:pic>
      <p:sp>
        <p:nvSpPr>
          <p:cNvPr id="41" name="TextBox 40"/>
          <p:cNvSpPr txBox="1"/>
          <p:nvPr/>
        </p:nvSpPr>
        <p:spPr>
          <a:xfrm>
            <a:off x="4443526" y="6413293"/>
            <a:ext cx="3304948" cy="200055"/>
          </a:xfrm>
          <a:prstGeom prst="rect">
            <a:avLst/>
          </a:prstGeom>
          <a:noFill/>
        </p:spPr>
        <p:txBody>
          <a:bodyPr wrap="square" rtlCol="0">
            <a:spAutoFit/>
          </a:bodyPr>
          <a:lstStyle/>
          <a:p>
            <a:pPr algn="ctr"/>
            <a:r>
              <a:rPr lang="en-US" sz="700" b="1" dirty="0">
                <a:solidFill>
                  <a:srgbClr val="005EB8"/>
                </a:solidFill>
                <a:latin typeface="Arial" panose="020B0604020202020204" pitchFamily="34" charset="0"/>
                <a:ea typeface="Open Sans Semibold" panose="020B0706030804020204" pitchFamily="34" charset="0"/>
                <a:cs typeface="Arial" panose="020B0604020202020204" pitchFamily="34" charset="0"/>
              </a:rPr>
              <a:t>Click on market photo or product images above for more information</a:t>
            </a:r>
          </a:p>
        </p:txBody>
      </p:sp>
      <p:grpSp>
        <p:nvGrpSpPr>
          <p:cNvPr id="5" name="Group 4">
            <a:extLst>
              <a:ext uri="{FF2B5EF4-FFF2-40B4-BE49-F238E27FC236}">
                <a16:creationId xmlns:a16="http://schemas.microsoft.com/office/drawing/2014/main" id="{2BC9AD23-5EA6-1F18-C369-8B7328E18DC6}"/>
              </a:ext>
            </a:extLst>
          </p:cNvPr>
          <p:cNvGrpSpPr/>
          <p:nvPr/>
        </p:nvGrpSpPr>
        <p:grpSpPr>
          <a:xfrm>
            <a:off x="3071664" y="6589574"/>
            <a:ext cx="6048672" cy="217130"/>
            <a:chOff x="3071664" y="6614454"/>
            <a:chExt cx="6048672" cy="217130"/>
          </a:xfrm>
        </p:grpSpPr>
        <p:sp>
          <p:nvSpPr>
            <p:cNvPr id="6" name="Rectangle 5">
              <a:hlinkClick r:id="rId12" action="ppaction://hlinksldjump"/>
              <a:extLst>
                <a:ext uri="{FF2B5EF4-FFF2-40B4-BE49-F238E27FC236}">
                  <a16:creationId xmlns:a16="http://schemas.microsoft.com/office/drawing/2014/main" id="{267A8587-868F-50D0-2610-16702220F536}"/>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8" name="Rectangle 7">
              <a:hlinkClick r:id="rId13" action="ppaction://hlinksldjump"/>
              <a:extLst>
                <a:ext uri="{FF2B5EF4-FFF2-40B4-BE49-F238E27FC236}">
                  <a16:creationId xmlns:a16="http://schemas.microsoft.com/office/drawing/2014/main" id="{73A5E949-2F42-D1CA-601A-4C7299D9659F}"/>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2" name="Rectangle 11">
              <a:hlinkClick r:id="rId14" action="ppaction://hlinksldjump"/>
              <a:extLst>
                <a:ext uri="{FF2B5EF4-FFF2-40B4-BE49-F238E27FC236}">
                  <a16:creationId xmlns:a16="http://schemas.microsoft.com/office/drawing/2014/main" id="{B9DE1CBD-FDCB-AB04-74C5-4E8AF16AB069}"/>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3" name="Rectangle 12">
              <a:hlinkClick r:id="rId15" action="ppaction://hlinksldjump"/>
              <a:extLst>
                <a:ext uri="{FF2B5EF4-FFF2-40B4-BE49-F238E27FC236}">
                  <a16:creationId xmlns:a16="http://schemas.microsoft.com/office/drawing/2014/main" id="{D35B744F-56E3-AB5C-0991-B9CAB17B6587}"/>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4" name="Rectangle 13">
              <a:hlinkClick r:id="rId16" action="ppaction://hlinksldjump"/>
              <a:extLst>
                <a:ext uri="{FF2B5EF4-FFF2-40B4-BE49-F238E27FC236}">
                  <a16:creationId xmlns:a16="http://schemas.microsoft.com/office/drawing/2014/main" id="{3BB645F1-6F19-F5F7-A5F4-BD7E059B221D}"/>
                </a:ext>
              </a:extLst>
            </p:cNvPr>
            <p:cNvSpPr/>
            <p:nvPr/>
          </p:nvSpPr>
          <p:spPr bwMode="auto">
            <a:xfrm>
              <a:off x="8112224"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5" name="Rectangle 14">
              <a:hlinkClick r:id="rId17" action="ppaction://hlinksldjump"/>
              <a:extLst>
                <a:ext uri="{FF2B5EF4-FFF2-40B4-BE49-F238E27FC236}">
                  <a16:creationId xmlns:a16="http://schemas.microsoft.com/office/drawing/2014/main" id="{CC1F79E1-45B9-D1A9-4B32-595DBF153244}"/>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8194" name="Picture 2" descr="Picture for category SMPM Spring Bullets">
            <a:hlinkClick r:id="rId18"/>
            <a:extLst>
              <a:ext uri="{FF2B5EF4-FFF2-40B4-BE49-F238E27FC236}">
                <a16:creationId xmlns:a16="http://schemas.microsoft.com/office/drawing/2014/main" id="{210B2AEA-E5DD-BDAB-FB45-BFA6EB27CF3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782" y="3531997"/>
            <a:ext cx="1362914" cy="10202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hlinkClick r:id="rId20"/>
            <a:extLst>
              <a:ext uri="{FF2B5EF4-FFF2-40B4-BE49-F238E27FC236}">
                <a16:creationId xmlns:a16="http://schemas.microsoft.com/office/drawing/2014/main" id="{F1A3D6A8-AE36-F66F-1764-FC61DCA26493}"/>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3718" r="6722"/>
          <a:stretch/>
        </p:blipFill>
        <p:spPr bwMode="auto">
          <a:xfrm>
            <a:off x="757224" y="5043666"/>
            <a:ext cx="1380744" cy="136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75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Object 107" hidden="1"/>
          <p:cNvGraphicFramePr>
            <a:graphicFrameLocks noChangeAspect="1"/>
          </p:cNvGraphicFramePr>
          <p:nvPr>
            <p:custDataLst>
              <p:tags r:id="rId1"/>
            </p:custDataLst>
          </p:nvPr>
        </p:nvGraphicFramePr>
        <p:xfrm>
          <a:off x="2668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8" name="Object 10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192" y="85844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Rectangle 66">
            <a:extLst>
              <a:ext uri="{FF2B5EF4-FFF2-40B4-BE49-F238E27FC236}">
                <a16:creationId xmlns:a16="http://schemas.microsoft.com/office/drawing/2014/main" id="{EBB1CE78-1911-49D1-BFF5-87B4BBCB2446}"/>
              </a:ext>
            </a:extLst>
          </p:cNvPr>
          <p:cNvSpPr/>
          <p:nvPr/>
        </p:nvSpPr>
        <p:spPr>
          <a:xfrm>
            <a:off x="7711938" y="2158182"/>
            <a:ext cx="4345386" cy="3847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92334E8-DA35-4CFC-83AC-CC5F8625EFD8}"/>
              </a:ext>
            </a:extLst>
          </p:cNvPr>
          <p:cNvSpPr/>
          <p:nvPr/>
        </p:nvSpPr>
        <p:spPr>
          <a:xfrm>
            <a:off x="106559" y="2158182"/>
            <a:ext cx="7605379" cy="3847503"/>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547006"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02388"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08D8181-0090-4A7B-BA52-319936BF8358}"/>
              </a:ext>
            </a:extLst>
          </p:cNvPr>
          <p:cNvSpPr txBox="1"/>
          <p:nvPr/>
        </p:nvSpPr>
        <p:spPr>
          <a:xfrm>
            <a:off x="451903" y="3100392"/>
            <a:ext cx="1133644"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Socapex</a:t>
            </a:r>
            <a:endParaRPr lang="en-US" b="1" dirty="0">
              <a:solidFill>
                <a:srgbClr val="005EB8"/>
              </a:solidFill>
              <a:latin typeface="Arial" panose="020B0604020202020204" pitchFamily="34" charset="0"/>
              <a:cs typeface="Arial" panose="020B0604020202020204" pitchFamily="34" charset="0"/>
            </a:endParaRPr>
          </a:p>
        </p:txBody>
      </p:sp>
      <p:sp>
        <p:nvSpPr>
          <p:cNvPr id="73" name="Rectangle 72"/>
          <p:cNvSpPr/>
          <p:nvPr/>
        </p:nvSpPr>
        <p:spPr>
          <a:xfrm>
            <a:off x="1874697"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9A8E4C8-8ACB-4429-B3EB-E1960DDDEEEE}"/>
              </a:ext>
            </a:extLst>
          </p:cNvPr>
          <p:cNvSpPr txBox="1"/>
          <p:nvPr/>
        </p:nvSpPr>
        <p:spPr>
          <a:xfrm>
            <a:off x="1867444" y="3100392"/>
            <a:ext cx="1655132"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LTD &amp; Martec</a:t>
            </a:r>
          </a:p>
        </p:txBody>
      </p:sp>
      <p:sp>
        <p:nvSpPr>
          <p:cNvPr id="74" name="Rectangle 73"/>
          <p:cNvSpPr/>
          <p:nvPr/>
        </p:nvSpPr>
        <p:spPr>
          <a:xfrm>
            <a:off x="6891624"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7E31C65-8A6D-4C54-A620-6476921861CE}"/>
              </a:ext>
            </a:extLst>
          </p:cNvPr>
          <p:cNvSpPr txBox="1"/>
          <p:nvPr/>
        </p:nvSpPr>
        <p:spPr>
          <a:xfrm>
            <a:off x="7472705" y="3100392"/>
            <a:ext cx="479618"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AII</a:t>
            </a:r>
          </a:p>
        </p:txBody>
      </p:sp>
      <p:sp>
        <p:nvSpPr>
          <p:cNvPr id="77" name="Rectangle 76"/>
          <p:cNvSpPr/>
          <p:nvPr/>
        </p:nvSpPr>
        <p:spPr>
          <a:xfrm>
            <a:off x="8563933"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081F73C-76D7-4CA2-BF32-09DA5DEC7A57}"/>
              </a:ext>
            </a:extLst>
          </p:cNvPr>
          <p:cNvSpPr txBox="1"/>
          <p:nvPr/>
        </p:nvSpPr>
        <p:spPr>
          <a:xfrm>
            <a:off x="8705542" y="3100392"/>
            <a:ext cx="1338828"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Cablescan</a:t>
            </a:r>
            <a:endParaRPr lang="en-US" b="1" dirty="0">
              <a:solidFill>
                <a:srgbClr val="005EB8"/>
              </a:solidFill>
              <a:latin typeface="Arial" panose="020B0604020202020204" pitchFamily="34" charset="0"/>
              <a:cs typeface="Arial" panose="020B0604020202020204" pitchFamily="34" charset="0"/>
            </a:endParaRPr>
          </a:p>
        </p:txBody>
      </p:sp>
      <p:sp>
        <p:nvSpPr>
          <p:cNvPr id="78" name="Rectangle 77"/>
          <p:cNvSpPr/>
          <p:nvPr/>
        </p:nvSpPr>
        <p:spPr>
          <a:xfrm>
            <a:off x="5219315"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50C540D-9FD8-46B6-A912-25BFD8DE765D}"/>
              </a:ext>
            </a:extLst>
          </p:cNvPr>
          <p:cNvSpPr txBox="1"/>
          <p:nvPr/>
        </p:nvSpPr>
        <p:spPr>
          <a:xfrm>
            <a:off x="3829645" y="3100392"/>
            <a:ext cx="1056700"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AirLB</a:t>
            </a:r>
            <a:r>
              <a:rPr lang="en-US" b="1" dirty="0">
                <a:solidFill>
                  <a:srgbClr val="005EB8"/>
                </a:solidFill>
                <a:latin typeface="Arial" panose="020B0604020202020204" pitchFamily="34" charset="0"/>
                <a:cs typeface="Arial" panose="020B0604020202020204" pitchFamily="34" charset="0"/>
              </a:rPr>
              <a:t> G</a:t>
            </a:r>
          </a:p>
        </p:txBody>
      </p:sp>
      <p:sp>
        <p:nvSpPr>
          <p:cNvPr id="79" name="Rectangle 78"/>
          <p:cNvSpPr/>
          <p:nvPr/>
        </p:nvSpPr>
        <p:spPr>
          <a:xfrm>
            <a:off x="10236243" y="2261676"/>
            <a:ext cx="1630345" cy="3372659"/>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710D0231-AAEE-40DF-89B1-1DAC7FFCC4BB}"/>
              </a:ext>
            </a:extLst>
          </p:cNvPr>
          <p:cNvSpPr txBox="1"/>
          <p:nvPr/>
        </p:nvSpPr>
        <p:spPr>
          <a:xfrm>
            <a:off x="10555125" y="3100392"/>
            <a:ext cx="992579" cy="369332"/>
          </a:xfrm>
          <a:prstGeom prst="rect">
            <a:avLst/>
          </a:prstGeom>
          <a:noFill/>
        </p:spPr>
        <p:txBody>
          <a:bodyPr wrap="none" rtlCol="0">
            <a:spAutoFit/>
          </a:bodyPr>
          <a:lstStyle/>
          <a:p>
            <a:pPr algn="ctr"/>
            <a:r>
              <a:rPr lang="en-US" b="1" dirty="0" err="1">
                <a:solidFill>
                  <a:srgbClr val="005EB8"/>
                </a:solidFill>
                <a:latin typeface="Arial" panose="020B0604020202020204" pitchFamily="34" charset="0"/>
                <a:cs typeface="Arial" panose="020B0604020202020204" pitchFamily="34" charset="0"/>
              </a:rPr>
              <a:t>Invotec</a:t>
            </a:r>
            <a:endParaRPr lang="en-US" b="1" dirty="0">
              <a:solidFill>
                <a:srgbClr val="005EB8"/>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BEF49598-1A87-45AA-B045-DAD9E0DABB78}"/>
              </a:ext>
            </a:extLst>
          </p:cNvPr>
          <p:cNvSpPr txBox="1"/>
          <p:nvPr/>
        </p:nvSpPr>
        <p:spPr>
          <a:xfrm>
            <a:off x="7711938" y="5665961"/>
            <a:ext cx="4345386"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Build-to-print</a:t>
            </a:r>
          </a:p>
        </p:txBody>
      </p:sp>
      <p:sp>
        <p:nvSpPr>
          <p:cNvPr id="84" name="Title 1">
            <a:extLst>
              <a:ext uri="{FF2B5EF4-FFF2-40B4-BE49-F238E27FC236}">
                <a16:creationId xmlns:a16="http://schemas.microsoft.com/office/drawing/2014/main" id="{068B90EB-B745-4B17-99D8-2FFCB5F6C0D1}"/>
              </a:ext>
            </a:extLst>
          </p:cNvPr>
          <p:cNvSpPr>
            <a:spLocks noGrp="1"/>
          </p:cNvSpPr>
          <p:nvPr>
            <p:ph type="title"/>
          </p:nvPr>
        </p:nvSpPr>
        <p:spPr/>
        <p:txBody>
          <a:bodyPr vert="horz"/>
          <a:lstStyle/>
          <a:p>
            <a:r>
              <a:rPr lang="en-US" dirty="0"/>
              <a:t>AIMG Group Operations</a:t>
            </a:r>
          </a:p>
        </p:txBody>
      </p:sp>
      <p:pic>
        <p:nvPicPr>
          <p:cNvPr id="24" name="Picture 23" descr="Logo&#10;&#10;Description automatically generated">
            <a:extLst>
              <a:ext uri="{FF2B5EF4-FFF2-40B4-BE49-F238E27FC236}">
                <a16:creationId xmlns:a16="http://schemas.microsoft.com/office/drawing/2014/main" id="{703B27AD-0E8A-4B7E-90C8-A3A5DA2FB84B}"/>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524306" y="483916"/>
            <a:ext cx="1448495" cy="389635"/>
          </a:xfrm>
          <a:prstGeom prst="rect">
            <a:avLst/>
          </a:prstGeom>
        </p:spPr>
      </p:pic>
      <p:sp>
        <p:nvSpPr>
          <p:cNvPr id="56" name="TextBox 55">
            <a:extLst>
              <a:ext uri="{FF2B5EF4-FFF2-40B4-BE49-F238E27FC236}">
                <a16:creationId xmlns:a16="http://schemas.microsoft.com/office/drawing/2014/main" id="{0C4D8D13-8F57-4EA1-A0F2-D2422844383B}"/>
              </a:ext>
            </a:extLst>
          </p:cNvPr>
          <p:cNvSpPr txBox="1"/>
          <p:nvPr/>
        </p:nvSpPr>
        <p:spPr>
          <a:xfrm>
            <a:off x="5672956" y="3100392"/>
            <a:ext cx="633507" cy="369332"/>
          </a:xfrm>
          <a:prstGeom prst="rect">
            <a:avLst/>
          </a:prstGeom>
          <a:noFill/>
        </p:spPr>
        <p:txBody>
          <a:bodyPr wrap="none" rtlCol="0">
            <a:spAutoFit/>
          </a:bodyPr>
          <a:lstStyle/>
          <a:p>
            <a:pPr algn="ctr"/>
            <a:r>
              <a:rPr lang="en-US" b="1" dirty="0">
                <a:solidFill>
                  <a:srgbClr val="005EB8"/>
                </a:solidFill>
                <a:latin typeface="Arial" panose="020B0604020202020204" pitchFamily="34" charset="0"/>
                <a:cs typeface="Arial" panose="020B0604020202020204" pitchFamily="34" charset="0"/>
              </a:rPr>
              <a:t>APJ</a:t>
            </a:r>
          </a:p>
        </p:txBody>
      </p:sp>
      <p:sp>
        <p:nvSpPr>
          <p:cNvPr id="63" name="TextBox 62">
            <a:extLst>
              <a:ext uri="{FF2B5EF4-FFF2-40B4-BE49-F238E27FC236}">
                <a16:creationId xmlns:a16="http://schemas.microsoft.com/office/drawing/2014/main" id="{8A407FD2-9232-4B2A-815F-7FCB166AD454}"/>
              </a:ext>
            </a:extLst>
          </p:cNvPr>
          <p:cNvSpPr txBox="1"/>
          <p:nvPr/>
        </p:nvSpPr>
        <p:spPr>
          <a:xfrm>
            <a:off x="106559" y="5660509"/>
            <a:ext cx="7605379" cy="318681"/>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Components, Accessories and associated Value-Add</a:t>
            </a:r>
          </a:p>
        </p:txBody>
      </p:sp>
      <p:pic>
        <p:nvPicPr>
          <p:cNvPr id="37" name="Picture 2" descr="A picture containing electronics, camera, camera lens&#10;&#10;Description automatically generated">
            <a:extLst>
              <a:ext uri="{FF2B5EF4-FFF2-40B4-BE49-F238E27FC236}">
                <a16:creationId xmlns:a16="http://schemas.microsoft.com/office/drawing/2014/main" id="{30D23048-EF52-4E0B-8CEE-8FB7F5AD229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37072" y="3548808"/>
            <a:ext cx="900792" cy="67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a:extLst>
              <a:ext uri="{FF2B5EF4-FFF2-40B4-BE49-F238E27FC236}">
                <a16:creationId xmlns:a16="http://schemas.microsoft.com/office/drawing/2014/main" id="{DD84FEBD-5C13-412F-9EE4-DC9FEFD730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0629" y="4114517"/>
            <a:ext cx="858583" cy="57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9">
            <a:extLst>
              <a:ext uri="{FF2B5EF4-FFF2-40B4-BE49-F238E27FC236}">
                <a16:creationId xmlns:a16="http://schemas.microsoft.com/office/drawing/2014/main" id="{46C3A32F-DB89-473F-95EF-DDF29FEDD3F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035" b="14283"/>
          <a:stretch/>
        </p:blipFill>
        <p:spPr bwMode="auto">
          <a:xfrm>
            <a:off x="1884740" y="4809086"/>
            <a:ext cx="1060692" cy="67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storagea\PictureLibrary\Rhino 38999\From Buzzword\35.jpg">
            <a:extLst>
              <a:ext uri="{FF2B5EF4-FFF2-40B4-BE49-F238E27FC236}">
                <a16:creationId xmlns:a16="http://schemas.microsoft.com/office/drawing/2014/main" id="{5B99CF64-7B0E-4514-A0CE-981E18024620}"/>
              </a:ext>
            </a:extLst>
          </p:cNvPr>
          <p:cNvPicPr>
            <a:picLocks noChangeAspect="1" noChangeArrowheads="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784762" y="3807779"/>
            <a:ext cx="952213" cy="71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4">
            <a:extLst>
              <a:ext uri="{FF2B5EF4-FFF2-40B4-BE49-F238E27FC236}">
                <a16:creationId xmlns:a16="http://schemas.microsoft.com/office/drawing/2014/main" id="{DCF82AC6-CFE7-48AE-8A5F-D2F75CE357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0188" y="4730855"/>
            <a:ext cx="659328" cy="684446"/>
          </a:xfrm>
          <a:prstGeom prst="rect">
            <a:avLst/>
          </a:prstGeom>
        </p:spPr>
      </p:pic>
      <p:pic>
        <p:nvPicPr>
          <p:cNvPr id="42" name="Image 4">
            <a:extLst>
              <a:ext uri="{FF2B5EF4-FFF2-40B4-BE49-F238E27FC236}">
                <a16:creationId xmlns:a16="http://schemas.microsoft.com/office/drawing/2014/main" id="{BF7844AE-12B5-426F-A81A-EC9102AE7D6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024"/>
          <a:stretch/>
        </p:blipFill>
        <p:spPr>
          <a:xfrm>
            <a:off x="888328" y="3398636"/>
            <a:ext cx="721630" cy="493115"/>
          </a:xfrm>
          <a:prstGeom prst="rect">
            <a:avLst/>
          </a:prstGeom>
        </p:spPr>
      </p:pic>
      <p:pic>
        <p:nvPicPr>
          <p:cNvPr id="44" name="Grafik 9">
            <a:extLst>
              <a:ext uri="{FF2B5EF4-FFF2-40B4-BE49-F238E27FC236}">
                <a16:creationId xmlns:a16="http://schemas.microsoft.com/office/drawing/2014/main" id="{C18D6FAE-5D21-41D8-8C58-16B194CD7F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4436" y="3538597"/>
            <a:ext cx="1317382" cy="619536"/>
          </a:xfrm>
          <a:prstGeom prst="rect">
            <a:avLst/>
          </a:prstGeom>
        </p:spPr>
      </p:pic>
      <p:pic>
        <p:nvPicPr>
          <p:cNvPr id="45" name="Grafik 10">
            <a:extLst>
              <a:ext uri="{FF2B5EF4-FFF2-40B4-BE49-F238E27FC236}">
                <a16:creationId xmlns:a16="http://schemas.microsoft.com/office/drawing/2014/main" id="{D6F38211-AC91-4965-8C86-127F801BBD8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976396" y="3974611"/>
            <a:ext cx="732419" cy="441175"/>
          </a:xfrm>
          <a:prstGeom prst="rect">
            <a:avLst/>
          </a:prstGeom>
        </p:spPr>
      </p:pic>
      <p:pic>
        <p:nvPicPr>
          <p:cNvPr id="47" name="Picture 46">
            <a:extLst>
              <a:ext uri="{FF2B5EF4-FFF2-40B4-BE49-F238E27FC236}">
                <a16:creationId xmlns:a16="http://schemas.microsoft.com/office/drawing/2014/main" id="{8BB1C09E-44F9-4360-A854-65F63CE8278E}"/>
              </a:ext>
            </a:extLst>
          </p:cNvPr>
          <p:cNvPicPr>
            <a:picLocks noChangeAspect="1"/>
          </p:cNvPicPr>
          <p:nvPr/>
        </p:nvPicPr>
        <p:blipFill rotWithShape="1">
          <a:blip r:embed="rId15"/>
          <a:srcRect l="44248" t="-22887" b="-1"/>
          <a:stretch/>
        </p:blipFill>
        <p:spPr>
          <a:xfrm rot="2321012">
            <a:off x="1171422" y="4363931"/>
            <a:ext cx="628788" cy="344330"/>
          </a:xfrm>
          <a:prstGeom prst="rect">
            <a:avLst/>
          </a:prstGeom>
        </p:spPr>
      </p:pic>
      <p:pic>
        <p:nvPicPr>
          <p:cNvPr id="113681" name="Picture 17" descr="Amphenol-Air LB | PRODUKTPASS | Backshells as per VG95319-1011">
            <a:extLst>
              <a:ext uri="{FF2B5EF4-FFF2-40B4-BE49-F238E27FC236}">
                <a16:creationId xmlns:a16="http://schemas.microsoft.com/office/drawing/2014/main" id="{57F74FBE-B383-41D0-A197-B9FDBBB5791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21065" y="4711009"/>
            <a:ext cx="741734" cy="807283"/>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7">
            <a:extLst>
              <a:ext uri="{FF2B5EF4-FFF2-40B4-BE49-F238E27FC236}">
                <a16:creationId xmlns:a16="http://schemas.microsoft.com/office/drawing/2014/main" id="{3A2C0734-0965-42F6-8EC4-F43502E706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51366" y="4665374"/>
            <a:ext cx="898419" cy="778985"/>
          </a:xfrm>
          <a:prstGeom prst="rect">
            <a:avLst/>
          </a:prstGeom>
        </p:spPr>
      </p:pic>
      <p:pic>
        <p:nvPicPr>
          <p:cNvPr id="113683" name="Picture 19" descr="News Archive | Amphenol">
            <a:extLst>
              <a:ext uri="{FF2B5EF4-FFF2-40B4-BE49-F238E27FC236}">
                <a16:creationId xmlns:a16="http://schemas.microsoft.com/office/drawing/2014/main" id="{48B20137-2983-4413-9C5D-0F3CA8ACBFB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6149" y="4492544"/>
            <a:ext cx="766641" cy="418627"/>
          </a:xfrm>
          <a:prstGeom prst="rect">
            <a:avLst/>
          </a:prstGeom>
          <a:noFill/>
          <a:extLst>
            <a:ext uri="{909E8E84-426E-40DD-AFC4-6F175D3DCCD1}">
              <a14:hiddenFill xmlns:a14="http://schemas.microsoft.com/office/drawing/2010/main">
                <a:solidFill>
                  <a:srgbClr val="FFFFFF"/>
                </a:solidFill>
              </a14:hiddenFill>
            </a:ext>
          </a:extLst>
        </p:spPr>
      </p:pic>
      <p:pic>
        <p:nvPicPr>
          <p:cNvPr id="113685" name="Picture 21" descr="Cable &amp;amp; Harness Assembly manufacturer - Amphenol Socapex">
            <a:extLst>
              <a:ext uri="{FF2B5EF4-FFF2-40B4-BE49-F238E27FC236}">
                <a16:creationId xmlns:a16="http://schemas.microsoft.com/office/drawing/2014/main" id="{10E7060F-4818-417F-84E5-027E18309C5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7771" y="3787618"/>
            <a:ext cx="912204" cy="633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C9F3BC-2B49-432D-B304-E35323087F86}"/>
              </a:ext>
            </a:extLst>
          </p:cNvPr>
          <p:cNvPicPr>
            <a:picLocks noChangeAspect="1"/>
          </p:cNvPicPr>
          <p:nvPr/>
        </p:nvPicPr>
        <p:blipFill>
          <a:blip r:embed="rId20"/>
          <a:stretch>
            <a:fillRect/>
          </a:stretch>
        </p:blipFill>
        <p:spPr>
          <a:xfrm>
            <a:off x="5476183" y="3588929"/>
            <a:ext cx="918373" cy="463399"/>
          </a:xfrm>
          <a:prstGeom prst="rect">
            <a:avLst/>
          </a:prstGeom>
        </p:spPr>
      </p:pic>
      <p:pic>
        <p:nvPicPr>
          <p:cNvPr id="6" name="Picture 5">
            <a:extLst>
              <a:ext uri="{FF2B5EF4-FFF2-40B4-BE49-F238E27FC236}">
                <a16:creationId xmlns:a16="http://schemas.microsoft.com/office/drawing/2014/main" id="{30B16794-4556-4E5D-96A5-F7F6215BD3D7}"/>
              </a:ext>
            </a:extLst>
          </p:cNvPr>
          <p:cNvPicPr>
            <a:picLocks noChangeAspect="1"/>
          </p:cNvPicPr>
          <p:nvPr/>
        </p:nvPicPr>
        <p:blipFill>
          <a:blip r:embed="rId21"/>
          <a:stretch>
            <a:fillRect/>
          </a:stretch>
        </p:blipFill>
        <p:spPr>
          <a:xfrm>
            <a:off x="5550612" y="4033584"/>
            <a:ext cx="1033385" cy="751244"/>
          </a:xfrm>
          <a:prstGeom prst="rect">
            <a:avLst/>
          </a:prstGeom>
        </p:spPr>
      </p:pic>
      <p:pic>
        <p:nvPicPr>
          <p:cNvPr id="8" name="Picture 7">
            <a:extLst>
              <a:ext uri="{FF2B5EF4-FFF2-40B4-BE49-F238E27FC236}">
                <a16:creationId xmlns:a16="http://schemas.microsoft.com/office/drawing/2014/main" id="{933DD8AF-0ED6-451D-BBB1-E9F1FDAFA3B4}"/>
              </a:ext>
            </a:extLst>
          </p:cNvPr>
          <p:cNvPicPr>
            <a:picLocks noChangeAspect="1"/>
          </p:cNvPicPr>
          <p:nvPr/>
        </p:nvPicPr>
        <p:blipFill>
          <a:blip r:embed="rId22"/>
          <a:stretch>
            <a:fillRect/>
          </a:stretch>
        </p:blipFill>
        <p:spPr>
          <a:xfrm>
            <a:off x="5572528" y="4773072"/>
            <a:ext cx="834365" cy="679745"/>
          </a:xfrm>
          <a:prstGeom prst="rect">
            <a:avLst/>
          </a:prstGeom>
        </p:spPr>
      </p:pic>
      <p:pic>
        <p:nvPicPr>
          <p:cNvPr id="53" name="Picture 3" descr="M:\Shared\Presentations\2017 presentations\2017 AMAO Group Presentation\Product Photos\Configurable_Interconnects.png">
            <a:extLst>
              <a:ext uri="{FF2B5EF4-FFF2-40B4-BE49-F238E27FC236}">
                <a16:creationId xmlns:a16="http://schemas.microsoft.com/office/drawing/2014/main" id="{C074FB4A-C5C0-433C-A6A1-DF7AAE847B87}"/>
              </a:ext>
            </a:extLst>
          </p:cNvPr>
          <p:cNvPicPr>
            <a:picLocks noChangeAspect="1" noChangeArrowheads="1"/>
          </p:cNvPicPr>
          <p:nvPr/>
        </p:nvPicPr>
        <p:blipFill>
          <a:blip r:embed="rId23" cstate="print"/>
          <a:srcRect/>
          <a:stretch>
            <a:fillRect/>
          </a:stretch>
        </p:blipFill>
        <p:spPr bwMode="auto">
          <a:xfrm>
            <a:off x="2670729" y="4710360"/>
            <a:ext cx="743857" cy="381995"/>
          </a:xfrm>
          <a:prstGeom prst="rect">
            <a:avLst/>
          </a:prstGeom>
          <a:noFill/>
        </p:spPr>
      </p:pic>
      <p:pic>
        <p:nvPicPr>
          <p:cNvPr id="55" name="Picture 5" descr="M:\Shared\Presentations\2017 presentations\2017 AMAO Group Presentation\Product Photos\Board 13 shot 2.png">
            <a:extLst>
              <a:ext uri="{FF2B5EF4-FFF2-40B4-BE49-F238E27FC236}">
                <a16:creationId xmlns:a16="http://schemas.microsoft.com/office/drawing/2014/main" id="{A88C79E1-E773-43BE-96A6-C9045B5FA08F}"/>
              </a:ext>
            </a:extLst>
          </p:cNvPr>
          <p:cNvPicPr>
            <a:picLocks noChangeAspect="1" noChangeArrowheads="1"/>
          </p:cNvPicPr>
          <p:nvPr/>
        </p:nvPicPr>
        <p:blipFill>
          <a:blip r:embed="rId24" cstate="print"/>
          <a:srcRect/>
          <a:stretch>
            <a:fillRect/>
          </a:stretch>
        </p:blipFill>
        <p:spPr bwMode="auto">
          <a:xfrm>
            <a:off x="10351131" y="3665059"/>
            <a:ext cx="1085389" cy="477926"/>
          </a:xfrm>
          <a:prstGeom prst="rect">
            <a:avLst/>
          </a:prstGeom>
          <a:noFill/>
        </p:spPr>
      </p:pic>
      <p:pic>
        <p:nvPicPr>
          <p:cNvPr id="60" name="Picture 59">
            <a:extLst>
              <a:ext uri="{FF2B5EF4-FFF2-40B4-BE49-F238E27FC236}">
                <a16:creationId xmlns:a16="http://schemas.microsoft.com/office/drawing/2014/main" id="{F72749EB-8053-4404-BED9-3E36D717A2C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35509" y="4661296"/>
            <a:ext cx="1178957" cy="943081"/>
          </a:xfrm>
          <a:prstGeom prst="rect">
            <a:avLst/>
          </a:prstGeom>
        </p:spPr>
      </p:pic>
      <p:pic>
        <p:nvPicPr>
          <p:cNvPr id="61" name="Picture 60">
            <a:extLst>
              <a:ext uri="{FF2B5EF4-FFF2-40B4-BE49-F238E27FC236}">
                <a16:creationId xmlns:a16="http://schemas.microsoft.com/office/drawing/2014/main" id="{B172B121-1A52-41DC-B039-413C68D02FB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940597" y="4134446"/>
            <a:ext cx="836286" cy="556476"/>
          </a:xfrm>
          <a:prstGeom prst="rect">
            <a:avLst/>
          </a:prstGeom>
        </p:spPr>
      </p:pic>
      <p:pic>
        <p:nvPicPr>
          <p:cNvPr id="65" name="Picture 4" descr="http://www.cablescan.co.uk/skin/f/theme/images/Photo_6.jpg">
            <a:extLst>
              <a:ext uri="{FF2B5EF4-FFF2-40B4-BE49-F238E27FC236}">
                <a16:creationId xmlns:a16="http://schemas.microsoft.com/office/drawing/2014/main" id="{D1701920-8F85-415F-A557-A1E845DCC84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813586" y="3654840"/>
            <a:ext cx="1221460" cy="81379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CF5B1820-2A7B-4684-90B2-3F9A12629CFC}"/>
              </a:ext>
            </a:extLst>
          </p:cNvPr>
          <p:cNvPicPr>
            <a:picLocks noChangeAspect="1"/>
          </p:cNvPicPr>
          <p:nvPr/>
        </p:nvPicPr>
        <p:blipFill rotWithShape="1">
          <a:blip r:embed="rId28"/>
          <a:srcRect l="13396" t="12359"/>
          <a:stretch/>
        </p:blipFill>
        <p:spPr>
          <a:xfrm>
            <a:off x="8720050" y="4590031"/>
            <a:ext cx="1221460" cy="825270"/>
          </a:xfrm>
          <a:prstGeom prst="rect">
            <a:avLst/>
          </a:prstGeom>
        </p:spPr>
      </p:pic>
      <p:pic>
        <p:nvPicPr>
          <p:cNvPr id="68" name="Grafik 2">
            <a:extLst>
              <a:ext uri="{FF2B5EF4-FFF2-40B4-BE49-F238E27FC236}">
                <a16:creationId xmlns:a16="http://schemas.microsoft.com/office/drawing/2014/main" id="{A53F5B60-5A75-4FD5-9A4D-359C7490385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701689" y="3527685"/>
            <a:ext cx="1283186" cy="656527"/>
          </a:xfrm>
          <a:prstGeom prst="rect">
            <a:avLst/>
          </a:prstGeom>
        </p:spPr>
      </p:pic>
      <p:pic>
        <p:nvPicPr>
          <p:cNvPr id="113679" name="Picture 15" descr="1332 M 319 MZ Amphenol Air LB | Amphenol Cable Mount Connector, 19 Contacts  | 691-2615 | RS Components">
            <a:extLst>
              <a:ext uri="{FF2B5EF4-FFF2-40B4-BE49-F238E27FC236}">
                <a16:creationId xmlns:a16="http://schemas.microsoft.com/office/drawing/2014/main" id="{03380337-3CED-49FE-A2D4-22C4A9E049F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5400000">
            <a:off x="4086372" y="4268744"/>
            <a:ext cx="696028" cy="592913"/>
          </a:xfrm>
          <a:prstGeom prst="rect">
            <a:avLst/>
          </a:prstGeom>
          <a:noFill/>
          <a:extLst>
            <a:ext uri="{909E8E84-426E-40DD-AFC4-6F175D3DCCD1}">
              <a14:hiddenFill xmlns:a14="http://schemas.microsoft.com/office/drawing/2010/main">
                <a:solidFill>
                  <a:srgbClr val="FFFFFF"/>
                </a:solidFill>
              </a14:hiddenFill>
            </a:ext>
          </a:extLst>
        </p:spPr>
      </p:pic>
      <p:pic>
        <p:nvPicPr>
          <p:cNvPr id="69" name="Image 6">
            <a:extLst>
              <a:ext uri="{FF2B5EF4-FFF2-40B4-BE49-F238E27FC236}">
                <a16:creationId xmlns:a16="http://schemas.microsoft.com/office/drawing/2014/main" id="{DEE1498F-9A18-4E8D-B313-57C17029A58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2439" y="4828980"/>
            <a:ext cx="1128858" cy="745860"/>
          </a:xfrm>
          <a:prstGeom prst="rect">
            <a:avLst/>
          </a:prstGeom>
        </p:spPr>
      </p:pic>
      <p:pic>
        <p:nvPicPr>
          <p:cNvPr id="71" name="Picture 2" descr="M:\Shared\Presentations\2017 presentations\2017 AMAO Group Presentation\Product Photos\10_Pole_Audio_Connectors.png">
            <a:extLst>
              <a:ext uri="{FF2B5EF4-FFF2-40B4-BE49-F238E27FC236}">
                <a16:creationId xmlns:a16="http://schemas.microsoft.com/office/drawing/2014/main" id="{BF4D6FB5-DD85-4199-BEE7-7016BF98EA1F}"/>
              </a:ext>
            </a:extLst>
          </p:cNvPr>
          <p:cNvPicPr>
            <a:picLocks noChangeAspect="1" noChangeArrowheads="1"/>
          </p:cNvPicPr>
          <p:nvPr/>
        </p:nvPicPr>
        <p:blipFill>
          <a:blip r:embed="rId32" cstate="print"/>
          <a:srcRect/>
          <a:stretch>
            <a:fillRect/>
          </a:stretch>
        </p:blipFill>
        <p:spPr bwMode="auto">
          <a:xfrm>
            <a:off x="6973029" y="4482492"/>
            <a:ext cx="938019" cy="542102"/>
          </a:xfrm>
          <a:prstGeom prst="rect">
            <a:avLst/>
          </a:prstGeom>
          <a:noFill/>
        </p:spPr>
      </p:pic>
      <p:pic>
        <p:nvPicPr>
          <p:cNvPr id="72" name="Picture 3" descr="M:\Shared\Presentations\2017 presentations\2017 AMAO Group Presentation\Product Photos\Composite_Backshells.png">
            <a:extLst>
              <a:ext uri="{FF2B5EF4-FFF2-40B4-BE49-F238E27FC236}">
                <a16:creationId xmlns:a16="http://schemas.microsoft.com/office/drawing/2014/main" id="{B41907F2-2292-4830-BB2D-D11E12A84360}"/>
              </a:ext>
            </a:extLst>
          </p:cNvPr>
          <p:cNvPicPr>
            <a:picLocks noChangeAspect="1" noChangeArrowheads="1"/>
          </p:cNvPicPr>
          <p:nvPr/>
        </p:nvPicPr>
        <p:blipFill>
          <a:blip r:embed="rId33" cstate="print"/>
          <a:srcRect/>
          <a:stretch>
            <a:fillRect/>
          </a:stretch>
        </p:blipFill>
        <p:spPr bwMode="auto">
          <a:xfrm>
            <a:off x="7776801" y="4153593"/>
            <a:ext cx="670839" cy="569015"/>
          </a:xfrm>
          <a:prstGeom prst="rect">
            <a:avLst/>
          </a:prstGeom>
          <a:noFill/>
        </p:spPr>
      </p:pic>
      <p:pic>
        <p:nvPicPr>
          <p:cNvPr id="75" name="Picture 5" descr="M:\Shared\Presentations\2017 presentations\2017 AMAO Group Presentation\Product Photos\Micro_D_Sub_Backshell.png">
            <a:extLst>
              <a:ext uri="{FF2B5EF4-FFF2-40B4-BE49-F238E27FC236}">
                <a16:creationId xmlns:a16="http://schemas.microsoft.com/office/drawing/2014/main" id="{31CED6E5-074E-4A4C-9223-EF6468ED12FC}"/>
              </a:ext>
            </a:extLst>
          </p:cNvPr>
          <p:cNvPicPr>
            <a:picLocks noChangeAspect="1" noChangeArrowheads="1"/>
          </p:cNvPicPr>
          <p:nvPr/>
        </p:nvPicPr>
        <p:blipFill>
          <a:blip r:embed="rId34" cstate="print"/>
          <a:srcRect/>
          <a:stretch>
            <a:fillRect/>
          </a:stretch>
        </p:blipFill>
        <p:spPr bwMode="auto">
          <a:xfrm>
            <a:off x="7746007" y="4969246"/>
            <a:ext cx="646707" cy="449034"/>
          </a:xfrm>
          <a:prstGeom prst="rect">
            <a:avLst/>
          </a:prstGeom>
          <a:noFill/>
        </p:spPr>
      </p:pic>
      <p:pic>
        <p:nvPicPr>
          <p:cNvPr id="64" name="Picture 63"/>
          <p:cNvPicPr>
            <a:picLocks noChangeAspect="1"/>
          </p:cNvPicPr>
          <p:nvPr/>
        </p:nvPicPr>
        <p:blipFill rotWithShape="1">
          <a:blip r:embed="rId35">
            <a:extLst>
              <a:ext uri="{28A0092B-C50C-407E-A947-70E740481C1C}">
                <a14:useLocalDpi xmlns:a14="http://schemas.microsoft.com/office/drawing/2010/main" val="0"/>
              </a:ext>
            </a:extLst>
          </a:blip>
          <a:srcRect l="24548" t="47653" r="62768" b="43615"/>
          <a:stretch/>
        </p:blipFill>
        <p:spPr>
          <a:xfrm>
            <a:off x="5309636" y="1142003"/>
            <a:ext cx="1544782" cy="665018"/>
          </a:xfrm>
          <a:prstGeom prst="rect">
            <a:avLst/>
          </a:prstGeom>
        </p:spPr>
      </p:pic>
      <p:pic>
        <p:nvPicPr>
          <p:cNvPr id="2" name="Picture 1"/>
          <p:cNvPicPr>
            <a:picLocks noChangeAspect="1"/>
          </p:cNvPicPr>
          <p:nvPr/>
        </p:nvPicPr>
        <p:blipFill>
          <a:blip r:embed="rId36"/>
          <a:stretch>
            <a:fillRect/>
          </a:stretch>
        </p:blipFill>
        <p:spPr>
          <a:xfrm>
            <a:off x="231209" y="2283745"/>
            <a:ext cx="1568297" cy="698215"/>
          </a:xfrm>
          <a:prstGeom prst="rect">
            <a:avLst/>
          </a:prstGeom>
        </p:spPr>
      </p:pic>
      <p:pic>
        <p:nvPicPr>
          <p:cNvPr id="5" name="Picture 4"/>
          <p:cNvPicPr>
            <a:picLocks noChangeAspect="1"/>
          </p:cNvPicPr>
          <p:nvPr/>
        </p:nvPicPr>
        <p:blipFill>
          <a:blip r:embed="rId37"/>
          <a:stretch>
            <a:fillRect/>
          </a:stretch>
        </p:blipFill>
        <p:spPr>
          <a:xfrm>
            <a:off x="3588732" y="2284148"/>
            <a:ext cx="1538526" cy="694989"/>
          </a:xfrm>
          <a:prstGeom prst="rect">
            <a:avLst/>
          </a:prstGeom>
        </p:spPr>
      </p:pic>
      <p:pic>
        <p:nvPicPr>
          <p:cNvPr id="7" name="Picture 6"/>
          <p:cNvPicPr>
            <a:picLocks noChangeAspect="1"/>
          </p:cNvPicPr>
          <p:nvPr/>
        </p:nvPicPr>
        <p:blipFill>
          <a:blip r:embed="rId38"/>
          <a:stretch>
            <a:fillRect/>
          </a:stretch>
        </p:blipFill>
        <p:spPr>
          <a:xfrm>
            <a:off x="5258061" y="2280448"/>
            <a:ext cx="1557627" cy="698798"/>
          </a:xfrm>
          <a:prstGeom prst="rect">
            <a:avLst/>
          </a:prstGeom>
        </p:spPr>
      </p:pic>
      <p:pic>
        <p:nvPicPr>
          <p:cNvPr id="9" name="Picture 8"/>
          <p:cNvPicPr>
            <a:picLocks noChangeAspect="1"/>
          </p:cNvPicPr>
          <p:nvPr/>
        </p:nvPicPr>
        <p:blipFill>
          <a:blip r:embed="rId39"/>
          <a:stretch>
            <a:fillRect/>
          </a:stretch>
        </p:blipFill>
        <p:spPr>
          <a:xfrm>
            <a:off x="6926718" y="2284732"/>
            <a:ext cx="1562944" cy="692851"/>
          </a:xfrm>
          <a:prstGeom prst="rect">
            <a:avLst/>
          </a:prstGeom>
        </p:spPr>
      </p:pic>
      <p:pic>
        <p:nvPicPr>
          <p:cNvPr id="10" name="Picture 9"/>
          <p:cNvPicPr>
            <a:picLocks noChangeAspect="1"/>
          </p:cNvPicPr>
          <p:nvPr/>
        </p:nvPicPr>
        <p:blipFill>
          <a:blip r:embed="rId40"/>
          <a:stretch>
            <a:fillRect/>
          </a:stretch>
        </p:blipFill>
        <p:spPr>
          <a:xfrm>
            <a:off x="8593505" y="2285499"/>
            <a:ext cx="1548022" cy="696876"/>
          </a:xfrm>
          <a:prstGeom prst="rect">
            <a:avLst/>
          </a:prstGeom>
        </p:spPr>
      </p:pic>
      <p:pic>
        <p:nvPicPr>
          <p:cNvPr id="11" name="Picture 10"/>
          <p:cNvPicPr>
            <a:picLocks noChangeAspect="1"/>
          </p:cNvPicPr>
          <p:nvPr/>
        </p:nvPicPr>
        <p:blipFill>
          <a:blip r:embed="rId41"/>
          <a:stretch>
            <a:fillRect/>
          </a:stretch>
        </p:blipFill>
        <p:spPr>
          <a:xfrm>
            <a:off x="10269276" y="2283745"/>
            <a:ext cx="1564278" cy="704194"/>
          </a:xfrm>
          <a:prstGeom prst="rect">
            <a:avLst/>
          </a:prstGeom>
        </p:spPr>
      </p:pic>
      <p:grpSp>
        <p:nvGrpSpPr>
          <p:cNvPr id="21" name="Group 20">
            <a:extLst>
              <a:ext uri="{FF2B5EF4-FFF2-40B4-BE49-F238E27FC236}">
                <a16:creationId xmlns:a16="http://schemas.microsoft.com/office/drawing/2014/main" id="{3B953A43-89D2-29E4-8B42-16D7B7A796D1}"/>
              </a:ext>
            </a:extLst>
          </p:cNvPr>
          <p:cNvGrpSpPr/>
          <p:nvPr/>
        </p:nvGrpSpPr>
        <p:grpSpPr>
          <a:xfrm>
            <a:off x="3071664" y="6589574"/>
            <a:ext cx="6048672" cy="217130"/>
            <a:chOff x="3071664" y="6614454"/>
            <a:chExt cx="6048672" cy="217130"/>
          </a:xfrm>
        </p:grpSpPr>
        <p:sp>
          <p:nvSpPr>
            <p:cNvPr id="22" name="Rectangle 21">
              <a:hlinkClick r:id="rId42" action="ppaction://hlinksldjump"/>
              <a:extLst>
                <a:ext uri="{FF2B5EF4-FFF2-40B4-BE49-F238E27FC236}">
                  <a16:creationId xmlns:a16="http://schemas.microsoft.com/office/drawing/2014/main" id="{EBCD68BE-CC12-9166-16A2-C420CC78EC1E}"/>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23" name="Rectangle 22">
              <a:hlinkClick r:id="rId43" action="ppaction://hlinksldjump"/>
              <a:extLst>
                <a:ext uri="{FF2B5EF4-FFF2-40B4-BE49-F238E27FC236}">
                  <a16:creationId xmlns:a16="http://schemas.microsoft.com/office/drawing/2014/main" id="{C24CED93-B89A-F904-5D0B-5B2533696397}"/>
                </a:ext>
              </a:extLst>
            </p:cNvPr>
            <p:cNvSpPr/>
            <p:nvPr/>
          </p:nvSpPr>
          <p:spPr bwMode="auto">
            <a:xfrm>
              <a:off x="5087888"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25" name="Rectangle 24">
              <a:hlinkClick r:id="rId44" action="ppaction://hlinksldjump"/>
              <a:extLst>
                <a:ext uri="{FF2B5EF4-FFF2-40B4-BE49-F238E27FC236}">
                  <a16:creationId xmlns:a16="http://schemas.microsoft.com/office/drawing/2014/main" id="{ECFCFB5C-55F0-9347-AA61-B5DED111B548}"/>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26" name="Rectangle 25">
              <a:hlinkClick r:id="rId45" action="ppaction://hlinksldjump"/>
              <a:extLst>
                <a:ext uri="{FF2B5EF4-FFF2-40B4-BE49-F238E27FC236}">
                  <a16:creationId xmlns:a16="http://schemas.microsoft.com/office/drawing/2014/main" id="{E4CCFAF9-D068-6079-C542-998216563669}"/>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27" name="Rectangle 26">
              <a:hlinkClick r:id="rId46" action="ppaction://hlinksldjump"/>
              <a:extLst>
                <a:ext uri="{FF2B5EF4-FFF2-40B4-BE49-F238E27FC236}">
                  <a16:creationId xmlns:a16="http://schemas.microsoft.com/office/drawing/2014/main" id="{B5DEEC0F-2554-56FD-732D-A2DB5FA561D0}"/>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28" name="Rectangle 27">
              <a:hlinkClick r:id="rId47" action="ppaction://hlinksldjump"/>
              <a:extLst>
                <a:ext uri="{FF2B5EF4-FFF2-40B4-BE49-F238E27FC236}">
                  <a16:creationId xmlns:a16="http://schemas.microsoft.com/office/drawing/2014/main" id="{FAF743F9-43BC-35A7-87EA-C7C7401BF24B}"/>
                </a:ext>
              </a:extLst>
            </p:cNvPr>
            <p:cNvSpPr/>
            <p:nvPr/>
          </p:nvSpPr>
          <p:spPr bwMode="auto">
            <a:xfrm>
              <a:off x="4079776" y="6614454"/>
              <a:ext cx="1008112" cy="217130"/>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9522211B-1D37-0459-C646-764A0358133D}"/>
              </a:ext>
            </a:extLst>
          </p:cNvPr>
          <p:cNvPicPr>
            <a:picLocks noChangeAspect="1"/>
          </p:cNvPicPr>
          <p:nvPr/>
        </p:nvPicPr>
        <p:blipFill>
          <a:blip r:embed="rId48"/>
          <a:stretch>
            <a:fillRect/>
          </a:stretch>
        </p:blipFill>
        <p:spPr>
          <a:xfrm>
            <a:off x="1925280" y="2287878"/>
            <a:ext cx="1531373" cy="692146"/>
          </a:xfrm>
          <a:prstGeom prst="rect">
            <a:avLst/>
          </a:prstGeom>
        </p:spPr>
      </p:pic>
    </p:spTree>
    <p:extLst>
      <p:ext uri="{BB962C8B-B14F-4D97-AF65-F5344CB8AC3E}">
        <p14:creationId xmlns:p14="http://schemas.microsoft.com/office/powerpoint/2010/main" val="389222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6386CC-26A7-0EF6-D7F5-1BCED853BCBB}"/>
              </a:ext>
            </a:extLst>
          </p:cNvPr>
          <p:cNvPicPr>
            <a:picLocks noChangeAspect="1"/>
          </p:cNvPicPr>
          <p:nvPr/>
        </p:nvPicPr>
        <p:blipFill>
          <a:blip r:embed="rId2"/>
          <a:stretch>
            <a:fillRect/>
          </a:stretch>
        </p:blipFill>
        <p:spPr>
          <a:xfrm>
            <a:off x="1757819" y="1766900"/>
            <a:ext cx="8676362" cy="4677008"/>
          </a:xfrm>
          <a:prstGeom prst="rect">
            <a:avLst/>
          </a:prstGeom>
        </p:spPr>
      </p:pic>
      <p:sp>
        <p:nvSpPr>
          <p:cNvPr id="4" name="Title 3"/>
          <p:cNvSpPr>
            <a:spLocks noGrp="1"/>
          </p:cNvSpPr>
          <p:nvPr>
            <p:ph type="title"/>
          </p:nvPr>
        </p:nvSpPr>
        <p:spPr/>
        <p:txBody>
          <a:bodyPr/>
          <a:lstStyle/>
          <a:p>
            <a:r>
              <a:rPr lang="en-US" dirty="0"/>
              <a:t>AMAO Global Footprint</a:t>
            </a:r>
          </a:p>
        </p:txBody>
      </p:sp>
      <p:sp>
        <p:nvSpPr>
          <p:cNvPr id="5" name="TextBox 4">
            <a:extLst>
              <a:ext uri="{FF2B5EF4-FFF2-40B4-BE49-F238E27FC236}">
                <a16:creationId xmlns:a16="http://schemas.microsoft.com/office/drawing/2014/main" id="{F267979C-01F9-4285-B049-690E22D041B0}"/>
              </a:ext>
            </a:extLst>
          </p:cNvPr>
          <p:cNvSpPr txBox="1"/>
          <p:nvPr/>
        </p:nvSpPr>
        <p:spPr>
          <a:xfrm>
            <a:off x="5228615" y="6030912"/>
            <a:ext cx="1734770" cy="338554"/>
          </a:xfrm>
          <a:prstGeom prst="rect">
            <a:avLst/>
          </a:prstGeom>
          <a:solidFill>
            <a:srgbClr val="005CB9"/>
          </a:solid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2023 Sales: $2B</a:t>
            </a:r>
          </a:p>
        </p:txBody>
      </p:sp>
      <p:sp>
        <p:nvSpPr>
          <p:cNvPr id="7" name="Content Placeholder 2">
            <a:extLst>
              <a:ext uri="{FF2B5EF4-FFF2-40B4-BE49-F238E27FC236}">
                <a16:creationId xmlns:a16="http://schemas.microsoft.com/office/drawing/2014/main" id="{FFBCC077-B139-EBA7-256D-36464CD51915}"/>
              </a:ext>
            </a:extLst>
          </p:cNvPr>
          <p:cNvSpPr txBox="1">
            <a:spLocks/>
          </p:cNvSpPr>
          <p:nvPr/>
        </p:nvSpPr>
        <p:spPr bwMode="auto">
          <a:xfrm>
            <a:off x="614363" y="1124744"/>
            <a:ext cx="10963275"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2664"/>
              </a:buClr>
              <a:defRPr sz="2400" spc="-100" baseline="0">
                <a:solidFill>
                  <a:schemeClr val="tx1"/>
                </a:solidFill>
                <a:latin typeface="Cambria" panose="02040503050406030204" pitchFamily="18" charset="0"/>
                <a:ea typeface="+mn-ea"/>
                <a:cs typeface="+mn-cs"/>
              </a:defRPr>
            </a:lvl1pPr>
            <a:lvl2pPr marL="446088" indent="-266700" algn="l" rtl="0" eaLnBrk="0" fontAlgn="base" hangingPunct="0">
              <a:spcBef>
                <a:spcPct val="20000"/>
              </a:spcBef>
              <a:spcAft>
                <a:spcPct val="0"/>
              </a:spcAft>
              <a:buClr>
                <a:schemeClr val="tx1"/>
              </a:buClr>
              <a:buChar char="•"/>
              <a:defRPr sz="2400" spc="-100" baseline="0">
                <a:solidFill>
                  <a:schemeClr val="tx1"/>
                </a:solidFill>
                <a:latin typeface="Cambria" panose="02040503050406030204" pitchFamily="18" charset="0"/>
                <a:cs typeface="+mn-cs"/>
              </a:defRPr>
            </a:lvl2pPr>
            <a:lvl3pPr marL="896938" indent="-271463" algn="l" rtl="0" eaLnBrk="0" fontAlgn="base" hangingPunct="0">
              <a:spcBef>
                <a:spcPct val="20000"/>
              </a:spcBef>
              <a:spcAft>
                <a:spcPct val="0"/>
              </a:spcAft>
              <a:buClr>
                <a:schemeClr val="tx1"/>
              </a:buClr>
              <a:buFont typeface="Arial" panose="020B0604020202020204" pitchFamily="34" charset="0"/>
              <a:buChar char="‒"/>
              <a:defRPr sz="2000" spc="-100" baseline="0">
                <a:solidFill>
                  <a:schemeClr val="tx1"/>
                </a:solidFill>
                <a:latin typeface="Cambria" panose="02040503050406030204" pitchFamily="18" charset="0"/>
                <a:cs typeface="+mn-cs"/>
              </a:defRPr>
            </a:lvl3pPr>
            <a:lvl4pPr marL="1346200" indent="-269875" algn="l" rtl="0" eaLnBrk="0" fontAlgn="base" hangingPunct="0">
              <a:spcBef>
                <a:spcPct val="20000"/>
              </a:spcBef>
              <a:spcAft>
                <a:spcPct val="0"/>
              </a:spcAft>
              <a:buClr>
                <a:schemeClr val="tx1"/>
              </a:buClr>
              <a:buFont typeface="Courier New" panose="02070309020205020404" pitchFamily="49" charset="0"/>
              <a:buChar char="o"/>
              <a:defRPr sz="1800" spc="-100" baseline="0">
                <a:solidFill>
                  <a:schemeClr val="tx1"/>
                </a:solidFill>
                <a:latin typeface="Cambria" panose="02040503050406030204" pitchFamily="18" charset="0"/>
                <a:cs typeface="+mn-cs"/>
              </a:defRPr>
            </a:lvl4pPr>
            <a:lvl5pPr marL="1792288" indent="-266700" algn="l" rtl="0" eaLnBrk="0" fontAlgn="base" hangingPunct="0">
              <a:spcBef>
                <a:spcPct val="20000"/>
              </a:spcBef>
              <a:spcAft>
                <a:spcPct val="0"/>
              </a:spcAft>
              <a:buClr>
                <a:schemeClr val="tx1"/>
              </a:buClr>
              <a:buFont typeface="Wingdings" panose="05000000000000000000" pitchFamily="2" charset="2"/>
              <a:buChar char="§"/>
              <a:defRPr sz="1800" spc="-100" baseline="0">
                <a:solidFill>
                  <a:schemeClr val="tx1"/>
                </a:solidFill>
                <a:latin typeface="Cambria" panose="02040503050406030204" pitchFamily="18" charset="0"/>
                <a:cs typeface="+mn-cs"/>
              </a:defRPr>
            </a:lvl5pPr>
            <a:lvl6pPr marL="2249488" indent="-266700" algn="l" rtl="0" fontAlgn="base">
              <a:spcBef>
                <a:spcPct val="20000"/>
              </a:spcBef>
              <a:spcAft>
                <a:spcPct val="0"/>
              </a:spcAft>
              <a:buClr>
                <a:srgbClr val="002664"/>
              </a:buClr>
              <a:buChar char="•"/>
              <a:defRPr sz="1200">
                <a:solidFill>
                  <a:schemeClr val="tx1"/>
                </a:solidFill>
                <a:latin typeface="+mn-lt"/>
                <a:cs typeface="+mn-cs"/>
              </a:defRPr>
            </a:lvl6pPr>
            <a:lvl7pPr marL="2706688" indent="-266700" algn="l" rtl="0" fontAlgn="base">
              <a:spcBef>
                <a:spcPct val="20000"/>
              </a:spcBef>
              <a:spcAft>
                <a:spcPct val="0"/>
              </a:spcAft>
              <a:buClr>
                <a:srgbClr val="002664"/>
              </a:buClr>
              <a:buChar char="•"/>
              <a:defRPr sz="1200">
                <a:solidFill>
                  <a:schemeClr val="tx1"/>
                </a:solidFill>
                <a:latin typeface="+mn-lt"/>
                <a:cs typeface="+mn-cs"/>
              </a:defRPr>
            </a:lvl7pPr>
            <a:lvl8pPr marL="3163888" indent="-266700" algn="l" rtl="0" fontAlgn="base">
              <a:spcBef>
                <a:spcPct val="20000"/>
              </a:spcBef>
              <a:spcAft>
                <a:spcPct val="0"/>
              </a:spcAft>
              <a:buClr>
                <a:srgbClr val="002664"/>
              </a:buClr>
              <a:buChar char="•"/>
              <a:defRPr sz="1200">
                <a:solidFill>
                  <a:schemeClr val="tx1"/>
                </a:solidFill>
                <a:latin typeface="+mn-lt"/>
                <a:cs typeface="+mn-cs"/>
              </a:defRPr>
            </a:lvl8pPr>
            <a:lvl9pPr marL="3621088" indent="-266700" algn="l" rtl="0" fontAlgn="base">
              <a:spcBef>
                <a:spcPct val="20000"/>
              </a:spcBef>
              <a:spcAft>
                <a:spcPct val="0"/>
              </a:spcAft>
              <a:buClr>
                <a:srgbClr val="002664"/>
              </a:buClr>
              <a:buChar char="•"/>
              <a:defRPr sz="1200">
                <a:solidFill>
                  <a:schemeClr val="tx1"/>
                </a:solidFill>
                <a:latin typeface="+mn-lt"/>
                <a:cs typeface="+mn-cs"/>
              </a:defRPr>
            </a:lvl9pPr>
          </a:lstStyle>
          <a:p>
            <a:pPr marL="0" indent="0" algn="ct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AMAO’s</a:t>
            </a:r>
            <a:r>
              <a:rPr lang="en-US" sz="1800" kern="0" spc="0" dirty="0">
                <a:latin typeface="Arial" panose="020B0604020202020204" pitchFamily="34" charset="0"/>
                <a:ea typeface="Open Sans Light" panose="020B0306030504020204" pitchFamily="34" charset="0"/>
                <a:cs typeface="Arial" panose="020B0604020202020204" pitchFamily="34" charset="0"/>
              </a:rPr>
              <a:t> global operations offer a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local presence </a:t>
            </a:r>
            <a:r>
              <a:rPr lang="en-US" sz="1800" kern="0" spc="0" dirty="0">
                <a:latin typeface="Arial" panose="020B0604020202020204" pitchFamily="34" charset="0"/>
                <a:ea typeface="Open Sans Light" panose="020B0306030504020204" pitchFamily="34" charset="0"/>
                <a:cs typeface="Arial" panose="020B0604020202020204" pitchFamily="34" charset="0"/>
              </a:rPr>
              <a:t>capable of building any interconnect solution, often with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dual-production locations </a:t>
            </a:r>
            <a:r>
              <a:rPr lang="en-US" sz="1800" kern="0" spc="0" dirty="0">
                <a:latin typeface="Arial" panose="020B0604020202020204" pitchFamily="34" charset="0"/>
                <a:ea typeface="Open Sans Light" panose="020B0306030504020204" pitchFamily="34" charset="0"/>
                <a:cs typeface="Arial" panose="020B0604020202020204" pitchFamily="34" charset="0"/>
              </a:rPr>
              <a:t>and </a:t>
            </a:r>
            <a:r>
              <a:rPr lang="en-US" sz="1800" b="1" kern="0" spc="0" dirty="0">
                <a:solidFill>
                  <a:srgbClr val="005EB8"/>
                </a:solidFill>
                <a:latin typeface="Arial" panose="020B0604020202020204" pitchFamily="34" charset="0"/>
                <a:ea typeface="Open Sans" panose="020B0606030504020204" pitchFamily="34" charset="0"/>
                <a:cs typeface="Arial" panose="020B0604020202020204" pitchFamily="34" charset="0"/>
              </a:rPr>
              <a:t>low-cost options</a:t>
            </a:r>
          </a:p>
        </p:txBody>
      </p:sp>
      <p:grpSp>
        <p:nvGrpSpPr>
          <p:cNvPr id="2" name="Group 1">
            <a:extLst>
              <a:ext uri="{FF2B5EF4-FFF2-40B4-BE49-F238E27FC236}">
                <a16:creationId xmlns:a16="http://schemas.microsoft.com/office/drawing/2014/main" id="{8C8B76D9-AE7E-67B1-0EC7-E02957243245}"/>
              </a:ext>
            </a:extLst>
          </p:cNvPr>
          <p:cNvGrpSpPr/>
          <p:nvPr/>
        </p:nvGrpSpPr>
        <p:grpSpPr>
          <a:xfrm>
            <a:off x="3071664" y="6589574"/>
            <a:ext cx="6048672" cy="217130"/>
            <a:chOff x="3071664" y="6614454"/>
            <a:chExt cx="6048672" cy="217130"/>
          </a:xfrm>
        </p:grpSpPr>
        <p:sp>
          <p:nvSpPr>
            <p:cNvPr id="3" name="Rectangle 2">
              <a:hlinkClick r:id="rId3" action="ppaction://hlinksldjump"/>
              <a:extLst>
                <a:ext uri="{FF2B5EF4-FFF2-40B4-BE49-F238E27FC236}">
                  <a16:creationId xmlns:a16="http://schemas.microsoft.com/office/drawing/2014/main" id="{8AE214B4-6CEB-ABF0-755B-632EE1B187EF}"/>
                </a:ext>
              </a:extLst>
            </p:cNvPr>
            <p:cNvSpPr/>
            <p:nvPr/>
          </p:nvSpPr>
          <p:spPr bwMode="auto">
            <a:xfrm>
              <a:off x="307166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Corporate</a:t>
              </a:r>
            </a:p>
          </p:txBody>
        </p:sp>
        <p:sp>
          <p:nvSpPr>
            <p:cNvPr id="15" name="Rectangle 14">
              <a:hlinkClick r:id="rId4" action="ppaction://hlinksldjump"/>
              <a:extLst>
                <a:ext uri="{FF2B5EF4-FFF2-40B4-BE49-F238E27FC236}">
                  <a16:creationId xmlns:a16="http://schemas.microsoft.com/office/drawing/2014/main" id="{5E92D288-5B03-E87F-3652-158602B707CE}"/>
                </a:ext>
              </a:extLst>
            </p:cNvPr>
            <p:cNvSpPr/>
            <p:nvPr/>
          </p:nvSpPr>
          <p:spPr bwMode="auto">
            <a:xfrm>
              <a:off x="5087888" y="6614454"/>
              <a:ext cx="1008112" cy="216024"/>
            </a:xfrm>
            <a:prstGeom prst="rect">
              <a:avLst/>
            </a:prstGeom>
            <a:solidFill>
              <a:srgbClr val="005CB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Businesses</a:t>
              </a:r>
            </a:p>
          </p:txBody>
        </p:sp>
        <p:sp>
          <p:nvSpPr>
            <p:cNvPr id="16" name="Rectangle 15">
              <a:hlinkClick r:id="rId5" action="ppaction://hlinksldjump"/>
              <a:extLst>
                <a:ext uri="{FF2B5EF4-FFF2-40B4-BE49-F238E27FC236}">
                  <a16:creationId xmlns:a16="http://schemas.microsoft.com/office/drawing/2014/main" id="{50B435CC-420D-6D67-3B3D-59033C415F04}"/>
                </a:ext>
              </a:extLst>
            </p:cNvPr>
            <p:cNvSpPr/>
            <p:nvPr/>
          </p:nvSpPr>
          <p:spPr bwMode="auto">
            <a:xfrm>
              <a:off x="6096000"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Products</a:t>
              </a:r>
            </a:p>
          </p:txBody>
        </p:sp>
        <p:sp>
          <p:nvSpPr>
            <p:cNvPr id="17" name="Rectangle 16">
              <a:hlinkClick r:id="rId6" action="ppaction://hlinksldjump"/>
              <a:extLst>
                <a:ext uri="{FF2B5EF4-FFF2-40B4-BE49-F238E27FC236}">
                  <a16:creationId xmlns:a16="http://schemas.microsoft.com/office/drawing/2014/main" id="{06BC1F93-7235-7F24-EDF3-1DC57868216A}"/>
                </a:ext>
              </a:extLst>
            </p:cNvPr>
            <p:cNvSpPr/>
            <p:nvPr/>
          </p:nvSpPr>
          <p:spPr bwMode="auto">
            <a:xfrm>
              <a:off x="7104112"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Technologies</a:t>
              </a:r>
            </a:p>
          </p:txBody>
        </p:sp>
        <p:sp>
          <p:nvSpPr>
            <p:cNvPr id="18" name="Rectangle 17">
              <a:hlinkClick r:id="rId7" action="ppaction://hlinksldjump"/>
              <a:extLst>
                <a:ext uri="{FF2B5EF4-FFF2-40B4-BE49-F238E27FC236}">
                  <a16:creationId xmlns:a16="http://schemas.microsoft.com/office/drawing/2014/main" id="{E5305D10-4733-2A73-7D5B-548F0DB1239F}"/>
                </a:ext>
              </a:extLst>
            </p:cNvPr>
            <p:cNvSpPr/>
            <p:nvPr/>
          </p:nvSpPr>
          <p:spPr bwMode="auto">
            <a:xfrm>
              <a:off x="8112224" y="6614454"/>
              <a:ext cx="1008112" cy="216024"/>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Markets</a:t>
              </a:r>
            </a:p>
          </p:txBody>
        </p:sp>
        <p:sp>
          <p:nvSpPr>
            <p:cNvPr id="19" name="Rectangle 18">
              <a:hlinkClick r:id="rId8" action="ppaction://hlinksldjump"/>
              <a:extLst>
                <a:ext uri="{FF2B5EF4-FFF2-40B4-BE49-F238E27FC236}">
                  <a16:creationId xmlns:a16="http://schemas.microsoft.com/office/drawing/2014/main" id="{92833557-A47B-215B-3DF2-FC4025914579}"/>
                </a:ext>
              </a:extLst>
            </p:cNvPr>
            <p:cNvSpPr/>
            <p:nvPr/>
          </p:nvSpPr>
          <p:spPr bwMode="auto">
            <a:xfrm>
              <a:off x="4079776" y="6614454"/>
              <a:ext cx="1008112" cy="21713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rPr>
                <a:t>Group</a:t>
              </a:r>
              <a:endParaRPr kumimoji="0" lang="en-US" sz="900" b="1" i="0" strike="noStrike" cap="none" normalizeH="0" dirty="0">
                <a:ln>
                  <a:noFill/>
                </a:ln>
                <a:solidFill>
                  <a:schemeClr val="bg1"/>
                </a:solidFill>
                <a:effectLst/>
                <a:latin typeface="Arial" panose="020B0604020202020204" pitchFamily="34" charset="0"/>
                <a:ea typeface="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3319531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FFFFFF"/>
    </a:dk1>
    <a:lt1>
      <a:srgbClr val="FFFFFF"/>
    </a:lt1>
    <a:dk2>
      <a:srgbClr val="FFFF00"/>
    </a:dk2>
    <a:lt2>
      <a:srgbClr val="4D4D4D"/>
    </a:lt2>
    <a:accent1>
      <a:srgbClr val="2C7AC8"/>
    </a:accent1>
    <a:accent2>
      <a:srgbClr val="EAEAEA"/>
    </a:accent2>
    <a:accent3>
      <a:srgbClr val="FFFFFF"/>
    </a:accent3>
    <a:accent4>
      <a:srgbClr val="DADADA"/>
    </a:accent4>
    <a:accent5>
      <a:srgbClr val="ACBEE0"/>
    </a:accent5>
    <a:accent6>
      <a:srgbClr val="D4D4D4"/>
    </a:accent6>
    <a:hlink>
      <a:srgbClr val="2C7AC8"/>
    </a:hlink>
    <a:folHlink>
      <a:srgbClr val="008000"/>
    </a:folHlink>
  </a:clrScheme>
  <a:fontScheme name="Amphenol_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3274</TotalTime>
  <Words>8441</Words>
  <Application>Microsoft Office PowerPoint</Application>
  <PresentationFormat>Widescreen</PresentationFormat>
  <Paragraphs>1390</Paragraphs>
  <Slides>75</Slides>
  <Notes>9</Notes>
  <HiddenSlides>61</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82" baseType="lpstr">
      <vt:lpstr>Arial</vt:lpstr>
      <vt:lpstr>Avenir Book</vt:lpstr>
      <vt:lpstr>Calibri</vt:lpstr>
      <vt:lpstr>Open Sans</vt:lpstr>
      <vt:lpstr>Office Theme</vt:lpstr>
      <vt:lpstr>1_Office Theme</vt:lpstr>
      <vt:lpstr>think-cell Slide</vt:lpstr>
      <vt:lpstr>AMAO Overview</vt:lpstr>
      <vt:lpstr>Amphenol Corporation (APH)</vt:lpstr>
      <vt:lpstr>Amphenol Corporation (APH)</vt:lpstr>
      <vt:lpstr>Amphenol Corporation (APH)</vt:lpstr>
      <vt:lpstr>AMAO Group</vt:lpstr>
      <vt:lpstr>ANAM Group Operations</vt:lpstr>
      <vt:lpstr>ACAG Group Operations</vt:lpstr>
      <vt:lpstr>AIMG Group Operations</vt:lpstr>
      <vt:lpstr>AMAO Global Footprint</vt:lpstr>
      <vt:lpstr>AMAO Value Proposition</vt:lpstr>
      <vt:lpstr>Product Portfolio</vt:lpstr>
      <vt:lpstr>Technology Overview</vt:lpstr>
      <vt:lpstr>Markets Served</vt:lpstr>
      <vt:lpstr>Summary</vt:lpstr>
      <vt:lpstr>AMAO Business Overview Slides</vt:lpstr>
      <vt:lpstr>Amphenol Borisch Technologies (ABT)</vt:lpstr>
      <vt:lpstr>Amphenol Aerospace (AAO)</vt:lpstr>
      <vt:lpstr>Amphenol Commercial Air (ACAD)</vt:lpstr>
      <vt:lpstr>Amphenol Printed Circuits (APC)</vt:lpstr>
      <vt:lpstr>Amphenol PCD (APCD)</vt:lpstr>
      <vt:lpstr>Times Microwave Systems (TMS)</vt:lpstr>
      <vt:lpstr>Amphenol NEXUS Technologies (NEX)</vt:lpstr>
      <vt:lpstr>Amphenol Military High Speed (AMHS)</vt:lpstr>
      <vt:lpstr>SV Microwave (SVM)</vt:lpstr>
      <vt:lpstr>Positronic</vt:lpstr>
      <vt:lpstr>Amphenol XMA</vt:lpstr>
      <vt:lpstr>Amphenol Q Microwave</vt:lpstr>
      <vt:lpstr>Amphenol Fiber Systems (AFSI)</vt:lpstr>
      <vt:lpstr>Amphenol Canada (ACC)</vt:lpstr>
      <vt:lpstr>Amphenol Optimize</vt:lpstr>
      <vt:lpstr>Amphenol Limited (ALTD)</vt:lpstr>
      <vt:lpstr>Amphenol Martec (AMAR)</vt:lpstr>
      <vt:lpstr>Amphenol Invotec (AINV)</vt:lpstr>
      <vt:lpstr>Amphenol Ionix Systems (AIX)</vt:lpstr>
      <vt:lpstr>Amphenol Cablescan (ACAB)</vt:lpstr>
      <vt:lpstr>Amphenol Air LB France (AALB-F)</vt:lpstr>
      <vt:lpstr>Amphenol-Air LB Germany (AALB-G)</vt:lpstr>
      <vt:lpstr>Amphenol SEFEE</vt:lpstr>
      <vt:lpstr>Amphenol Socapex (ASF)</vt:lpstr>
      <vt:lpstr>Amphenol Active Optics Products (AAOP)</vt:lpstr>
      <vt:lpstr>Amphenol India (AII)</vt:lpstr>
      <vt:lpstr>Amphenol Japan (APJ)</vt:lpstr>
      <vt:lpstr>Amphenol Italy</vt:lpstr>
      <vt:lpstr>Amphenol Bar-Tec</vt:lpstr>
      <vt:lpstr>Amphenol Trackwise Designs</vt:lpstr>
      <vt:lpstr>AMAO Product Portfolio Slides</vt:lpstr>
      <vt:lpstr>Circular Connectors</vt:lpstr>
      <vt:lpstr>Rectangular &amp; Board Level Connectors</vt:lpstr>
      <vt:lpstr>RF Interconnects</vt:lpstr>
      <vt:lpstr>High Speed &amp; Fiber Optics</vt:lpstr>
      <vt:lpstr>Junction Modules | Relay Sockets | Terminal Blocks</vt:lpstr>
      <vt:lpstr>Cabling &amp; Cable Harnesses</vt:lpstr>
      <vt:lpstr>Contacts &amp; Termini</vt:lpstr>
      <vt:lpstr>Backshells &amp; System Attachments</vt:lpstr>
      <vt:lpstr>Backplanes | PCBs | Flex | Rigid Flex &amp; Assemblies</vt:lpstr>
      <vt:lpstr>Media Converters &amp; Ethernet Switches</vt:lpstr>
      <vt:lpstr>Complex Systems &amp; Assemblies</vt:lpstr>
      <vt:lpstr>AMAO Technology Overview Slides</vt:lpstr>
      <vt:lpstr>Ruggedization</vt:lpstr>
      <vt:lpstr>Size, Weight, and Power</vt:lpstr>
      <vt:lpstr>High Speed/Fiber Optics</vt:lpstr>
      <vt:lpstr>EMI &amp; EMP Protection</vt:lpstr>
      <vt:lpstr>RF Transmission</vt:lpstr>
      <vt:lpstr>Electronics Packaging</vt:lpstr>
      <vt:lpstr>AMAO Markets Served Slides</vt:lpstr>
      <vt:lpstr>Military Aircraft</vt:lpstr>
      <vt:lpstr>Commercial Aircraft</vt:lpstr>
      <vt:lpstr>Avionics</vt:lpstr>
      <vt:lpstr>Unmanned Systems</vt:lpstr>
      <vt:lpstr>Space Systems</vt:lpstr>
      <vt:lpstr>Ground Systems &amp; Vehicles</vt:lpstr>
      <vt:lpstr>C4ISR</vt:lpstr>
      <vt:lpstr>Soldier Systems</vt:lpstr>
      <vt:lpstr>Missiles &amp; Missile Defense</vt:lpstr>
      <vt:lpstr>Naval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Cappello</dc:creator>
  <cp:lastModifiedBy>Chris Cappello</cp:lastModifiedBy>
  <cp:revision>137</cp:revision>
  <cp:lastPrinted>2023-02-20T18:53:24Z</cp:lastPrinted>
  <dcterms:created xsi:type="dcterms:W3CDTF">2020-11-02T15:19:55Z</dcterms:created>
  <dcterms:modified xsi:type="dcterms:W3CDTF">2024-02-22T16:30:57Z</dcterms:modified>
</cp:coreProperties>
</file>